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1" autoAdjust="0"/>
    <p:restoredTop sz="94660"/>
  </p:normalViewPr>
  <p:slideViewPr>
    <p:cSldViewPr>
      <p:cViewPr>
        <p:scale>
          <a:sx n="56" d="100"/>
          <a:sy n="56" d="100"/>
        </p:scale>
        <p:origin x="-152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Якими історичними пам'ятками Ренійщини пишаєтесь (є гордістью для Вас)?</c:v>
                </c:pt>
              </c:strCache>
            </c:strRef>
          </c:tx>
          <c:invertIfNegative val="0"/>
          <c:cat>
            <c:strRef>
              <c:f>Аркуш1!$A$2:$A$9</c:f>
              <c:strCache>
                <c:ptCount val="8"/>
                <c:pt idx="0">
                  <c:v>Свято-Вознесеньський собор</c:v>
                </c:pt>
                <c:pt idx="1">
                  <c:v>Кам'яна гора</c:v>
                </c:pt>
                <c:pt idx="2">
                  <c:v>Старий морвокзал</c:v>
                </c:pt>
                <c:pt idx="3">
                  <c:v>Екопарк "Картал"</c:v>
                </c:pt>
                <c:pt idx="4">
                  <c:v>Дом Дімітріаді</c:v>
                </c:pt>
                <c:pt idx="5">
                  <c:v>База яхтклубу "Дунай"</c:v>
                </c:pt>
                <c:pt idx="6">
                  <c:v>Клуб моряків</c:v>
                </c:pt>
                <c:pt idx="7">
                  <c:v>Дерев'яна церква Святої Трійці</c:v>
                </c:pt>
              </c:strCache>
            </c:strRef>
          </c:cat>
          <c:val>
            <c:numRef>
              <c:f>Аркуш1!$B$2:$B$9</c:f>
              <c:numCache>
                <c:formatCode>General</c:formatCode>
                <c:ptCount val="8"/>
                <c:pt idx="0">
                  <c:v>50</c:v>
                </c:pt>
                <c:pt idx="1">
                  <c:v>45</c:v>
                </c:pt>
                <c:pt idx="2">
                  <c:v>49</c:v>
                </c:pt>
                <c:pt idx="3">
                  <c:v>23</c:v>
                </c:pt>
                <c:pt idx="4">
                  <c:v>31</c:v>
                </c:pt>
                <c:pt idx="5">
                  <c:v>22</c:v>
                </c:pt>
                <c:pt idx="6">
                  <c:v>12</c:v>
                </c:pt>
                <c:pt idx="7">
                  <c:v>9</c:v>
                </c:pt>
              </c:numCache>
            </c:numRef>
          </c:val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Які пам'ятки Ви б порекомендували відвідати гостям громади?</c:v>
                </c:pt>
              </c:strCache>
            </c:strRef>
          </c:tx>
          <c:invertIfNegative val="0"/>
          <c:cat>
            <c:strRef>
              <c:f>Аркуш1!$A$2:$A$9</c:f>
              <c:strCache>
                <c:ptCount val="8"/>
                <c:pt idx="0">
                  <c:v>Свято-Вознесеньський собор</c:v>
                </c:pt>
                <c:pt idx="1">
                  <c:v>Кам'яна гора</c:v>
                </c:pt>
                <c:pt idx="2">
                  <c:v>Старий морвокзал</c:v>
                </c:pt>
                <c:pt idx="3">
                  <c:v>Екопарк "Картал"</c:v>
                </c:pt>
                <c:pt idx="4">
                  <c:v>Дом Дімітріаді</c:v>
                </c:pt>
                <c:pt idx="5">
                  <c:v>База яхтклубу "Дунай"</c:v>
                </c:pt>
                <c:pt idx="6">
                  <c:v>Клуб моряків</c:v>
                </c:pt>
                <c:pt idx="7">
                  <c:v>Дерев'яна церква Святої Трійці</c:v>
                </c:pt>
              </c:strCache>
            </c:strRef>
          </c:cat>
          <c:val>
            <c:numRef>
              <c:f>Аркуш1!$C$2:$C$9</c:f>
              <c:numCache>
                <c:formatCode>General</c:formatCode>
                <c:ptCount val="8"/>
                <c:pt idx="0">
                  <c:v>53</c:v>
                </c:pt>
                <c:pt idx="1">
                  <c:v>51</c:v>
                </c:pt>
                <c:pt idx="2">
                  <c:v>47</c:v>
                </c:pt>
                <c:pt idx="3">
                  <c:v>17</c:v>
                </c:pt>
                <c:pt idx="4">
                  <c:v>42</c:v>
                </c:pt>
                <c:pt idx="5">
                  <c:v>33</c:v>
                </c:pt>
                <c:pt idx="6">
                  <c:v>7</c:v>
                </c:pt>
                <c:pt idx="7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758720"/>
        <c:axId val="222578944"/>
      </c:barChart>
      <c:catAx>
        <c:axId val="233758720"/>
        <c:scaling>
          <c:orientation val="minMax"/>
        </c:scaling>
        <c:delete val="0"/>
        <c:axPos val="b"/>
        <c:majorTickMark val="out"/>
        <c:minorTickMark val="none"/>
        <c:tickLblPos val="nextTo"/>
        <c:crossAx val="222578944"/>
        <c:crosses val="autoZero"/>
        <c:auto val="1"/>
        <c:lblAlgn val="ctr"/>
        <c:lblOffset val="100"/>
        <c:noMultiLvlLbl val="0"/>
      </c:catAx>
      <c:valAx>
        <c:axId val="222578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3758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Чи могли провести в вашому населенному пункті екскурсію?</c:v>
                </c:pt>
              </c:strCache>
            </c:strRef>
          </c:tx>
          <c:cat>
            <c:strRef>
              <c:f>Аркуш1!$A$2:$A$4</c:f>
              <c:strCache>
                <c:ptCount val="3"/>
                <c:pt idx="0">
                  <c:v>Молодий вік (з 23, 7)</c:v>
                </c:pt>
                <c:pt idx="1">
                  <c:v>Середній вік (з 18, 11)</c:v>
                </c:pt>
                <c:pt idx="2">
                  <c:v>Старший вік (з 12, 12)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7</c:v>
                </c:pt>
                <c:pt idx="1">
                  <c:v>11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12.04.2024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12.04.2024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12.04.2024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12.04.2024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12.04.2024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12.04.2024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chart" Target="../charts/chart2.xml"/><Relationship Id="rId7" Type="http://schemas.openxmlformats.org/officeDocument/2006/relationships/image" Target="../media/image2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15.jpeg"/><Relationship Id="rId12" Type="http://schemas.openxmlformats.org/officeDocument/2006/relationships/image" Target="../media/image4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5.jpeg"/><Relationship Id="rId5" Type="http://schemas.openxmlformats.org/officeDocument/2006/relationships/image" Target="../media/image40.jpeg"/><Relationship Id="rId10" Type="http://schemas.openxmlformats.org/officeDocument/2006/relationships/image" Target="../media/image44.jpeg"/><Relationship Id="rId4" Type="http://schemas.openxmlformats.org/officeDocument/2006/relationships/image" Target="../media/image39.pn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539552" y="116632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latin typeface="Times New Roman"/>
                <a:ea typeface="Calibri"/>
                <a:cs typeface="Times New Roman"/>
              </a:rPr>
              <a:t>Всеукраїнський інтерактивний конкурс «МАН-Юніор Дослідник»</a:t>
            </a:r>
            <a:endParaRPr lang="uk-UA" sz="2000" dirty="0"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  <a:cs typeface="Times New Roman"/>
              </a:rPr>
              <a:t>  Гордість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  <a:cs typeface="Times New Roman"/>
              </a:rPr>
              <a:t>       </a:t>
            </a:r>
            <a:r>
              <a:rPr lang="uk-UA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  <a:cs typeface="Times New Roman"/>
              </a:rPr>
              <a:t>Ренійщини</a:t>
            </a:r>
            <a:endParaRPr lang="uk-UA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 Black" panose="020B0803030403020204" pitchFamily="34" charset="0"/>
              <a:ea typeface="Source Sans Pro Black" panose="020B0803030403020204" pitchFamily="34" charset="0"/>
              <a:cs typeface="Times New Roman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" y="2852936"/>
            <a:ext cx="514806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Автор </a:t>
            </a:r>
            <a:r>
              <a:rPr lang="uk-UA" b="1" dirty="0" err="1" smtClean="0">
                <a:latin typeface="Times New Roman"/>
                <a:ea typeface="Calibri"/>
                <a:cs typeface="Times New Roman"/>
              </a:rPr>
              <a:t>проєкту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: </a:t>
            </a:r>
            <a:r>
              <a:rPr lang="uk-UA" dirty="0" err="1" smtClean="0">
                <a:latin typeface="Times New Roman"/>
                <a:ea typeface="Calibri"/>
                <a:cs typeface="Times New Roman"/>
              </a:rPr>
              <a:t>Кєнс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Гліб Олегович, ОПОРНИЙ ЗАКЛАД РЕНІЙСЬКИЙ ЛІЦЕЙ №1 РЕНІЙСЬКОЇ МІСЬКОЇ РАДИ, учень 8-Б класу, Одеське територіальне відділення МАН, місто Рені, Ізмаїльського району, Одеської області.</a:t>
            </a:r>
            <a:endParaRPr lang="uk-UA" sz="1400" dirty="0"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Керівник</a:t>
            </a:r>
            <a:r>
              <a:rPr lang="uk-UA" dirty="0">
                <a:latin typeface="Times New Roman"/>
                <a:ea typeface="Calibri"/>
                <a:cs typeface="Times New Roman"/>
              </a:rPr>
              <a:t>: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Сирбу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Олена Іванівна, вчитель історії ОПОРНОГО ЗАКЛАДУ РЕНІЙСЬКИЙ ЛІЦЕЙ №1 РЕНІЙСЬКОЇ МІСЬКОЇ РАДИ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uk-UA" sz="1400" dirty="0"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1400" dirty="0" smtClean="0">
                <a:latin typeface="Times New Roman"/>
                <a:ea typeface="Calibri"/>
                <a:cs typeface="Times New Roman"/>
              </a:rPr>
              <a:t>                         Місто РЕНІ – 2024 рік</a:t>
            </a:r>
            <a:endParaRPr lang="uk-UA" sz="1400" dirty="0">
              <a:ea typeface="Calibri"/>
              <a:cs typeface="Times New Roman"/>
            </a:endParaRPr>
          </a:p>
        </p:txBody>
      </p:sp>
      <p:pic>
        <p:nvPicPr>
          <p:cNvPr id="1026" name="Picture 2" descr="C:\Users\F2vchitel3\Desktop\МАН-Юніор-Дослідник 2023-2024\0-02-05-e8601f656c4b35cd0334ff892abaf34fb5ff7cae2374da288999231e28de86dc_2a630527f9388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799" y="3163479"/>
            <a:ext cx="3726978" cy="279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F2vchitel3\Desktop\МАН-Юніор-Дослідник 2023-2024\0-02-05-dc40360096c82f5ca74c3299450a1fd630b00f545d0f426eeeb6e9e4a7777754_f6af53adc6191b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79633"/>
            <a:ext cx="2118414" cy="162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F2vchitel3\Desktop\МАН-Юніор-Дослідник 2023-2024\прапор ренійського р-ну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15082"/>
            <a:ext cx="2016224" cy="133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9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92" y="5278"/>
            <a:ext cx="3106688" cy="92211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Маршрут №6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33324" y="692696"/>
            <a:ext cx="5770984" cy="2764904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/>
              <a:t>Село </a:t>
            </a:r>
            <a:r>
              <a:rPr lang="uk-UA" b="1" dirty="0" err="1" smtClean="0"/>
              <a:t>Лиманське</a:t>
            </a:r>
            <a:r>
              <a:rPr lang="uk-UA" b="1" dirty="0" smtClean="0"/>
              <a:t> (</a:t>
            </a:r>
            <a:r>
              <a:rPr lang="uk-UA" b="1" dirty="0" err="1" smtClean="0"/>
              <a:t>Фрікацей</a:t>
            </a:r>
            <a:r>
              <a:rPr lang="uk-UA" b="1" dirty="0" smtClean="0"/>
              <a:t>), </a:t>
            </a:r>
            <a:r>
              <a:rPr lang="uk-UA" dirty="0" smtClean="0"/>
              <a:t>Ренійської ТГ, Ізмаїльського район – засноване в 1812 році. </a:t>
            </a:r>
            <a:r>
              <a:rPr lang="ru-RU" dirty="0"/>
              <a:t>Село </a:t>
            </a:r>
            <a:r>
              <a:rPr lang="ru-RU" dirty="0" err="1"/>
              <a:t>знаходиться</a:t>
            </a:r>
            <a:r>
              <a:rPr lang="ru-RU" dirty="0"/>
              <a:t> на берегу озера </a:t>
            </a:r>
            <a:r>
              <a:rPr lang="ru-RU" dirty="0" err="1"/>
              <a:t>Кагул</a:t>
            </a:r>
            <a:r>
              <a:rPr lang="ru-RU" dirty="0"/>
              <a:t>. </a:t>
            </a:r>
            <a:r>
              <a:rPr lang="ru-RU" dirty="0" err="1"/>
              <a:t>Неподалік</a:t>
            </a:r>
            <a:r>
              <a:rPr lang="ru-RU" dirty="0"/>
              <a:t> села </a:t>
            </a:r>
            <a:r>
              <a:rPr lang="ru-RU" dirty="0" err="1"/>
              <a:t>розташований</a:t>
            </a:r>
            <a:r>
              <a:rPr lang="ru-RU" dirty="0"/>
              <a:t> пункт пропуску через </a:t>
            </a:r>
            <a:r>
              <a:rPr lang="ru-RU" dirty="0" err="1"/>
              <a:t>молдавсько-український</a:t>
            </a:r>
            <a:r>
              <a:rPr lang="ru-RU" dirty="0"/>
              <a:t> кордон </a:t>
            </a:r>
            <a:r>
              <a:rPr lang="ru-RU" dirty="0" err="1"/>
              <a:t>Фрікацей</a:t>
            </a:r>
            <a:r>
              <a:rPr lang="ru-RU" dirty="0"/>
              <a:t>—</a:t>
            </a:r>
            <a:r>
              <a:rPr lang="ru-RU" dirty="0" err="1"/>
              <a:t>Етулія</a:t>
            </a:r>
            <a:r>
              <a:rPr lang="ru-RU" dirty="0"/>
              <a:t>. На </a:t>
            </a:r>
            <a:r>
              <a:rPr lang="ru-RU" dirty="0" err="1"/>
              <a:t>території</a:t>
            </a:r>
            <a:r>
              <a:rPr lang="ru-RU" dirty="0"/>
              <a:t> села </a:t>
            </a:r>
            <a:r>
              <a:rPr lang="ru-RU" dirty="0" err="1"/>
              <a:t>розкопано</a:t>
            </a:r>
            <a:r>
              <a:rPr lang="ru-RU" dirty="0"/>
              <a:t>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поселення</a:t>
            </a:r>
            <a:r>
              <a:rPr lang="ru-RU" dirty="0"/>
              <a:t> та могильник </a:t>
            </a:r>
            <a:r>
              <a:rPr lang="ru-RU" dirty="0" err="1"/>
              <a:t>черняхівської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(II—V </a:t>
            </a:r>
            <a:r>
              <a:rPr lang="ru-RU" dirty="0" err="1"/>
              <a:t>століття</a:t>
            </a:r>
            <a:r>
              <a:rPr lang="ru-RU" dirty="0"/>
              <a:t> н. </a:t>
            </a:r>
            <a:r>
              <a:rPr lang="ru-RU" dirty="0" err="1"/>
              <a:t>ери</a:t>
            </a:r>
            <a:r>
              <a:rPr lang="ru-RU" dirty="0"/>
              <a:t>).</a:t>
            </a:r>
            <a:endParaRPr lang="uk-UA" dirty="0"/>
          </a:p>
        </p:txBody>
      </p:sp>
      <p:pic>
        <p:nvPicPr>
          <p:cNvPr id="3074" name="Picture 2" descr="C:\Users\F2vchitel3\Desktop\МАН-Юніор-Дослідник 2023-2024\Lymanske_reni_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2" y="3573016"/>
            <a:ext cx="2344016" cy="306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2vchitel3\Desktop\МАН-Юніор-Дослідник 2023-2024\лиманськ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95"/>
            <a:ext cx="2276475" cy="33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F2vchitel3\Desktop\МАН-Юніор-Дослідник 2023-2024\Свято-Троїцька церква Лиманське 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06" y="4737391"/>
            <a:ext cx="3179763" cy="19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F2vchitel3\Desktop\МАН-Юніор-Дослідник 2023-2024\0-02-05-5db8d65f76cadddee873ad757af1f82ea5f283c92e523d056133ce372f5b402e_406e34bf733970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21151"/>
            <a:ext cx="2198018" cy="12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F2vchitel3\Desktop\МАН-Юніор-Дослідник 2023-2024\0-02-05-d1481a170c2ff1c527a655d1f850681488aa9d32eb8e94b97bc01a80d669730d_573809bc08b1db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08934"/>
            <a:ext cx="1358349" cy="122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F2vchitel3\Desktop\МАН-Юніор-Дослідник 2023-2024\0-02-05-9801a1490638502c352bc2c8c9e66506a5d1e100854fb0466c1e2a9af504aee3_211cd0fbf069bd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17623"/>
            <a:ext cx="1505545" cy="200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F2vchitel3\Desktop\МАН-Юніор-Дослідник 2023-2024\0-02-05-f90e20ef35135c755b85ff567b20db13fe59faaa0f6f69efb70ac8042a44929f_a7a604ab0e4cda6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2135614" cy="151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7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24" y="0"/>
            <a:ext cx="3250704" cy="7060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Маршрут №7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764704"/>
            <a:ext cx="4690864" cy="3196952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 smtClean="0"/>
              <a:t>Село </a:t>
            </a:r>
            <a:r>
              <a:rPr lang="uk-UA" b="1" dirty="0" err="1" smtClean="0"/>
              <a:t>Долинське</a:t>
            </a:r>
            <a:r>
              <a:rPr lang="uk-UA" b="1" dirty="0" smtClean="0"/>
              <a:t> (</a:t>
            </a:r>
            <a:r>
              <a:rPr lang="uk-UA" b="1" dirty="0" err="1" smtClean="0"/>
              <a:t>Анадол</a:t>
            </a:r>
            <a:r>
              <a:rPr lang="uk-UA" b="1" dirty="0" smtClean="0"/>
              <a:t>), </a:t>
            </a:r>
            <a:r>
              <a:rPr lang="uk-UA" dirty="0" smtClean="0"/>
              <a:t>Ренійської ТГ, Ізмаїльського району – засноване в 1791 році. Переважає молдавське населення.</a:t>
            </a:r>
            <a:r>
              <a:rPr lang="ru-RU" dirty="0"/>
              <a:t> У 1903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перебував</a:t>
            </a:r>
            <a:r>
              <a:rPr lang="ru-RU" dirty="0"/>
              <a:t> </a:t>
            </a:r>
            <a:r>
              <a:rPr lang="ru-RU" dirty="0" err="1"/>
              <a:t>видатний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М. М. </a:t>
            </a:r>
            <a:r>
              <a:rPr lang="ru-RU" dirty="0" err="1"/>
              <a:t>Коцюбинський</a:t>
            </a:r>
            <a:r>
              <a:rPr lang="ru-RU" dirty="0"/>
              <a:t>, один з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по </a:t>
            </a:r>
            <a:r>
              <a:rPr lang="ru-RU" dirty="0" err="1"/>
              <a:t>боротьбі</a:t>
            </a:r>
            <a:r>
              <a:rPr lang="ru-RU" dirty="0"/>
              <a:t> з </a:t>
            </a:r>
            <a:r>
              <a:rPr lang="ru-RU" dirty="0" err="1"/>
              <a:t>філоксерою</a:t>
            </a:r>
            <a:r>
              <a:rPr lang="ru-RU" dirty="0"/>
              <a:t> </a:t>
            </a:r>
            <a:r>
              <a:rPr lang="ru-RU" dirty="0" err="1"/>
              <a:t>виноградників</a:t>
            </a:r>
            <a:r>
              <a:rPr lang="ru-RU" dirty="0"/>
              <a:t>. </a:t>
            </a:r>
            <a:r>
              <a:rPr lang="ru-RU" dirty="0" err="1"/>
              <a:t>Наприкінці</a:t>
            </a:r>
            <a:r>
              <a:rPr lang="ru-RU" dirty="0"/>
              <a:t> XIX </a:t>
            </a:r>
            <a:r>
              <a:rPr lang="ru-RU" dirty="0" err="1"/>
              <a:t>століття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села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знайдений</a:t>
            </a:r>
            <a:r>
              <a:rPr lang="ru-RU" dirty="0"/>
              <a:t> великий скарб </a:t>
            </a:r>
            <a:r>
              <a:rPr lang="ru-RU" dirty="0" err="1"/>
              <a:t>золотих</a:t>
            </a:r>
            <a:r>
              <a:rPr lang="ru-RU" dirty="0"/>
              <a:t> </a:t>
            </a:r>
            <a:r>
              <a:rPr lang="ru-RU" dirty="0" err="1"/>
              <a:t>античних</a:t>
            </a:r>
            <a:r>
              <a:rPr lang="ru-RU" dirty="0"/>
              <a:t> монет </a:t>
            </a:r>
            <a:r>
              <a:rPr lang="ru-RU" dirty="0" err="1"/>
              <a:t>елліністичних</a:t>
            </a:r>
            <a:r>
              <a:rPr lang="ru-RU" dirty="0"/>
              <a:t> </a:t>
            </a:r>
            <a:r>
              <a:rPr lang="ru-RU" dirty="0" err="1"/>
              <a:t>царів</a:t>
            </a:r>
            <a:r>
              <a:rPr lang="ru-RU" dirty="0"/>
              <a:t> IV та III </a:t>
            </a:r>
            <a:r>
              <a:rPr lang="ru-RU" dirty="0" err="1"/>
              <a:t>століть</a:t>
            </a:r>
            <a:r>
              <a:rPr lang="ru-RU" dirty="0"/>
              <a:t> до н. е. </a:t>
            </a:r>
            <a:r>
              <a:rPr lang="ru-RU" dirty="0" err="1"/>
              <a:t>Виявлено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рештки</a:t>
            </a:r>
            <a:r>
              <a:rPr lang="ru-RU" dirty="0"/>
              <a:t> мамонта.</a:t>
            </a:r>
            <a:endParaRPr lang="uk-UA" dirty="0"/>
          </a:p>
        </p:txBody>
      </p:sp>
      <p:pic>
        <p:nvPicPr>
          <p:cNvPr id="4098" name="Picture 2" descr="C:\Users\F2vchitel3\Desktop\МАН-Юніор-Дослідник 2023-2024\школа Долинськ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43" y="5071587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2vchitel3\Desktop\МАН-Юніор-Дослідник 2023-2024\Долинськ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88" y="0"/>
            <a:ext cx="1947912" cy="28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2vchitel3\Desktop\МАН-Юніор-Дослідник 2023-2024\Dolynske_ren_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526824"/>
            <a:ext cx="2344068" cy="325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F2vchitel3\Desktop\МАН-Юніор-Дослідник 2023-2024\0-02-05-54633ebf1f73c580596f9d3ab0a0374e9c84335209bee853411ab27a54847cca_d6e6e63a100b179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072" y="3422532"/>
            <a:ext cx="2638489" cy="32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F2vchitel3\Desktop\МАН-Юніор-Дослідник 2023-2024\0-02-05-0f0b3e2f3e3679be19af5cc84204d940df17a644d0b09013b49c2b75a75c3f6f_3799d5480170d8c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19228"/>
            <a:ext cx="1564655" cy="208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F2vchitel3\Desktop\МАН-Юніор-Дослідник 2023-2024\0-02-05-3c479747ad73f7f3ba30da6e4df009689ad61cb9057415357e29fba5911b2905_3224fb830ed3822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04" y="3396872"/>
            <a:ext cx="2866479" cy="1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F2vchitel3\Desktop\ЮНИЙ ДОСЛІДНИК 2024\ЯХТА фото\FB_IMG_170731833179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65249"/>
            <a:ext cx="1862138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2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14800" cy="922114"/>
          </a:xfrm>
        </p:spPr>
        <p:txBody>
          <a:bodyPr/>
          <a:lstStyle/>
          <a:p>
            <a:r>
              <a:rPr lang="uk-UA" dirty="0" smtClean="0"/>
              <a:t>Маршрут №8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836712"/>
            <a:ext cx="4690864" cy="226084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 smtClean="0"/>
              <a:t>Місто</a:t>
            </a:r>
            <a:r>
              <a:rPr lang="ru-RU" b="1" dirty="0" smtClean="0"/>
              <a:t> </a:t>
            </a:r>
            <a:r>
              <a:rPr lang="ru-RU" b="1" dirty="0" err="1" smtClean="0"/>
              <a:t>Рені</a:t>
            </a:r>
            <a:r>
              <a:rPr lang="ru-RU" b="1" dirty="0"/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Томарово</a:t>
            </a:r>
            <a:r>
              <a:rPr lang="ru-RU" b="1" dirty="0" smtClean="0"/>
              <a:t>) </a:t>
            </a:r>
            <a:r>
              <a:rPr lang="ru-RU" dirty="0" smtClean="0"/>
              <a:t>– центр </a:t>
            </a:r>
            <a:r>
              <a:rPr lang="ru-RU" dirty="0" err="1" smtClean="0"/>
              <a:t>територіальної</a:t>
            </a:r>
            <a:r>
              <a:rPr lang="ru-RU" dirty="0" smtClean="0"/>
              <a:t> </a:t>
            </a:r>
            <a:r>
              <a:rPr lang="ru-RU" dirty="0" err="1" smtClean="0"/>
              <a:t>громади</a:t>
            </a:r>
            <a:r>
              <a:rPr lang="ru-RU" dirty="0" smtClean="0"/>
              <a:t>, </a:t>
            </a:r>
            <a:r>
              <a:rPr lang="ru-RU" dirty="0" err="1" smtClean="0"/>
              <a:t>Ізмаїльського</a:t>
            </a:r>
            <a:r>
              <a:rPr lang="ru-RU" dirty="0" smtClean="0"/>
              <a:t> району. Перша </a:t>
            </a:r>
            <a:r>
              <a:rPr lang="ru-RU" dirty="0" err="1"/>
              <a:t>письмова</a:t>
            </a:r>
            <a:r>
              <a:rPr lang="ru-RU" dirty="0"/>
              <a:t> </a:t>
            </a:r>
            <a:r>
              <a:rPr lang="ru-RU" dirty="0" err="1"/>
              <a:t>згадка</a:t>
            </a:r>
            <a:r>
              <a:rPr lang="ru-RU" dirty="0"/>
              <a:t> про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до 1548 року. В </a:t>
            </a:r>
            <a:r>
              <a:rPr lang="ru-RU" dirty="0" err="1"/>
              <a:t>цей</a:t>
            </a:r>
            <a:r>
              <a:rPr lang="ru-RU" dirty="0"/>
              <a:t> час м. </a:t>
            </a:r>
            <a:r>
              <a:rPr lang="ru-RU" dirty="0" err="1"/>
              <a:t>Рені</a:t>
            </a:r>
            <a:r>
              <a:rPr lang="ru-RU" dirty="0"/>
              <a:t> входило до складу </a:t>
            </a:r>
            <a:r>
              <a:rPr lang="ru-RU" dirty="0" err="1" smtClean="0"/>
              <a:t>Молдавського</a:t>
            </a:r>
            <a:r>
              <a:rPr lang="ru-RU" dirty="0" smtClean="0"/>
              <a:t> </a:t>
            </a:r>
            <a:r>
              <a:rPr lang="ru-RU" dirty="0" err="1" smtClean="0"/>
              <a:t>князівства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1792 </a:t>
            </a:r>
            <a:r>
              <a:rPr lang="ru-RU" dirty="0" err="1"/>
              <a:t>Рені</a:t>
            </a:r>
            <a:r>
              <a:rPr lang="ru-RU" dirty="0"/>
              <a:t> (1792 </a:t>
            </a:r>
            <a:r>
              <a:rPr lang="ru-RU" dirty="0" err="1"/>
              <a:t>Reni</a:t>
            </a:r>
            <a:r>
              <a:rPr lang="ru-RU" dirty="0"/>
              <a:t>) — </a:t>
            </a:r>
            <a:r>
              <a:rPr lang="ru-RU" dirty="0" err="1"/>
              <a:t>астероїд</a:t>
            </a:r>
            <a:r>
              <a:rPr lang="ru-RU" dirty="0"/>
              <a:t> головного поясу, </a:t>
            </a:r>
            <a:r>
              <a:rPr lang="ru-RU" dirty="0" err="1"/>
              <a:t>відкритий</a:t>
            </a:r>
            <a:r>
              <a:rPr lang="ru-RU" dirty="0"/>
              <a:t> 24 </a:t>
            </a:r>
            <a:r>
              <a:rPr lang="ru-RU" dirty="0" err="1"/>
              <a:t>січня</a:t>
            </a:r>
            <a:r>
              <a:rPr lang="ru-RU" dirty="0"/>
              <a:t> 1968 року.</a:t>
            </a:r>
            <a:endParaRPr lang="uk-UA" dirty="0"/>
          </a:p>
        </p:txBody>
      </p:sp>
      <p:pic>
        <p:nvPicPr>
          <p:cNvPr id="5122" name="Picture 2" descr="C:\Users\F2vchitel3\Desktop\МАН-Юніор-Дослідник 2023-2024\0-02-05-4e94e8c14619fe01e2458c83c7849635a90e4c0f4161b651d8d27e34c51e5cd5_b47126345396638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1425951" cy="190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2vchitel3\Desktop\МАН-Юніор-Дослідник 2023-2024\0-02-05-21b573efeb190e2cea16daa2b3e9c0819f7a65af9015f602812c194e2ec4988f_c717de0bfb2363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14563"/>
            <a:ext cx="1225498" cy="163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F2vchitel3\Desktop\МАН-Юніор-Дослідник 2023-2024\0-02-05-56eb1e84e3b786c8b6f3df94b59a27722507ee3265fa21bed1b1ccdaccd9c6de_334ab6dae13d912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79" y="2276872"/>
            <a:ext cx="2732904" cy="205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F2vchitel3\Desktop\МАН-Юніор-Дослідник 2023-2024\Reni_ger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2963"/>
            <a:ext cx="2195736" cy="299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F2vchitel3\Desktop\МАН-Юніор-Дослідник 2023-2024\Свято-Вознесенський собор рені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209316"/>
            <a:ext cx="1560512" cy="117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F2vchitel3\Desktop\МАН-Юніор-Дослідник 2023-2024\церква святих костянтина і олен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80" y="4544561"/>
            <a:ext cx="1620040" cy="216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F2vchitel3\Desktop\МАН-Юніор-Дослідник 2023-2024\рені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74" y="32203"/>
            <a:ext cx="4416726" cy="224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F2vchitel3\Desktop\МАН-Юніор-Дослідник 2023-2024\0-02-05-67a6f8e503fb29c761e309a3d80131633e0174ba4ea72a0e21ad8d58d375ba8e_fef725976efde9f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94606"/>
            <a:ext cx="189494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7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>
                <a:latin typeface="Times New Roman"/>
                <a:ea typeface="Calibri"/>
              </a:rPr>
              <a:t>Ренійська територіальна громада (включає місто Рені та сім сіл) є </a:t>
            </a:r>
            <a:r>
              <a:rPr lang="uk-UA" dirty="0" err="1" smtClean="0">
                <a:latin typeface="Times New Roman"/>
                <a:ea typeface="Calibri"/>
              </a:rPr>
              <a:t>найвідаленішою</a:t>
            </a:r>
            <a:r>
              <a:rPr lang="uk-UA" dirty="0" smtClean="0">
                <a:latin typeface="Times New Roman"/>
                <a:ea typeface="Calibri"/>
              </a:rPr>
              <a:t> територією Півдня </a:t>
            </a:r>
            <a:r>
              <a:rPr lang="uk-UA" dirty="0">
                <a:latin typeface="Times New Roman"/>
                <a:ea typeface="Calibri"/>
              </a:rPr>
              <a:t>Одещини. </a:t>
            </a:r>
            <a:r>
              <a:rPr lang="uk-UA" dirty="0" err="1">
                <a:latin typeface="Times New Roman"/>
                <a:ea typeface="Calibri"/>
              </a:rPr>
              <a:t>Ренійщина</a:t>
            </a:r>
            <a:r>
              <a:rPr lang="uk-UA" dirty="0">
                <a:latin typeface="Times New Roman"/>
                <a:ea typeface="Calibri"/>
              </a:rPr>
              <a:t> розташована на Придунайській низовині, вздовж лівого берега Дунаю. Знаходиться на стику трьох держав - України, Молдови та Румунії. У благородному </a:t>
            </a:r>
            <a:r>
              <a:rPr lang="uk-UA" dirty="0" smtClean="0">
                <a:latin typeface="Times New Roman"/>
                <a:ea typeface="Calibri"/>
              </a:rPr>
              <a:t>бессарабському </a:t>
            </a:r>
            <a:r>
              <a:rPr lang="uk-UA" dirty="0">
                <a:latin typeface="Times New Roman"/>
                <a:ea typeface="Calibri"/>
              </a:rPr>
              <a:t>краї тісно </a:t>
            </a:r>
            <a:r>
              <a:rPr lang="uk-UA" dirty="0" err="1">
                <a:latin typeface="Times New Roman"/>
                <a:ea typeface="Calibri"/>
              </a:rPr>
              <a:t>переплилися</a:t>
            </a:r>
            <a:r>
              <a:rPr lang="uk-UA" dirty="0">
                <a:latin typeface="Times New Roman"/>
                <a:ea typeface="Calibri"/>
              </a:rPr>
              <a:t> культури молдован, болгар та гагаузів, українців та росіян, албанців та греків. Багата ренійська земля гарними краєвидами, різноманітністю ландшафтів, пам'ятками, які є своєрідними свідками героїчних та трагічних, радісних та сумних подій, з яких складалися історія </a:t>
            </a:r>
            <a:r>
              <a:rPr lang="uk-UA" dirty="0" err="1">
                <a:latin typeface="Times New Roman"/>
                <a:ea typeface="Calibri"/>
              </a:rPr>
              <a:t>Ренійщини</a:t>
            </a:r>
            <a:r>
              <a:rPr lang="uk-UA" dirty="0">
                <a:latin typeface="Times New Roman"/>
                <a:ea typeface="Calibri"/>
              </a:rPr>
              <a:t>, літопис краю.</a:t>
            </a:r>
          </a:p>
          <a:p>
            <a:r>
              <a:rPr lang="uk-UA" dirty="0" smtClean="0">
                <a:latin typeface="Times New Roman"/>
                <a:ea typeface="Calibri"/>
              </a:rPr>
              <a:t>Отже</a:t>
            </a:r>
            <a:r>
              <a:rPr lang="uk-UA" dirty="0">
                <a:latin typeface="Times New Roman"/>
                <a:ea typeface="Calibri"/>
              </a:rPr>
              <a:t>, на основі поставлених завдань, ми вивчили доступну літературу, провели та аналізували соціологічне опитування, зібрали спогади мешканців </a:t>
            </a:r>
            <a:r>
              <a:rPr lang="uk-UA" dirty="0" err="1">
                <a:latin typeface="Times New Roman"/>
                <a:ea typeface="Calibri"/>
              </a:rPr>
              <a:t>Ренійщини</a:t>
            </a:r>
            <a:r>
              <a:rPr lang="uk-UA" dirty="0">
                <a:latin typeface="Times New Roman"/>
                <a:ea typeface="Calibri"/>
              </a:rPr>
              <a:t>. Таким чином, ми досягли поставленої мети роботи: вивчили історію найважливіших історичних об’єктів та створили екскурсійний маршрут </a:t>
            </a:r>
            <a:r>
              <a:rPr lang="uk-UA" dirty="0" err="1">
                <a:latin typeface="Times New Roman"/>
                <a:ea typeface="Calibri"/>
              </a:rPr>
              <a:t>Ренійщиною</a:t>
            </a:r>
            <a:r>
              <a:rPr lang="uk-UA" dirty="0">
                <a:latin typeface="Times New Roman"/>
                <a:ea typeface="Calibri"/>
              </a:rPr>
              <a:t>, який </a:t>
            </a:r>
            <a:r>
              <a:rPr lang="uk-UA" dirty="0" err="1">
                <a:latin typeface="Times New Roman"/>
                <a:ea typeface="Calibri"/>
              </a:rPr>
              <a:t>можно</a:t>
            </a:r>
            <a:r>
              <a:rPr lang="uk-UA" dirty="0">
                <a:latin typeface="Times New Roman"/>
                <a:ea typeface="Calibri"/>
              </a:rPr>
              <a:t> на транспорті проїздити за день та оглядово переглянути </a:t>
            </a:r>
            <a:r>
              <a:rPr lang="uk-UA" dirty="0" smtClean="0">
                <a:latin typeface="Times New Roman"/>
                <a:ea typeface="Calibri"/>
              </a:rPr>
              <a:t>те, </a:t>
            </a:r>
            <a:r>
              <a:rPr lang="uk-UA" dirty="0">
                <a:latin typeface="Times New Roman"/>
                <a:ea typeface="Calibri"/>
              </a:rPr>
              <a:t>чим пишаються місцеві жителі.</a:t>
            </a:r>
            <a:endParaRPr lang="uk-UA" dirty="0"/>
          </a:p>
        </p:txBody>
      </p:sp>
      <p:pic>
        <p:nvPicPr>
          <p:cNvPr id="6146" name="Picture 2" descr="C:\Users\F2vchitel3\Desktop\МАН-Юніор-Дослідник 2023-2024\прапор ренійського р-н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708"/>
            <a:ext cx="2022649" cy="134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Список використаної літератури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484784"/>
            <a:ext cx="5976664" cy="5256584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1.	Бутенко С. РЕНІ. - Одесса: «Маяк», 1968. – 76 с.</a:t>
            </a:r>
          </a:p>
          <a:p>
            <a:r>
              <a:rPr lang="ru-RU" dirty="0"/>
              <a:t>2.	Гусак Н. А. Маршруты Придунайского края. </a:t>
            </a:r>
            <a:r>
              <a:rPr lang="ru-RU" dirty="0" err="1"/>
              <a:t>Путиводитель</a:t>
            </a:r>
            <a:r>
              <a:rPr lang="ru-RU" dirty="0"/>
              <a:t>. – Одесса: «Маяк», 1978. – 103 с. </a:t>
            </a:r>
          </a:p>
          <a:p>
            <a:r>
              <a:rPr lang="ru-RU" dirty="0"/>
              <a:t>3.	Дьяков О. Экологический парк «</a:t>
            </a:r>
            <a:r>
              <a:rPr lang="ru-RU" dirty="0" err="1"/>
              <a:t>Картал</a:t>
            </a:r>
            <a:r>
              <a:rPr lang="ru-RU" dirty="0"/>
              <a:t>» - </a:t>
            </a:r>
            <a:r>
              <a:rPr lang="ru-RU" dirty="0" err="1"/>
              <a:t>Путиводитель</a:t>
            </a:r>
            <a:r>
              <a:rPr lang="ru-RU" dirty="0"/>
              <a:t>. – с.27.</a:t>
            </a:r>
          </a:p>
          <a:p>
            <a:r>
              <a:rPr lang="ru-RU" dirty="0"/>
              <a:t>4.	</a:t>
            </a:r>
            <a:r>
              <a:rPr lang="ru-RU" dirty="0" err="1"/>
              <a:t>Кожокару</a:t>
            </a:r>
            <a:r>
              <a:rPr lang="ru-RU" dirty="0"/>
              <a:t> В. «</a:t>
            </a:r>
            <a:r>
              <a:rPr lang="ru-RU" dirty="0" err="1"/>
              <a:t>Каса</a:t>
            </a:r>
            <a:r>
              <a:rPr lang="ru-RU" dirty="0"/>
              <a:t> </a:t>
            </a:r>
            <a:r>
              <a:rPr lang="ru-RU" dirty="0" err="1"/>
              <a:t>Димитриади</a:t>
            </a:r>
            <a:r>
              <a:rPr lang="ru-RU" dirty="0"/>
              <a:t>»// Придунайская искра, 27 января 1995. – с.4.</a:t>
            </a:r>
          </a:p>
          <a:p>
            <a:r>
              <a:rPr lang="ru-RU" dirty="0"/>
              <a:t>5.	Кто создал на </a:t>
            </a:r>
            <a:r>
              <a:rPr lang="ru-RU" dirty="0" err="1"/>
              <a:t>Ялпуге</a:t>
            </a:r>
            <a:r>
              <a:rPr lang="ru-RU" dirty="0"/>
              <a:t> пирамиды?// </a:t>
            </a:r>
            <a:r>
              <a:rPr lang="ru-RU" dirty="0" err="1"/>
              <a:t>Одеське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Придунав'я</a:t>
            </a:r>
            <a:r>
              <a:rPr lang="ru-RU" dirty="0"/>
              <a:t>, №19. – 2023.- с.7.</a:t>
            </a:r>
          </a:p>
          <a:p>
            <a:r>
              <a:rPr lang="ru-RU" dirty="0"/>
              <a:t>6.	</a:t>
            </a:r>
            <a:r>
              <a:rPr lang="ru-RU" dirty="0" err="1"/>
              <a:t>Никула</a:t>
            </a:r>
            <a:r>
              <a:rPr lang="ru-RU" dirty="0"/>
              <a:t> В. Свято-Вознесенскому собору – 165 лет. Из истории главного храма </a:t>
            </a:r>
            <a:r>
              <a:rPr lang="ru-RU" dirty="0" err="1"/>
              <a:t>Рени</a:t>
            </a:r>
            <a:r>
              <a:rPr lang="ru-RU" dirty="0"/>
              <a:t> // </a:t>
            </a:r>
            <a:r>
              <a:rPr lang="ru-RU" dirty="0" err="1"/>
              <a:t>Ренийский</a:t>
            </a:r>
            <a:r>
              <a:rPr lang="ru-RU" dirty="0"/>
              <a:t> вестник, 19 мая 2023, №22-23. – с. 8.</a:t>
            </a:r>
          </a:p>
          <a:p>
            <a:r>
              <a:rPr lang="ru-RU" dirty="0"/>
              <a:t>7.	Паламарчук С. В. Забытая земля: историческая область Бессарабия: Монография. – Одесса: </a:t>
            </a:r>
            <a:r>
              <a:rPr lang="ru-RU" dirty="0" err="1"/>
              <a:t>Астропринт</a:t>
            </a:r>
            <a:r>
              <a:rPr lang="ru-RU" dirty="0"/>
              <a:t>, 2008. – 288 с.</a:t>
            </a:r>
          </a:p>
          <a:p>
            <a:r>
              <a:rPr lang="ru-RU" dirty="0"/>
              <a:t>8.	</a:t>
            </a:r>
            <a:r>
              <a:rPr lang="ru-RU" dirty="0" err="1"/>
              <a:t>Путівник</a:t>
            </a:r>
            <a:r>
              <a:rPr lang="ru-RU" dirty="0"/>
              <a:t> по </a:t>
            </a:r>
            <a:r>
              <a:rPr lang="ru-RU" dirty="0" err="1"/>
              <a:t>архітектурним</a:t>
            </a:r>
            <a:r>
              <a:rPr lang="ru-RU" dirty="0"/>
              <a:t> </a:t>
            </a:r>
            <a:r>
              <a:rPr lang="ru-RU" dirty="0" err="1"/>
              <a:t>спорудам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Рені</a:t>
            </a:r>
            <a:r>
              <a:rPr lang="ru-RU" dirty="0"/>
              <a:t>. – </a:t>
            </a:r>
            <a:r>
              <a:rPr lang="ru-RU" dirty="0" err="1"/>
              <a:t>Рені</a:t>
            </a:r>
            <a:r>
              <a:rPr lang="ru-RU" dirty="0"/>
              <a:t>. – 2024. – 24 с.</a:t>
            </a:r>
          </a:p>
          <a:p>
            <a:r>
              <a:rPr lang="ru-RU" dirty="0"/>
              <a:t>9.	Свято-Вознесенский собор к 160-летнему юбилею. – </a:t>
            </a:r>
            <a:r>
              <a:rPr lang="ru-RU" dirty="0" err="1"/>
              <a:t>Рени</a:t>
            </a:r>
            <a:r>
              <a:rPr lang="ru-RU" dirty="0"/>
              <a:t>. – с. 16.</a:t>
            </a:r>
          </a:p>
          <a:p>
            <a:r>
              <a:rPr lang="ru-RU" dirty="0"/>
              <a:t>10.	</a:t>
            </a:r>
            <a:r>
              <a:rPr lang="ru-RU" dirty="0" err="1"/>
              <a:t>Стрепетова</a:t>
            </a:r>
            <a:r>
              <a:rPr lang="ru-RU" dirty="0"/>
              <a:t> С. Настоящей </a:t>
            </a:r>
            <a:r>
              <a:rPr lang="ru-RU" dirty="0" err="1"/>
              <a:t>моцареллы</a:t>
            </a:r>
            <a:r>
              <a:rPr lang="ru-RU" dirty="0"/>
              <a:t> в Орловке уже и не будет – из села вывезли черных водяных буйволов.// </a:t>
            </a:r>
            <a:r>
              <a:rPr lang="ru-RU" dirty="0" err="1"/>
              <a:t>Ренийский</a:t>
            </a:r>
            <a:r>
              <a:rPr lang="ru-RU" dirty="0"/>
              <a:t> вестник, 2021. – с.5.</a:t>
            </a:r>
          </a:p>
          <a:p>
            <a:r>
              <a:rPr lang="ru-RU" dirty="0"/>
              <a:t>11.	</a:t>
            </a:r>
            <a:r>
              <a:rPr lang="ru-RU" dirty="0" err="1"/>
              <a:t>Туристична</a:t>
            </a:r>
            <a:r>
              <a:rPr lang="ru-RU" dirty="0"/>
              <a:t> карта </a:t>
            </a:r>
            <a:r>
              <a:rPr lang="ru-RU" dirty="0" err="1"/>
              <a:t>Ренійського</a:t>
            </a:r>
            <a:r>
              <a:rPr lang="ru-RU" dirty="0"/>
              <a:t> району: </a:t>
            </a:r>
            <a:r>
              <a:rPr lang="ru-RU" dirty="0" err="1"/>
              <a:t>бібліогр</a:t>
            </a:r>
            <a:r>
              <a:rPr lang="ru-RU" dirty="0"/>
              <a:t>. </a:t>
            </a:r>
            <a:r>
              <a:rPr lang="ru-RU" dirty="0" err="1"/>
              <a:t>Покажчик</a:t>
            </a:r>
            <a:r>
              <a:rPr lang="ru-RU" dirty="0"/>
              <a:t> / склад. В. П. Осадча, Г. Ф. Тарасенко. – </a:t>
            </a:r>
            <a:r>
              <a:rPr lang="ru-RU" dirty="0" err="1"/>
              <a:t>Рені</a:t>
            </a:r>
            <a:r>
              <a:rPr lang="ru-RU" dirty="0"/>
              <a:t>, 2010. – 52 с.</a:t>
            </a:r>
          </a:p>
          <a:p>
            <a:endParaRPr lang="uk-UA" dirty="0"/>
          </a:p>
        </p:txBody>
      </p:sp>
      <p:pic>
        <p:nvPicPr>
          <p:cNvPr id="8194" name="Picture 2" descr="C:\Users\F2vchitel3\Desktop\МАН-Юніор-Дослідник 2023-2024\0-02-05-7ad561fb39ab2ad0712943155c02ad9022d1a4737b3aac553def5a9ec0627e13_17f98d91e3667c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37" y="3189238"/>
            <a:ext cx="2199679" cy="16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F2vchitel3\Desktop\МАН-Юніор-Дослідник 2023-2024\0-02-05-42965944ab7c0a3a3dc5633637714a87ffb06a70eb32dc86d3eab1ee2a817d78_f964bd775afcf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683804" cy="184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F2vchitel3\Desktop\МАН-Юніор-Дослідник 2023-2024\0-02-05-ce480bf4bee0a3dafe2d9936b6ce69e48cfc3a7014b08e1ac6dc619bb137edb4_9a56e78e0903ab9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56" y="4864351"/>
            <a:ext cx="2127460" cy="159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9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3455192"/>
            <a:ext cx="8815015" cy="3401308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Ласкаво </a:t>
            </a:r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просимо до Ренійської територіальної </a:t>
            </a:r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громади, наш екскурсійний маршрут </a:t>
            </a:r>
            <a:r>
              <a:rPr lang="uk-UA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надасть</a:t>
            </a:r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можливість побачити романтичні куточки наших сіл і озер, </a:t>
            </a:r>
            <a:r>
              <a:rPr lang="uk-UA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котрі є частиною </a:t>
            </a:r>
            <a:r>
              <a:rPr lang="uk-UA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Придунав'я</a:t>
            </a:r>
            <a:r>
              <a:rPr lang="uk-UA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увагу!!!</a:t>
            </a:r>
            <a:endParaRPr lang="uk-U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F2vchitel3\Desktop\МАН-Юніор-Дослідник 2023-2024\0-02-05-57c48a8780c7fe8e32d0633ed940d18525e5fb5a3e60bb36f64044853be753dd_965bcc6d9934f3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84" y="404664"/>
            <a:ext cx="3096343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F2vchitel3\Desktop\МАН-Юніор-Дослідник 2023-2024\0-02-05-94cce2a7ada641fd0e756ebb901f424363f8e9c9fb20ac7e4bfbc0c97dd83937_b6b894f0de41a8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F2vchitel3\Desktop\МАН-Юніор-Дослідник 2023-2024\0-02-05-be4550311b4ff4db31e58b856792fd529f118ddf8610060a696de3319fd7c645_ced3fa1f422447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39" y="1842247"/>
            <a:ext cx="2359133" cy="17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F2vchitel3\Desktop\МАН-Юніор-Дослідник 2023-2024\0-02-05-1e1925fe79ebc1221759440d230ff50003011aef8a1688e820413891381fa90c_6eb8c60bcf9ba7b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15121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0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0" y="79213"/>
            <a:ext cx="52200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uk-UA" sz="1600" b="1" dirty="0" smtClean="0">
                <a:latin typeface="Times New Roman"/>
                <a:ea typeface="Calibri"/>
                <a:cs typeface="Times New Roman"/>
              </a:rPr>
              <a:t>Метою </a:t>
            </a:r>
            <a:r>
              <a:rPr lang="uk-UA" sz="1600" b="1" dirty="0" err="1" smtClean="0">
                <a:latin typeface="Times New Roman"/>
                <a:ea typeface="Calibri"/>
                <a:cs typeface="Times New Roman"/>
              </a:rPr>
              <a:t>проєкту</a:t>
            </a:r>
            <a:r>
              <a:rPr lang="uk-UA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є ознайомитися та вивчити історію найважливіших історичних об’єктів </a:t>
            </a:r>
            <a:r>
              <a:rPr lang="uk-UA" sz="1600" dirty="0" err="1">
                <a:latin typeface="Times New Roman"/>
                <a:ea typeface="Calibri"/>
                <a:cs typeface="Times New Roman"/>
              </a:rPr>
              <a:t>Ренійщини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, створити  екскурсійний маршрут </a:t>
            </a:r>
            <a:r>
              <a:rPr lang="uk-UA" sz="1600" dirty="0" err="1">
                <a:latin typeface="Times New Roman"/>
                <a:ea typeface="Calibri"/>
                <a:cs typeface="Times New Roman"/>
              </a:rPr>
              <a:t>Ренійщини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, скласти їх рейтинг за результатами соціологічного опитування.</a:t>
            </a:r>
            <a:endParaRPr lang="uk-UA" sz="1600" dirty="0"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1600" b="1" dirty="0">
                <a:latin typeface="Times New Roman"/>
                <a:ea typeface="Calibri"/>
                <a:cs typeface="Times New Roman"/>
              </a:rPr>
              <a:t>Завдання </a:t>
            </a:r>
            <a:r>
              <a:rPr lang="uk-UA" sz="1600" b="1" dirty="0" err="1" smtClean="0">
                <a:latin typeface="Times New Roman"/>
                <a:ea typeface="Calibri"/>
                <a:cs typeface="Times New Roman"/>
              </a:rPr>
              <a:t>проєкту</a:t>
            </a:r>
            <a:r>
              <a:rPr lang="uk-UA" sz="1600" dirty="0" smtClean="0">
                <a:latin typeface="Times New Roman"/>
                <a:ea typeface="Calibri"/>
                <a:cs typeface="Times New Roman"/>
              </a:rPr>
              <a:t>: 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вивчити доступну літературу, провести та аналізувати результати соціологічного опитування, зібрати спогади мешканців </a:t>
            </a:r>
            <a:r>
              <a:rPr lang="uk-UA" sz="1600" dirty="0" err="1">
                <a:latin typeface="Times New Roman"/>
                <a:ea typeface="Calibri"/>
                <a:cs typeface="Times New Roman"/>
              </a:rPr>
              <a:t>Ренійщини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, створити екскурсійний маршрут </a:t>
            </a:r>
            <a:r>
              <a:rPr lang="uk-UA" sz="1600" dirty="0" err="1">
                <a:latin typeface="Times New Roman"/>
                <a:ea typeface="Calibri"/>
                <a:cs typeface="Times New Roman"/>
              </a:rPr>
              <a:t>Ренійщини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 та комп’ютерну презентацію.</a:t>
            </a:r>
            <a:endParaRPr lang="uk-UA" sz="1600" dirty="0"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1600" b="1" dirty="0">
                <a:latin typeface="Times New Roman"/>
                <a:ea typeface="Calibri"/>
                <a:cs typeface="Times New Roman"/>
              </a:rPr>
              <a:t>Об’єкт </a:t>
            </a:r>
            <a:r>
              <a:rPr lang="uk-UA" sz="1600" b="1" dirty="0" err="1" smtClean="0">
                <a:latin typeface="Times New Roman"/>
                <a:ea typeface="Calibri"/>
                <a:cs typeface="Times New Roman"/>
              </a:rPr>
              <a:t>проєкту</a:t>
            </a:r>
            <a:r>
              <a:rPr lang="uk-UA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є мапа екскурсійного маршруту  історичними об’єктами </a:t>
            </a:r>
            <a:r>
              <a:rPr lang="uk-UA" sz="1600" dirty="0" err="1">
                <a:latin typeface="Times New Roman"/>
                <a:ea typeface="Calibri"/>
                <a:cs typeface="Times New Roman"/>
              </a:rPr>
              <a:t>Ренійщини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, якими пишаються місцеві жителі.</a:t>
            </a:r>
            <a:endParaRPr lang="uk-UA" sz="1600" dirty="0"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1600" b="1" dirty="0">
                <a:latin typeface="Times New Roman"/>
                <a:ea typeface="Calibri"/>
                <a:cs typeface="Times New Roman"/>
              </a:rPr>
              <a:t>Предмет </a:t>
            </a:r>
            <a:r>
              <a:rPr lang="uk-UA" sz="1600" b="1" dirty="0" err="1" smtClean="0">
                <a:latin typeface="Times New Roman"/>
                <a:ea typeface="Calibri"/>
                <a:cs typeface="Times New Roman"/>
              </a:rPr>
              <a:t>проєкту</a:t>
            </a:r>
            <a:r>
              <a:rPr lang="uk-UA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є найважливіші історичні об’єкти </a:t>
            </a:r>
            <a:r>
              <a:rPr lang="uk-UA" sz="1600" dirty="0" err="1">
                <a:latin typeface="Times New Roman"/>
                <a:ea typeface="Calibri"/>
                <a:cs typeface="Times New Roman"/>
              </a:rPr>
              <a:t>Ренійщини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, на основі яких створена мапа екскурсійного маршруту.</a:t>
            </a:r>
            <a:endParaRPr lang="uk-UA" sz="1600" dirty="0"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1600" dirty="0">
                <a:latin typeface="Times New Roman"/>
                <a:ea typeface="Calibri"/>
                <a:cs typeface="Times New Roman"/>
              </a:rPr>
              <a:t>В роботі використані </a:t>
            </a:r>
            <a:r>
              <a:rPr lang="uk-UA" sz="1600" b="1" dirty="0">
                <a:latin typeface="Times New Roman"/>
                <a:ea typeface="Calibri"/>
                <a:cs typeface="Times New Roman"/>
              </a:rPr>
              <a:t>методи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 зіставлення, моніторинг, порівняння, аналізу, інтерв’ю, резюме, метод соціологічного опитування, узагальнення та систематизації</a:t>
            </a:r>
            <a:r>
              <a:rPr lang="uk-UA" sz="1600" dirty="0" smtClean="0">
                <a:latin typeface="Times New Roman"/>
                <a:ea typeface="Calibri"/>
                <a:cs typeface="Times New Roman"/>
              </a:rPr>
              <a:t>.</a:t>
            </a:r>
            <a:endParaRPr lang="uk-UA" sz="1600" dirty="0">
              <a:ea typeface="Calibri"/>
              <a:cs typeface="Times New Roman"/>
            </a:endParaRPr>
          </a:p>
        </p:txBody>
      </p:sp>
      <p:pic>
        <p:nvPicPr>
          <p:cNvPr id="1026" name="Picture 2" descr="C:\Users\F2vchitel3\Desktop\МАН-Юніор-Дослідник 2023-2024\0-02-05-4c02af79196b62458f288f1bb7a9e863e23de344f933bfa7420a791296313d98_b0fd6bc0ce1e46c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822"/>
            <a:ext cx="2141141" cy="16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F2vchitel3\Desktop\2023-2024\юний дослідник 2022-2023\юний дослідник\рени\caption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9213"/>
            <a:ext cx="1541292" cy="10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2vchitel3\Desktop\2023-2024\юний дослідник 2022-2023\юний дослідник\рени\IMG_20220124_0010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37" y="44957"/>
            <a:ext cx="2188663" cy="114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2vchitel3\Desktop\2023-2024\юний дослідник 2022-2023\юний дослідник\рени\cap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63" y="1267989"/>
            <a:ext cx="1620937" cy="121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2vchitel3\Desktop\2023-2024\юний дослідник 2022-2023\юний дослідник\Орина\фото дослыд\0-02-05-55dfc1ebcfd5d08d78074b3250402cbfe2126c0c41d04c4514ff7e9cc832ac61_b68b5f8d9568bf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97948"/>
            <a:ext cx="720470" cy="115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F2vchitel3\Desktop\2023-2024\юний дослідник 2022-2023\юний дослідник\Орина\фото дослыд\IMG_20220408_1623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362" y="2649958"/>
            <a:ext cx="1776197" cy="13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F2vchitel3\Desktop\2023-2024\юний дослідник 2022-2023\юний дослідник\Орина\фото дослыд\IMG_20220408_16283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70" y="2649958"/>
            <a:ext cx="1862484" cy="139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F2vchitel3\Desktop\2023-2024\юний дослідник 2022-2023\юний дослідник\Орина\фото дослыд\IMG_20220408_16313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" y="4777866"/>
            <a:ext cx="2802088" cy="210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F2vchitel3\Desktop\ЮНИЙ ДОСЛІДНИК 2024\0-02-05-0d7f714418a12ccb914c5c7bb73da4b55f67c54d662d1259503a2d66bc3d2a6d_894c66c9c8ef990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56" y="4908683"/>
            <a:ext cx="2002274" cy="200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F2vchitel3\Desktop\МАН-Юніор-Дослідник 2023-2024\0-02-05-09ec45cfbf8fec1c0195591d8de0a189472119ba9908f7a297d562b0f45ae5de_5bddb74e2d84a89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63567" y="4976578"/>
            <a:ext cx="1622078" cy="185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F2vchitel3\Desktop\МАН-Юніор-Дослідник 2023-2024\екопарк картал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835" y="1297948"/>
            <a:ext cx="1237290" cy="123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F2vchitel3\Desktop\МАН-Юніор-Дослідник 2023-2024\лиман церква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467" y="5652678"/>
            <a:ext cx="1981155" cy="11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F2vchitel3\Desktop\МАН-Юніор-Дослідник 2023-2024\Morvokza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26" y="4090803"/>
            <a:ext cx="1350107" cy="75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5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4211960" cy="108012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СОЦІОЛОГІЧНЕ ОПИТУВАННЯ</a:t>
            </a:r>
            <a:endParaRPr lang="uk-UA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582491"/>
              </p:ext>
            </p:extLst>
          </p:nvPr>
        </p:nvGraphicFramePr>
        <p:xfrm>
          <a:off x="107504" y="2708920"/>
          <a:ext cx="7211144" cy="399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4"/>
          <p:cNvGraphicFramePr/>
          <p:nvPr>
            <p:extLst>
              <p:ext uri="{D42A27DB-BD31-4B8C-83A1-F6EECF244321}">
                <p14:modId xmlns:p14="http://schemas.microsoft.com/office/powerpoint/2010/main" val="3551231417"/>
              </p:ext>
            </p:extLst>
          </p:nvPr>
        </p:nvGraphicFramePr>
        <p:xfrm>
          <a:off x="4427984" y="0"/>
          <a:ext cx="4707136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F2vchitel3\Desktop\МАН-Юніор-Дослідник 2023-2024\0-02-05-be4550311b4ff4db31e58b856792fd529f118ddf8610060a696de3319fd7c645_ced3fa1f422447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439"/>
            <a:ext cx="1896210" cy="142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2vchitel3\Desktop\МАН-Юніор-Дослідник 2023-2024\0-02-05-43f7f512c256a3bbba6a42fbdb7af4ee041fb811e43155378687f999d5b80927_63609589440cbd5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73216"/>
            <a:ext cx="197971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2vchitel3\Desktop\МАН-Юніор-Дослідник 2023-2024\0-02-05-966eca2415e850801cc838f4f027c882e96f183827e71eb4e40cdf440efd4664_3da5b570b754196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88840"/>
            <a:ext cx="180020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2vchitel3\Desktop\МАН-Юніор-Дослідник 2023-2024\0-02-05-d69cafa6337470b71440e1efae96c5bf0fcb977125812f3f3678c96dd59572c8_32e7163afa32816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9"/>
            <a:ext cx="1464406" cy="109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2vchitel3\Desktop\МАН-Юніор-Дослідник 2023-2024\0-02-05-3b12d707a6e2c1d57f56acbaf4bbe081427160994edce07943bf90d20b0f43d7_afd5331b65a6344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139" y="3573016"/>
            <a:ext cx="1616009" cy="12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4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F2vchitel3\Desktop\МАН-Юніор-Дослідник 2023-2024\0-02-05-ccbc3bb129eb7395382c413dc7dbc65bf56c7b1d7a68aa8e0a15bf1ef3b8828c_cb575a0def26ae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574"/>
            <a:ext cx="4474840" cy="922114"/>
          </a:xfrm>
        </p:spPr>
        <p:txBody>
          <a:bodyPr/>
          <a:lstStyle/>
          <a:p>
            <a:r>
              <a:rPr lang="uk-UA" dirty="0" smtClean="0"/>
              <a:t>Маршрут №1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052736"/>
            <a:ext cx="7067128" cy="3633267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/>
              <a:t>Село </a:t>
            </a:r>
            <a:r>
              <a:rPr lang="uk-UA" b="1" dirty="0" err="1" smtClean="0"/>
              <a:t>Новосільське</a:t>
            </a:r>
            <a:r>
              <a:rPr lang="uk-UA" b="1" dirty="0" smtClean="0"/>
              <a:t> (</a:t>
            </a:r>
            <a:r>
              <a:rPr lang="uk-UA" b="1" dirty="0" err="1" smtClean="0"/>
              <a:t>Сату</a:t>
            </a:r>
            <a:r>
              <a:rPr lang="uk-UA" b="1" dirty="0" smtClean="0"/>
              <a:t>-Ноу)</a:t>
            </a:r>
            <a:r>
              <a:rPr lang="uk-UA" dirty="0" smtClean="0"/>
              <a:t>, Ренійської ТГ, Ізмаїльського району – засноване в 1813 році. В селі </a:t>
            </a:r>
            <a:r>
              <a:rPr lang="uk-UA" dirty="0"/>
              <a:t>переважають молдовани. У районі села відкриті і досліджені ряд древніх поселень, що підтверджують що, людське життя тут почалася ще 6 тисяч років тому. У 1983 році учнями </a:t>
            </a:r>
            <a:r>
              <a:rPr lang="uk-UA" dirty="0" err="1"/>
              <a:t>Новосільської</a:t>
            </a:r>
            <a:r>
              <a:rPr lang="uk-UA" dirty="0"/>
              <a:t> СШ (клуб «</a:t>
            </a:r>
            <a:r>
              <a:rPr lang="uk-UA" dirty="0" err="1"/>
              <a:t>Істрос</a:t>
            </a:r>
            <a:r>
              <a:rPr lang="uk-UA" dirty="0"/>
              <a:t>»), відкрито полотно, бруковане </a:t>
            </a:r>
            <a:r>
              <a:rPr lang="uk-UA" dirty="0" err="1"/>
              <a:t>каменем</a:t>
            </a:r>
            <a:r>
              <a:rPr lang="uk-UA" dirty="0"/>
              <a:t> древньої дороги, що веде від УТМР до ​​берега р. Дунай. До 1971 року в цьому районі зберігся земляний оборонний вал з ровом з північного боку, названий старожилами «</a:t>
            </a:r>
            <a:r>
              <a:rPr lang="uk-UA" dirty="0" err="1"/>
              <a:t>Троянів</a:t>
            </a:r>
            <a:r>
              <a:rPr lang="uk-UA" dirty="0"/>
              <a:t> вал». </a:t>
            </a:r>
          </a:p>
        </p:txBody>
      </p:sp>
      <p:pic>
        <p:nvPicPr>
          <p:cNvPr id="2050" name="Picture 2" descr="C:\Users\F2vchitel3\Desktop\МАН-Юніор-Дослідник 2023-2024\Свято-Миколаївська церква (колишній собор Св. феропонта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3860033"/>
            <a:ext cx="3995936" cy="29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2vchitel3\Desktop\МАН-Юніор-Дослідник 2023-2024\Novosilske-reni_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10898"/>
            <a:ext cx="2090688" cy="283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2vchitel3\Desktop\МАН-Юніор-Дослідник 2023-2024\0-02-05-fd745b84374d4eaa1d96013d02cbdd3a847bbd682d46b6775f3d64b958ae81d3_84f48c3428862de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875" y="692696"/>
            <a:ext cx="2171734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862065" y="4437112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Свято-</a:t>
            </a:r>
            <a:r>
              <a:rPr lang="ru-RU" sz="2400" dirty="0" err="1"/>
              <a:t>Миколаївська</a:t>
            </a:r>
            <a:r>
              <a:rPr lang="ru-RU" sz="2400" dirty="0"/>
              <a:t> </a:t>
            </a:r>
            <a:r>
              <a:rPr lang="ru-RU" sz="2400" dirty="0" err="1"/>
              <a:t>церква</a:t>
            </a:r>
            <a:r>
              <a:rPr lang="ru-RU" sz="2400" dirty="0"/>
              <a:t> (</a:t>
            </a:r>
            <a:r>
              <a:rPr lang="ru-RU" sz="2400" dirty="0" err="1"/>
              <a:t>колишній</a:t>
            </a:r>
            <a:r>
              <a:rPr lang="ru-RU" sz="2400" dirty="0"/>
              <a:t> собор Св. </a:t>
            </a:r>
            <a:r>
              <a:rPr lang="ru-RU" sz="2400" dirty="0" err="1"/>
              <a:t>феропонта</a:t>
            </a:r>
            <a:r>
              <a:rPr lang="ru-RU" sz="2400" dirty="0"/>
              <a:t>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797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7060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Маршрут №2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980728"/>
            <a:ext cx="3826768" cy="1756792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 smtClean="0"/>
              <a:t>Село Плавні (</a:t>
            </a:r>
            <a:r>
              <a:rPr lang="uk-UA" b="1" dirty="0" err="1" smtClean="0"/>
              <a:t>Барта</a:t>
            </a:r>
            <a:r>
              <a:rPr lang="uk-UA" b="1" dirty="0" smtClean="0"/>
              <a:t>), </a:t>
            </a:r>
            <a:r>
              <a:rPr lang="uk-UA" dirty="0" smtClean="0"/>
              <a:t>Ренійської ТГ, Ізмаїльського району – засноване в 1814 році, розташоване не далеко від озера Ялпуг. В селі проживають молдовани.</a:t>
            </a:r>
            <a:endParaRPr lang="uk-UA" dirty="0"/>
          </a:p>
        </p:txBody>
      </p:sp>
      <p:pic>
        <p:nvPicPr>
          <p:cNvPr id="3074" name="Picture 2" descr="C:\Users\F2vchitel3\Desktop\МАН-Юніор-Дослідник 2023-2024\Plavni_barta_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28145"/>
            <a:ext cx="2399620" cy="332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2vchitel3\Desktop\МАН-Юніор-Дослідник 2023-2024\Свято-Михайлівська церква Плавні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97482"/>
            <a:ext cx="3437897" cy="257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006080" y="4941168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sz="2400" b="1" dirty="0">
                <a:solidFill>
                  <a:srgbClr val="4F81BD">
                    <a:lumMod val="75000"/>
                  </a:srgbClr>
                </a:solidFill>
              </a:rPr>
              <a:t>Свято-Михайлівська церква</a:t>
            </a:r>
          </a:p>
        </p:txBody>
      </p:sp>
      <p:pic>
        <p:nvPicPr>
          <p:cNvPr id="3076" name="Picture 4" descr="C:\Users\F2vchitel3\Desktop\МАН-Юніор-Дослідник 2023-2024\0-02-05-2be0caa75a92c77f459850cf59648c698d9e56f40fa3e04671bec5aa4f23df0d_a4636ea83d3f6bd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35" y="-12834"/>
            <a:ext cx="2926065" cy="39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F2vchitel3\Desktop\МАН-Юніор-Дослідник 2023-2024\0-02-05-7d8f6429f08a7ee400affd97056a04f10d2aa7b1b78c139c40fa91d32985b79d_1bffb7be149c43c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0386">
            <a:off x="3319574" y="2013399"/>
            <a:ext cx="2458740" cy="243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870"/>
            <a:ext cx="3106688" cy="77809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Маршрут №3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6362" y="886160"/>
            <a:ext cx="5423750" cy="2908920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Село Котловина (</a:t>
            </a:r>
            <a:r>
              <a:rPr lang="uk-UA" sz="2000" b="1" dirty="0" err="1" smtClean="0"/>
              <a:t>Болбока</a:t>
            </a:r>
            <a:r>
              <a:rPr lang="uk-UA" sz="2000" dirty="0" smtClean="0"/>
              <a:t>), Ренійської ТГ, Ізмаїльського району – засноване в 1948 році. В селі переважають гагаузи. </a:t>
            </a:r>
            <a:r>
              <a:rPr lang="ru-RU" sz="2000" dirty="0"/>
              <a:t>В </a:t>
            </a:r>
            <a:r>
              <a:rPr lang="ru-RU" sz="2000" dirty="0" err="1"/>
              <a:t>центрі</a:t>
            </a:r>
            <a:r>
              <a:rPr lang="ru-RU" sz="2000" dirty="0"/>
              <a:t> села недалеко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головної</a:t>
            </a:r>
            <a:r>
              <a:rPr lang="ru-RU" sz="2000" dirty="0"/>
              <a:t> </a:t>
            </a:r>
            <a:r>
              <a:rPr lang="ru-RU" sz="2000" dirty="0" err="1"/>
              <a:t>вулиці</a:t>
            </a:r>
            <a:r>
              <a:rPr lang="ru-RU" sz="2000" dirty="0"/>
              <a:t> та церкви </a:t>
            </a:r>
            <a:r>
              <a:rPr lang="ru-RU" sz="2000" dirty="0" err="1"/>
              <a:t>знаходиться</a:t>
            </a:r>
            <a:r>
              <a:rPr lang="ru-RU" sz="2000" dirty="0"/>
              <a:t> невеликий </a:t>
            </a:r>
            <a:r>
              <a:rPr lang="ru-RU" sz="2000" dirty="0" err="1"/>
              <a:t>пішохідний</a:t>
            </a:r>
            <a:r>
              <a:rPr lang="ru-RU" sz="2000" dirty="0"/>
              <a:t> </a:t>
            </a:r>
            <a:r>
              <a:rPr lang="ru-RU" sz="2000" dirty="0" err="1"/>
              <a:t>навісний</a:t>
            </a:r>
            <a:r>
              <a:rPr lang="ru-RU" sz="2000" dirty="0"/>
              <a:t> </a:t>
            </a:r>
            <a:r>
              <a:rPr lang="ru-RU" sz="2000" dirty="0" err="1"/>
              <a:t>міст</a:t>
            </a:r>
            <a:r>
              <a:rPr lang="ru-RU" sz="2000" dirty="0"/>
              <a:t>, </a:t>
            </a:r>
            <a:r>
              <a:rPr lang="ru-RU" sz="2000" dirty="0" err="1"/>
              <a:t>збудований</a:t>
            </a:r>
            <a:r>
              <a:rPr lang="ru-RU" sz="2000" dirty="0"/>
              <a:t> там на </a:t>
            </a:r>
            <a:r>
              <a:rPr lang="ru-RU" sz="2000" dirty="0" err="1"/>
              <a:t>замовлення</a:t>
            </a:r>
            <a:r>
              <a:rPr lang="ru-RU" sz="2000" dirty="0"/>
              <a:t> колись </a:t>
            </a:r>
            <a:r>
              <a:rPr lang="ru-RU" sz="2000" dirty="0" err="1"/>
              <a:t>відомого</a:t>
            </a:r>
            <a:r>
              <a:rPr lang="ru-RU" sz="2000" dirty="0"/>
              <a:t> в </a:t>
            </a:r>
            <a:r>
              <a:rPr lang="ru-RU" sz="2000" dirty="0" err="1"/>
              <a:t>селі</a:t>
            </a:r>
            <a:r>
              <a:rPr lang="ru-RU" sz="2000" dirty="0"/>
              <a:t> </a:t>
            </a:r>
            <a:r>
              <a:rPr lang="ru-RU" sz="2000" dirty="0" err="1"/>
              <a:t>тутешнього</a:t>
            </a:r>
            <a:r>
              <a:rPr lang="ru-RU" sz="2000" dirty="0"/>
              <a:t> авторитета на </a:t>
            </a:r>
            <a:r>
              <a:rPr lang="ru-RU" sz="2000" dirty="0" err="1"/>
              <a:t>призвісько</a:t>
            </a:r>
            <a:r>
              <a:rPr lang="ru-RU" sz="2000" dirty="0"/>
              <a:t> </a:t>
            </a:r>
            <a:r>
              <a:rPr lang="ru-RU" sz="2000" dirty="0" err="1" smtClean="0"/>
              <a:t>Пирінка</a:t>
            </a:r>
            <a:r>
              <a:rPr lang="ru-RU" sz="2000" dirty="0" smtClean="0"/>
              <a:t>. </a:t>
            </a:r>
            <a:r>
              <a:rPr lang="ru-RU" sz="2000" dirty="0" err="1"/>
              <a:t>Пізніше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жорстоко</a:t>
            </a:r>
            <a:r>
              <a:rPr lang="ru-RU" sz="2000" dirty="0"/>
              <a:t> </a:t>
            </a:r>
            <a:r>
              <a:rPr lang="ru-RU" sz="2000" dirty="0" err="1"/>
              <a:t>вбитий</a:t>
            </a:r>
            <a:r>
              <a:rPr lang="ru-RU" sz="2000" dirty="0"/>
              <a:t>, а </a:t>
            </a:r>
            <a:r>
              <a:rPr lang="ru-RU" sz="2000" dirty="0" err="1"/>
              <a:t>міст</a:t>
            </a:r>
            <a:r>
              <a:rPr lang="ru-RU" sz="2000" dirty="0"/>
              <a:t> у </a:t>
            </a:r>
            <a:r>
              <a:rPr lang="ru-RU" sz="2000" dirty="0" err="1"/>
              <a:t>тутешніх</a:t>
            </a:r>
            <a:r>
              <a:rPr lang="ru-RU" sz="2000" dirty="0"/>
              <a:t> селян сам по </a:t>
            </a:r>
            <a:r>
              <a:rPr lang="ru-RU" sz="2000" dirty="0" err="1"/>
              <a:t>собі</a:t>
            </a:r>
            <a:r>
              <a:rPr lang="ru-RU" sz="2000" dirty="0"/>
              <a:t> почав </a:t>
            </a:r>
            <a:r>
              <a:rPr lang="ru-RU" sz="2000" dirty="0" err="1"/>
              <a:t>називатися</a:t>
            </a:r>
            <a:r>
              <a:rPr lang="ru-RU" sz="2000" dirty="0"/>
              <a:t> «</a:t>
            </a:r>
            <a:r>
              <a:rPr lang="ru-RU" sz="2000" dirty="0" err="1"/>
              <a:t>Пирінкін</a:t>
            </a:r>
            <a:r>
              <a:rPr lang="ru-RU" sz="2000" dirty="0"/>
              <a:t> </a:t>
            </a:r>
            <a:r>
              <a:rPr lang="ru-RU" sz="2000" dirty="0" err="1"/>
              <a:t>міст</a:t>
            </a:r>
            <a:r>
              <a:rPr lang="ru-RU" sz="2000" dirty="0" smtClean="0"/>
              <a:t>».</a:t>
            </a:r>
            <a:endParaRPr lang="uk-UA" sz="2000" dirty="0"/>
          </a:p>
        </p:txBody>
      </p:sp>
      <p:pic>
        <p:nvPicPr>
          <p:cNvPr id="4098" name="Picture 2" descr="C:\Users\F2vchitel3\Desktop\МАН-Юніор-Дослідник 2023-2024\0-02-05-60ca5cf38bb9907a36765eff1bfeec3c4df57927019febfcc02d3df4c3a6fc45_bac1d54a888c65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363"/>
            <a:ext cx="2123728" cy="377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2vchitel3\Desktop\МАН-Юніор-Дослідник 2023-2024\Kotlovyna_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1891953" cy="24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2vchitel3\Desktop\МАН-Юніор-Дослідник 2023-2024\Свято-Успенська церква Котлови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50" y="3795080"/>
            <a:ext cx="4084152" cy="306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915816" y="4978923"/>
            <a:ext cx="24354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Свято-Успенська церква </a:t>
            </a:r>
          </a:p>
        </p:txBody>
      </p:sp>
    </p:spTree>
    <p:extLst>
      <p:ext uri="{BB962C8B-B14F-4D97-AF65-F5344CB8AC3E}">
        <p14:creationId xmlns:p14="http://schemas.microsoft.com/office/powerpoint/2010/main" val="220412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131"/>
            <a:ext cx="3322712" cy="92211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Маршрут №4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908720"/>
            <a:ext cx="5194920" cy="3052936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/>
              <a:t>Село Нагірне (Карагач), </a:t>
            </a:r>
            <a:r>
              <a:rPr lang="uk-UA" dirty="0" smtClean="0"/>
              <a:t>Ренійської ТГ, Ізмаїльського району – засноване в 1812 році. В етнічному складі </a:t>
            </a:r>
            <a:r>
              <a:rPr lang="uk-UA" dirty="0"/>
              <a:t>переважають болгари. Засновниками села Нагірного стали 118 сімей — вихідців із села </a:t>
            </a:r>
            <a:r>
              <a:rPr lang="uk-UA" dirty="0" err="1"/>
              <a:t>Брістак</a:t>
            </a:r>
            <a:r>
              <a:rPr lang="uk-UA" dirty="0"/>
              <a:t> Варненського повіту (Болгарія</a:t>
            </a:r>
            <a:r>
              <a:rPr lang="uk-UA" dirty="0" smtClean="0"/>
              <a:t>). </a:t>
            </a:r>
            <a:r>
              <a:rPr lang="uk-UA" dirty="0"/>
              <a:t>Село отримало назву </a:t>
            </a:r>
            <a:r>
              <a:rPr lang="uk-UA" dirty="0" err="1"/>
              <a:t>Старо</a:t>
            </a:r>
            <a:r>
              <a:rPr lang="uk-UA" dirty="0"/>
              <a:t> — Карагач. У 1814 році на кошті парафіян було побудовано храм Святого Миколая.</a:t>
            </a:r>
          </a:p>
        </p:txBody>
      </p:sp>
      <p:pic>
        <p:nvPicPr>
          <p:cNvPr id="5122" name="Picture 2" descr="C:\Users\F2vchitel3\Desktop\МАН-Юніор-Дослідник 2023-2024\нагірне микол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533" y="4221088"/>
            <a:ext cx="3421261" cy="256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3672666" y="4797152"/>
            <a:ext cx="2009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Храм Святого Миколая</a:t>
            </a:r>
            <a:endParaRPr lang="uk-U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 descr="C:\Users\F2vchitel3\Desktop\МАН-Юніор-Дослідник 2023-2024\Nagirne_reni_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79" y="3982717"/>
            <a:ext cx="2263973" cy="280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F2vchitel3\Desktop\МАН-Юніор-Дослідник 2023-2024\0-02-05-a6a4d1914a2511a517d26850d5fee244b333d1a15f8337406b6c59b36f410705_f8a0f2ba99edfea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2794677" cy="42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3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179310" cy="85010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Маршрут №5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19" y="692697"/>
            <a:ext cx="6652013" cy="2952328"/>
          </a:xfrm>
        </p:spPr>
        <p:txBody>
          <a:bodyPr>
            <a:normAutofit fontScale="32500" lnSpcReduction="20000"/>
          </a:bodyPr>
          <a:lstStyle/>
          <a:p>
            <a:r>
              <a:rPr lang="uk-UA" b="1" dirty="0" smtClean="0"/>
              <a:t>Село </a:t>
            </a:r>
            <a:r>
              <a:rPr lang="uk-UA" b="1" dirty="0" err="1" smtClean="0"/>
              <a:t>Орлівка</a:t>
            </a:r>
            <a:r>
              <a:rPr lang="uk-UA" b="1" dirty="0" smtClean="0"/>
              <a:t> (</a:t>
            </a:r>
            <a:r>
              <a:rPr lang="uk-UA" b="1" dirty="0" err="1" smtClean="0"/>
              <a:t>Картал</a:t>
            </a:r>
            <a:r>
              <a:rPr lang="uk-UA" b="1" dirty="0" smtClean="0"/>
              <a:t>)</a:t>
            </a:r>
            <a:r>
              <a:rPr lang="uk-UA" dirty="0" smtClean="0"/>
              <a:t>, Ренійської ТГ, Ізмаїльського району – засноване в 1814 р.</a:t>
            </a:r>
          </a:p>
          <a:p>
            <a:r>
              <a:rPr lang="uk-UA" dirty="0" smtClean="0"/>
              <a:t>Етнічний склад населення </a:t>
            </a:r>
            <a:r>
              <a:rPr lang="uk-UA" dirty="0"/>
              <a:t>переважають молдовани. На околицях </a:t>
            </a:r>
            <a:r>
              <a:rPr lang="uk-UA" dirty="0" err="1"/>
              <a:t>Орлівки</a:t>
            </a:r>
            <a:r>
              <a:rPr lang="uk-UA" dirty="0"/>
              <a:t> виявлені залишки поселень епохи міді (</a:t>
            </a:r>
            <a:r>
              <a:rPr lang="uk-UA" dirty="0" err="1"/>
              <a:t>гумельницької</a:t>
            </a:r>
            <a:r>
              <a:rPr lang="uk-UA" dirty="0"/>
              <a:t> </a:t>
            </a:r>
            <a:r>
              <a:rPr lang="uk-UA" dirty="0" smtClean="0"/>
              <a:t>культури, </a:t>
            </a:r>
            <a:r>
              <a:rPr lang="en-US" dirty="0"/>
              <a:t>IV </a:t>
            </a:r>
            <a:r>
              <a:rPr lang="uk-UA" dirty="0"/>
              <a:t>тисячоліття до н. е.), Бронзи (</a:t>
            </a:r>
            <a:r>
              <a:rPr lang="en-US" dirty="0"/>
              <a:t>II </a:t>
            </a:r>
            <a:r>
              <a:rPr lang="uk-UA" dirty="0"/>
              <a:t>тисячоліття до н. е.), А також поселення раннього заліза (</a:t>
            </a:r>
            <a:r>
              <a:rPr lang="en-US" dirty="0"/>
              <a:t>VII—VI </a:t>
            </a:r>
            <a:r>
              <a:rPr lang="uk-UA" dirty="0"/>
              <a:t>ст. до н. е.), на території якого римляни в </a:t>
            </a:r>
            <a:r>
              <a:rPr lang="en-US" dirty="0"/>
              <a:t>I—III </a:t>
            </a:r>
            <a:r>
              <a:rPr lang="uk-UA" dirty="0"/>
              <a:t>ст. н. е. збудували фортецю під назвою </a:t>
            </a:r>
            <a:r>
              <a:rPr lang="uk-UA" dirty="0" err="1"/>
              <a:t>Аліобрикс</a:t>
            </a:r>
            <a:r>
              <a:rPr lang="uk-UA" dirty="0"/>
              <a:t>. Відомий </a:t>
            </a:r>
            <a:r>
              <a:rPr lang="uk-UA" dirty="0" err="1"/>
              <a:t>гето-дакійських</a:t>
            </a:r>
            <a:r>
              <a:rPr lang="uk-UA" dirty="0"/>
              <a:t> могильник </a:t>
            </a:r>
            <a:r>
              <a:rPr lang="en-US" dirty="0"/>
              <a:t>IV—III </a:t>
            </a:r>
            <a:r>
              <a:rPr lang="uk-UA" dirty="0"/>
              <a:t>ст. до н. е. На території села 1967 року було знайдено скарб </a:t>
            </a:r>
            <a:r>
              <a:rPr lang="uk-UA" dirty="0" err="1"/>
              <a:t>електрових</a:t>
            </a:r>
            <a:r>
              <a:rPr lang="uk-UA" dirty="0"/>
              <a:t> давньогрецьких монет (статерів) </a:t>
            </a:r>
            <a:r>
              <a:rPr lang="en-US" dirty="0"/>
              <a:t>V—IV </a:t>
            </a:r>
            <a:r>
              <a:rPr lang="uk-UA" dirty="0"/>
              <a:t>ст. до н. е., карбованих в місті </a:t>
            </a:r>
            <a:r>
              <a:rPr lang="uk-UA" dirty="0" err="1"/>
              <a:t>Кізік</a:t>
            </a:r>
            <a:r>
              <a:rPr lang="uk-UA" dirty="0"/>
              <a:t>, який увійшов в історію під назвою </a:t>
            </a:r>
            <a:r>
              <a:rPr lang="uk-UA" dirty="0" err="1"/>
              <a:t>Орлівський</a:t>
            </a:r>
            <a:r>
              <a:rPr lang="uk-UA" dirty="0"/>
              <a:t> скарб </a:t>
            </a:r>
            <a:r>
              <a:rPr lang="uk-UA" dirty="0" err="1" smtClean="0"/>
              <a:t>кізикінів</a:t>
            </a:r>
            <a:r>
              <a:rPr lang="uk-UA" dirty="0" smtClean="0"/>
              <a:t>. На </a:t>
            </a:r>
            <a:r>
              <a:rPr lang="uk-UA" dirty="0"/>
              <a:t>східному березі озера Кагула в </a:t>
            </a:r>
            <a:r>
              <a:rPr lang="en-US" dirty="0"/>
              <a:t>III—V </a:t>
            </a:r>
            <a:r>
              <a:rPr lang="uk-UA" dirty="0"/>
              <a:t>ст. н. е. розташовувалося поселення зі змішаним населенням, у складі якого були слов'яни Черняхівської культури. </a:t>
            </a:r>
            <a:endParaRPr lang="uk-UA" dirty="0" smtClean="0"/>
          </a:p>
          <a:p>
            <a:r>
              <a:rPr lang="uk-UA" b="1" dirty="0" err="1" smtClean="0"/>
              <a:t>Орлівський</a:t>
            </a:r>
            <a:r>
              <a:rPr lang="uk-UA" b="1" dirty="0" smtClean="0"/>
              <a:t> </a:t>
            </a:r>
            <a:r>
              <a:rPr lang="uk-UA" b="1" dirty="0"/>
              <a:t>екологічний парк «</a:t>
            </a:r>
            <a:r>
              <a:rPr lang="uk-UA" b="1" dirty="0" err="1"/>
              <a:t>Картал</a:t>
            </a:r>
            <a:r>
              <a:rPr lang="uk-UA" b="1" dirty="0"/>
              <a:t>» </a:t>
            </a:r>
            <a:r>
              <a:rPr lang="uk-UA" dirty="0"/>
              <a:t>— відкрився у червні 2017 року в околицях села </a:t>
            </a:r>
            <a:r>
              <a:rPr lang="uk-UA" dirty="0" err="1"/>
              <a:t>Орлівка</a:t>
            </a:r>
            <a:r>
              <a:rPr lang="uk-UA" dirty="0"/>
              <a:t>. </a:t>
            </a:r>
            <a:r>
              <a:rPr lang="uk-UA" dirty="0" err="1"/>
              <a:t>Передпосилками</a:t>
            </a:r>
            <a:r>
              <a:rPr lang="uk-UA" dirty="0"/>
              <a:t> стали ідеї розвитку </a:t>
            </a:r>
            <a:r>
              <a:rPr lang="uk-UA" dirty="0" err="1"/>
              <a:t>екотуризму</a:t>
            </a:r>
            <a:r>
              <a:rPr lang="uk-UA" dirty="0"/>
              <a:t> у регіоні. Регіон виступає своєрідним </a:t>
            </a:r>
            <a:r>
              <a:rPr lang="uk-UA" dirty="0" smtClean="0"/>
              <a:t>історико-етнографічним </a:t>
            </a:r>
            <a:r>
              <a:rPr lang="uk-UA" dirty="0"/>
              <a:t>резерватом. </a:t>
            </a:r>
            <a:r>
              <a:rPr lang="uk-UA" dirty="0" err="1"/>
              <a:t>Екопарк</a:t>
            </a:r>
            <a:r>
              <a:rPr lang="uk-UA" dirty="0"/>
              <a:t> «</a:t>
            </a:r>
            <a:r>
              <a:rPr lang="uk-UA" dirty="0" err="1"/>
              <a:t>Картал</a:t>
            </a:r>
            <a:r>
              <a:rPr lang="uk-UA" dirty="0"/>
              <a:t>» став частиною реалізації пілотного міні-проекту з адаптації місцевої територіальної громади до глобальних кліматичних змін в рамках міжнародного проекту «</a:t>
            </a:r>
            <a:r>
              <a:rPr lang="en-US" dirty="0"/>
              <a:t>Climate Forum East II». </a:t>
            </a:r>
            <a:r>
              <a:rPr lang="uk-UA" dirty="0"/>
              <a:t>Роботи з облаштування парку взяли на себе </a:t>
            </a:r>
            <a:r>
              <a:rPr lang="uk-UA" dirty="0" err="1"/>
              <a:t>Орлівська</a:t>
            </a:r>
            <a:r>
              <a:rPr lang="uk-UA" dirty="0"/>
              <a:t> сільська рада та </a:t>
            </a:r>
            <a:r>
              <a:rPr lang="uk-UA" dirty="0" smtClean="0"/>
              <a:t>Одеська </a:t>
            </a:r>
            <a:r>
              <a:rPr lang="uk-UA" dirty="0"/>
              <a:t>громадська організація «Центр регіональних досліджень» за фінансової підтримки Євросоюзу та сприяння «Національного екологічного центру України</a:t>
            </a:r>
            <a:r>
              <a:rPr lang="uk-UA" dirty="0" smtClean="0"/>
              <a:t>»;</a:t>
            </a:r>
            <a:endParaRPr lang="uk-UA" dirty="0"/>
          </a:p>
          <a:p>
            <a:r>
              <a:rPr lang="uk-UA" b="1" dirty="0"/>
              <a:t>Поромна переправа </a:t>
            </a:r>
            <a:r>
              <a:rPr lang="uk-UA" b="1" dirty="0" err="1"/>
              <a:t>Орлівка</a:t>
            </a:r>
            <a:r>
              <a:rPr lang="uk-UA" b="1" dirty="0"/>
              <a:t> — </a:t>
            </a:r>
            <a:r>
              <a:rPr lang="uk-UA" b="1" dirty="0" err="1"/>
              <a:t>Ісакча</a:t>
            </a:r>
            <a:r>
              <a:rPr lang="uk-UA" b="1" dirty="0"/>
              <a:t> </a:t>
            </a:r>
            <a:r>
              <a:rPr lang="uk-UA" dirty="0"/>
              <a:t>— річкова поромна переправа через Дунай з міжнародним пунктом пропуску, що з'єднує Україну із Румунією. Термінали розташовані поблизу села </a:t>
            </a:r>
            <a:r>
              <a:rPr lang="uk-UA" dirty="0" err="1"/>
              <a:t>Орлівка</a:t>
            </a:r>
            <a:r>
              <a:rPr lang="uk-UA" dirty="0"/>
              <a:t> та румунського міста </a:t>
            </a:r>
            <a:r>
              <a:rPr lang="uk-UA" dirty="0" err="1"/>
              <a:t>Ісакча</a:t>
            </a:r>
            <a:r>
              <a:rPr lang="uk-UA" dirty="0"/>
              <a:t>, Добруджа. На території України сполучається трасою М 15 (Одеса — Рені). Переправа скорочує до 200 км шлях з Одеси до причорноморських регіонів Румунії, Болгарії, Туреччини та деякі райони </a:t>
            </a:r>
            <a:r>
              <a:rPr lang="uk-UA" dirty="0" smtClean="0"/>
              <a:t>Греції. </a:t>
            </a:r>
            <a:r>
              <a:rPr lang="uk-UA" dirty="0"/>
              <a:t>Для автомобільного транспорту переправу було відкрито 11 серпня 2020 </a:t>
            </a:r>
            <a:r>
              <a:rPr lang="uk-UA" dirty="0" smtClean="0"/>
              <a:t>року </a:t>
            </a:r>
            <a:r>
              <a:rPr lang="uk-UA" dirty="0"/>
              <a:t>Станом на серпень 2021 року переправа працює із 7-30 до 22-30, рейс кожні дві-три години</a:t>
            </a:r>
            <a:r>
              <a:rPr lang="uk-UA" dirty="0" smtClean="0"/>
              <a:t>. </a:t>
            </a:r>
            <a:r>
              <a:rPr lang="uk-UA" dirty="0"/>
              <a:t>Фактично за добу переправлялося близько 600 людей і 300 транспортних засобів.</a:t>
            </a:r>
          </a:p>
        </p:txBody>
      </p:sp>
      <p:pic>
        <p:nvPicPr>
          <p:cNvPr id="2050" name="Picture 2" descr="C:\Users\F2vchitel3\Desktop\МАН-Юніор-Дослідник 2023-2024\0-02-05-d282838089c8c08bcfab74e411f64a9dc847cf372fab0fa2d772cd992c3e961c_975fb68cee601a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2" y="0"/>
            <a:ext cx="255577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2vchitel3\Desktop\МАН-Юніор-Дослідник 2023-2024\Kurgan_in_Orlivka  могильник грунтов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810" y="5687218"/>
            <a:ext cx="1560513" cy="117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2vchitel3\Desktop\МАН-Юніор-Дослідник 2023-2024\Orlivka_ren_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9056"/>
            <a:ext cx="17145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2vchitel3\Desktop\МАН-Юніор-Дослідник 2023-2024\Городище Кам'яна гора на околиці сел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039" y="1916832"/>
            <a:ext cx="2104960" cy="157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F2vchitel3\Desktop\МАН-Юніор-Дослідник 2023-2024\Свято-Миколаївська церква Орлів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4" y="4365104"/>
            <a:ext cx="3121025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F2vchitel3\Desktop\МАН-Юніор-Дослідник 2023-2024\екопарк картал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44" y="3423707"/>
            <a:ext cx="1047758" cy="104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F2vchitel3\Desktop\МАН-Юніор-Дослідник 2023-2024\поромна переправа Орлівка-Ісакч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92" y="4471465"/>
            <a:ext cx="1623822" cy="121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F2vchitel3\Desktop\МАН-Юніор-Дослідник 2023-2024\екопаркк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239" y="3432541"/>
            <a:ext cx="1104735" cy="82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F2vchitel3\Desktop\МАН-Юніор-Дослідник 2023-2024\центр села-Monument_in_Orlivka_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90677"/>
            <a:ext cx="966937" cy="72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F2vchitel3\Desktop\МАН-Юніор-Дослідник 2023-2024\0-02-05-09ec45cfbf8fec1c0195591d8de0a189472119ba9908f7a297d562b0f45ae5de_5bddb74e2d84a89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93524" y="2819642"/>
            <a:ext cx="1440160" cy="165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F2vchitel3\Desktop\МАН-Юніор-Дослідник 2023-2024\0-02-05-5f5993ffd2297d70da76de7841c75f39c67ca748301a4ee32784b09cc8187c87_a8fea77e44c82e5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972440"/>
            <a:ext cx="1437094" cy="17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5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1194</Words>
  <Application>Microsoft Office PowerPoint</Application>
  <PresentationFormat>Екран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Тема Office</vt:lpstr>
      <vt:lpstr>Презентація PowerPoint</vt:lpstr>
      <vt:lpstr>Презентація PowerPoint</vt:lpstr>
      <vt:lpstr>СОЦІОЛОГІЧНЕ ОПИТУВАННЯ</vt:lpstr>
      <vt:lpstr>Презентація PowerPoint</vt:lpstr>
      <vt:lpstr>Маршрут №1</vt:lpstr>
      <vt:lpstr>Маршрут №2</vt:lpstr>
      <vt:lpstr>Маршрут №3</vt:lpstr>
      <vt:lpstr>Маршрут №4</vt:lpstr>
      <vt:lpstr>Маршрут №5</vt:lpstr>
      <vt:lpstr>Маршрут №6</vt:lpstr>
      <vt:lpstr>Маршрут №7</vt:lpstr>
      <vt:lpstr>Маршрут №8</vt:lpstr>
      <vt:lpstr>Висновки</vt:lpstr>
      <vt:lpstr>Список використаної літератури</vt:lpstr>
      <vt:lpstr>Ласкаво просимо до Ренійської територіальної громади, наш екскурсійний маршрут надасть можливість побачити романтичні куточки наших сіл і озер, котрі є частиною Придунав'я!!! Дякую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F2vchitel3</cp:lastModifiedBy>
  <cp:revision>38</cp:revision>
  <dcterms:created xsi:type="dcterms:W3CDTF">2010-02-23T11:30:32Z</dcterms:created>
  <dcterms:modified xsi:type="dcterms:W3CDTF">2024-04-12T18:25:33Z</dcterms:modified>
</cp:coreProperties>
</file>