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6858000" cx="9144000"/>
  <p:notesSz cx="6858000" cy="9144000"/>
  <p:embeddedFontLst>
    <p:embeddedFont>
      <p:font typeface="Libre Franklin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060B2CA-5B7A-4B59-A714-6B820A90441F}">
  <a:tblStyle styleId="{7060B2CA-5B7A-4B59-A714-6B820A90441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Franklin-bold.fntdata"/><Relationship Id="rId11" Type="http://schemas.openxmlformats.org/officeDocument/2006/relationships/slide" Target="slides/slide5.xml"/><Relationship Id="rId22" Type="http://schemas.openxmlformats.org/officeDocument/2006/relationships/font" Target="fonts/LibreFranklin-boldItalic.fntdata"/><Relationship Id="rId10" Type="http://schemas.openxmlformats.org/officeDocument/2006/relationships/slide" Target="slides/slide4.xml"/><Relationship Id="rId21" Type="http://schemas.openxmlformats.org/officeDocument/2006/relationships/font" Target="fonts/LibreFranklin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LibreFranklin-regular.fnt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f7ba96394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f7ba9639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f7ba96394e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f7ba96394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7af442ea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f7af442e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dadbe738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cdadbe73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uk.wikipedia.org/wiki/%D0%A2%D0%B2%D0%B5%D1%80%D0%B4%D0%BE%D0%BA%D1%80%D0%B8%D0%BB%D1%96" TargetMode="External"/><Relationship Id="rId4" Type="http://schemas.openxmlformats.org/officeDocument/2006/relationships/hyperlink" Target="https://uk.wikipedia.org/wiki/%D0%A2%D1%83%D1%80%D1%83%D0%BD%D0%B8" TargetMode="External"/><Relationship Id="rId5" Type="http://schemas.openxmlformats.org/officeDocument/2006/relationships/hyperlink" Target="https://uk.wikipedia.org/wiki/%D0%A1%D1%82%D0%B5%D0%BF" TargetMode="External"/><Relationship Id="rId6" Type="http://schemas.openxmlformats.org/officeDocument/2006/relationships/hyperlink" Target="https://uk.wikipedia.org/wiki/%D0%9B%D1%96%D1%81%D0%BE%D1%81%D1%82%D0%B5%D0%BF" TargetMode="External"/><Relationship Id="rId7" Type="http://schemas.openxmlformats.org/officeDocument/2006/relationships/hyperlink" Target="https://uk.wikipedia.org/wiki/%D0%9F%D0%BE%D0%BB%D1%96%D1%81%D1%81%D1%8F" TargetMode="External"/><Relationship Id="rId8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685800" y="548681"/>
            <a:ext cx="7772400" cy="17281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Times New Roman"/>
              <a:buNone/>
            </a:pPr>
            <a:r>
              <a:rPr b="1" lang="uk-UA" sz="28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</a:t>
            </a:r>
            <a:r>
              <a:rPr b="1" lang="uk-UA" sz="28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рун хлібний, шкідник зернових культур»</a:t>
            </a:r>
            <a:endParaRPr b="1"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Times New Roman"/>
              <a:buNone/>
            </a:pPr>
            <a:r>
              <a:t/>
            </a:r>
            <a:endParaRPr b="1" sz="280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371600" y="2520001"/>
            <a:ext cx="6400800" cy="350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i="1" lang="uk-UA" sz="2000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                                                         </a:t>
            </a:r>
            <a:r>
              <a:rPr i="1" lang="uk-UA" sz="2000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Старі Безрадичі</a:t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i="1" lang="uk-UA" sz="2000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                                                                 </a:t>
            </a:r>
            <a:r>
              <a:rPr i="1" lang="uk-UA" sz="1354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2024</a:t>
            </a:r>
            <a:endParaRPr i="1" sz="1354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i="1" lang="uk-UA" sz="2000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5077375" y="2829480"/>
            <a:ext cx="30243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2000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Виконала:</a:t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2000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Куцак Ірина</a:t>
            </a:r>
            <a:endParaRPr i="1" sz="2000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2000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Учениця  8 кл</a:t>
            </a:r>
            <a:r>
              <a:rPr b="0" i="1" lang="uk-UA" sz="2000" u="none" cap="none" strike="noStrike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асу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uk-UA" sz="2000" u="none" cap="none" strike="noStrike">
                <a:solidFill>
                  <a:srgbClr val="0D0D0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Старобезрадичівського ліцею</a:t>
            </a:r>
            <a:endParaRPr b="0" i="1" sz="2000" u="none" cap="none" strike="noStrike">
              <a:solidFill>
                <a:srgbClr val="0D0D0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850" y="2469276"/>
            <a:ext cx="3405675" cy="22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457200" y="-212287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88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Висновки</a:t>
            </a:r>
            <a:endParaRPr sz="6200"/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161100" y="796850"/>
            <a:ext cx="8821800" cy="579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-UA" sz="2000">
                <a:latin typeface="Times New Roman"/>
                <a:ea typeface="Times New Roman"/>
                <a:cs typeface="Times New Roman"/>
                <a:sym typeface="Times New Roman"/>
              </a:rPr>
              <a:t>На полях о</a:t>
            </a:r>
            <a:r>
              <a:rPr lang="uk-UA" sz="2000">
                <a:latin typeface="Times New Roman"/>
                <a:ea typeface="Times New Roman"/>
                <a:cs typeface="Times New Roman"/>
                <a:sym typeface="Times New Roman"/>
              </a:rPr>
              <a:t>зимої пшениці ФГ “Гощівське” вибирали 4 ділянки розміром 10 м х 10 м із значними залисинами серед посівів. У місці існування комах визначили по чотири ділянки відбору, вибирали на відстані не менш як 20 м від межі місця існування і не менш як 100 м одна від одної, по 4 ділянки відбору вибирали уздовж лінії смуги всередині місця існування і на відстані не менш як 150 м одна від одної.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-UA" sz="2000">
                <a:latin typeface="Times New Roman"/>
                <a:ea typeface="Times New Roman"/>
                <a:cs typeface="Times New Roman"/>
                <a:sym typeface="Times New Roman"/>
              </a:rPr>
              <a:t>Було знайдено 10 залисин на полі, при огляді ділянок візуально було знайдено певну кількість комах  хлібного туруна, серед них </a:t>
            </a:r>
            <a:r>
              <a:rPr lang="uk-UA" sz="2000">
                <a:latin typeface="Times New Roman"/>
                <a:ea typeface="Times New Roman"/>
                <a:cs typeface="Times New Roman"/>
                <a:sym typeface="Times New Roman"/>
              </a:rPr>
              <a:t>личинок 88, лялечок 34.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AutoNum type="arabicPeriod"/>
            </a:pPr>
            <a:r>
              <a:rPr lang="uk-UA" sz="2000">
                <a:latin typeface="Times New Roman"/>
                <a:ea typeface="Times New Roman"/>
                <a:cs typeface="Times New Roman"/>
                <a:sym typeface="Times New Roman"/>
              </a:rPr>
              <a:t>Хлібний турун є небезпечним шкідником,особливо, для посівів озимих культур.Це може призводити до зменшення врожайності озимини з 1 га, внесення додаткових доз ЗЗР, та збільшенню частки ярих культур в структурі посівних площ ФГ “Гощівське”</a:t>
            </a:r>
            <a:endParaRPr/>
          </a:p>
        </p:txBody>
      </p:sp>
      <p:sp>
        <p:nvSpPr>
          <p:cNvPr id="157" name="Google Shape;157;p2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457200" y="6638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350"/>
              <a:buFont typeface="Arial"/>
              <a:buNone/>
            </a:pPr>
            <a:r>
              <a:rPr b="1" lang="uk-UA" sz="388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Висновки</a:t>
            </a:r>
            <a:endParaRPr sz="6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267775" y="737375"/>
            <a:ext cx="8418900" cy="527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latin typeface="Times New Roman"/>
                <a:ea typeface="Times New Roman"/>
                <a:cs typeface="Times New Roman"/>
                <a:sym typeface="Times New Roman"/>
              </a:rPr>
              <a:t>4. Було визначено, що уражені ділянки поля озимої пшениці, оброблялись за нульовою технологією No-till. Ця технологія дозволяє зберігати в грунті вологу та поживні рештки попередніх культур, не вмішуючись в структуру грунту оранкою. Головним мінусом цієї технології є збільшення кількості шкідників та гризунів на ріллі.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latin typeface="Times New Roman"/>
                <a:ea typeface="Times New Roman"/>
                <a:cs typeface="Times New Roman"/>
                <a:sym typeface="Times New Roman"/>
              </a:rPr>
              <a:t>5. Боротьба з туруном хлібним потребує цілого циклу агротехнічних заходів. Визначена кількість уражених ділянок та кількість шкідників на них показала, що проблема має широкий характер. Для боротьби  з шкідником було запропоновано декілька шляхів, які включали подальшу сівозміну з подальшою ротацію ярими культурами, та проведення зимової оранки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/>
          <p:nvPr/>
        </p:nvSpPr>
        <p:spPr>
          <a:xfrm>
            <a:off x="1698806" y="1359779"/>
            <a:ext cx="6336600" cy="32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uk-UA" sz="598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Дякую за увагу!</a:t>
            </a:r>
            <a:endParaRPr b="1" i="0" sz="12100" u="none" cap="none" strike="noStrike">
              <a:solidFill>
                <a:srgbClr val="FF0000"/>
              </a:solidFill>
              <a:highlight>
                <a:srgbClr val="000000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532810" y="374261"/>
            <a:ext cx="7920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72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4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Мета роботи: 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полягає в визначенні кількості  комах  шкідників зернових культур,   та рівня ушкоджених ними рослин в агроценозі поля озимої пшениці, фермерського господарства “Гощівське” села Старі Безрадичі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072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072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4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Об'єкт</a:t>
            </a:r>
            <a:r>
              <a:rPr b="0" i="0" lang="uk-UA" sz="24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uk-UA" sz="24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дослідження: 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Хлібний турун шкідник зернових культур,   та ушкоджені ними рослин в агроландшафтів  села Старі Безрадичі</a:t>
            </a:r>
            <a:r>
              <a:rPr lang="uk-UA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072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b="0" i="0" lang="uk-UA" sz="24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 досліджень: 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Хлібний турун, шкідник зернових культу,   та ушкоджених ними рослини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988" y="4424700"/>
            <a:ext cx="7550024" cy="1881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Times New Roman"/>
              <a:buNone/>
            </a:pPr>
            <a:r>
              <a:rPr b="1" lang="uk-UA" sz="28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ЗАВДАННЯ:</a:t>
            </a:r>
            <a:endParaRPr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Дослідження кількості особин шкідників зернових культу,   та їх личинок, лялечок;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Дослідження  рівня пошкодження рослин шкідниками зернових культур ;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Дослідження місць підвищеної чисельності шкідника де сходи зріджуються і з'являються плішини (лисини);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072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45072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Times New Roman"/>
              <a:buNone/>
            </a:pPr>
            <a:r>
              <a:rPr b="1" lang="uk-UA" sz="36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Методика дослідження</a:t>
            </a:r>
            <a:br>
              <a:rPr b="1" lang="uk-UA" sz="36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255025" y="10403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928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1"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У кожній точці місця існування озимої пшениці вибирали чотири ділянки розміром 10 м х 10 м  У місці існування комах визначили по чотири ділянки відбору, вибирали на відстані не менш як 20 м від межі місця існування і не менш як 100 м одна від одної, по 4 ділянки відбору вибирали уздовж лінії смуги всередині місця існування і на відстані не менш як 150 м одна від одної.</a:t>
            </a:r>
            <a:endParaRPr b="1"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928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Обстеження проводили візуально, розглядаючи рослини, визначали ушкоджені рослини, рахували  комах, записували в записник.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928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Турун хлібний</a:t>
            </a:r>
            <a:endParaRPr/>
          </a:p>
        </p:txBody>
      </p: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203200" y="1270000"/>
            <a:ext cx="4654500" cy="526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Турун хлібний</a:t>
            </a:r>
            <a:r>
              <a:rPr lang="uk-UA" sz="2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3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lang="uk-UA" sz="20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жук</a:t>
            </a: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родини </a:t>
            </a:r>
            <a:r>
              <a:rPr lang="uk-UA" sz="20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турунів</a:t>
            </a: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шкідник зернових культур поширений в Україні. Поширений y </a:t>
            </a:r>
            <a:r>
              <a:rPr lang="uk-UA" sz="20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Степу</a:t>
            </a: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</a:t>
            </a:r>
            <a:r>
              <a:rPr lang="uk-UA" sz="20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Лісостепу</a:t>
            </a: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аж до південного </a:t>
            </a:r>
            <a:r>
              <a:rPr lang="uk-UA" sz="20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Полісся</a:t>
            </a: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але зона масового розмноження — вся степова частина.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Вважається найбільш небезпечним шкідником у посівах озимих культур, адже його максимальна шкодочинність припадає на вразливу фазу розвитку озимини. За безконтрольного розмноження комахи завдають рослинам значних пошкоджень та призводять до необхідності пересіву великих ділянок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1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7700" y="2197401"/>
            <a:ext cx="3981501" cy="265368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5629200" y="5027925"/>
            <a:ext cx="3981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Личинка хлібного туруна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251520" y="274638"/>
            <a:ext cx="8568952" cy="994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b="1" lang="uk-UA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Кількість виявлених комах на полі озимої і ярої пшениці           </a:t>
            </a:r>
            <a:r>
              <a:rPr b="1" lang="uk-UA" sz="14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endParaRPr b="1" sz="14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t/>
            </a:r>
            <a:endParaRPr b="1" sz="240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18"/>
          <p:cNvSpPr txBox="1"/>
          <p:nvPr>
            <p:ph idx="1" type="body"/>
          </p:nvPr>
        </p:nvSpPr>
        <p:spPr>
          <a:xfrm>
            <a:off x="356100" y="1015550"/>
            <a:ext cx="4128600" cy="52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продовж травня до вересня 2023 року нами було досліджено  поле озимої  пшениці, виявлено  шкідників зернових культур та ушкоджених ними рослин.  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Кількість комах хлібного туруна становила  76 екземплярів, кількість личинок 88, лялечок 34. 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Кількість ушкоджених ними рослин озимої пшениці становила - 72,. Також, виявили на полі незначні  плішини (лисини) - 10, де рослини суттєво були зріджені.</a:t>
            </a: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окремий контейнер збирали решту черв</a:t>
            </a:r>
            <a:r>
              <a:rPr lang="uk-UA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lang="uk-UA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яків </a:t>
            </a:r>
            <a:endParaRPr sz="2000"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700" y="4007063"/>
            <a:ext cx="3965525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050" y="1159900"/>
            <a:ext cx="3965527" cy="247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>
            <p:ph idx="12" type="sldNum"/>
          </p:nvPr>
        </p:nvSpPr>
        <p:spPr>
          <a:xfrm>
            <a:off x="6397700" y="6356375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5425500" y="3604988"/>
            <a:ext cx="25815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Залисини на </a:t>
            </a:r>
            <a:r>
              <a:rPr lang="uk-UA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озимій</a:t>
            </a:r>
            <a:r>
              <a:rPr lang="uk-UA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пшениці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5525028" y="6108025"/>
            <a:ext cx="26571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Комахи хлібного туруна на ріллі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325000" y="243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44500" lvl="0" marL="0" rtl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uk-UA" sz="208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Кількість плішин, личинок, лялечок туруна Хлібного</a:t>
            </a:r>
            <a:br>
              <a:rPr b="1" lang="uk-UA" sz="208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160"/>
          </a:p>
        </p:txBody>
      </p:sp>
      <p:sp>
        <p:nvSpPr>
          <p:cNvPr id="135" name="Google Shape;135;p1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graphicFrame>
        <p:nvGraphicFramePr>
          <p:cNvPr id="136" name="Google Shape;136;p19"/>
          <p:cNvGraphicFramePr/>
          <p:nvPr/>
        </p:nvGraphicFramePr>
        <p:xfrm>
          <a:off x="403438" y="711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{7060B2CA-5B7A-4B59-A714-6B820A90441F}</a:tableStyleId>
              </a:tblPr>
              <a:tblGrid>
                <a:gridCol w="1334825"/>
                <a:gridCol w="1484375"/>
                <a:gridCol w="1145875"/>
                <a:gridCol w="1098175"/>
                <a:gridCol w="1026150"/>
                <a:gridCol w="1075900"/>
                <a:gridCol w="1163075"/>
              </a:tblGrid>
              <a:tr h="9962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	Озима пшениця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Ділянки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дослідження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Кількість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виявлених плішин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Чисельність личинок хлібного туруна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Чисельність лялечок хлібного туруна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</a:tr>
              <a:tr h="6762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100м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150м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100 м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150м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100м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150м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90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Ділянка - 1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495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Ділянка - 2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495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Ділянка - 3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495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Ділянка - 4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495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7075">
                <a:tc gridSpan="7"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2884"/>
              <a:buFont typeface="Arial"/>
              <a:buNone/>
            </a:pPr>
            <a:r>
              <a:rPr b="1" lang="uk-UA" sz="208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Чисельність комах туруна хлібного та ушкоджених ними рослин</a:t>
            </a:r>
            <a:endParaRPr b="1" sz="208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graphicFrame>
        <p:nvGraphicFramePr>
          <p:cNvPr id="143" name="Google Shape;143;p20"/>
          <p:cNvGraphicFramePr/>
          <p:nvPr/>
        </p:nvGraphicFramePr>
        <p:xfrm>
          <a:off x="867725" y="828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{7060B2CA-5B7A-4B59-A714-6B820A90441F}</a:tableStyleId>
              </a:tblPr>
              <a:tblGrid>
                <a:gridCol w="1292400"/>
                <a:gridCol w="1081625"/>
                <a:gridCol w="1123300"/>
                <a:gridCol w="618200"/>
                <a:gridCol w="672225"/>
                <a:gridCol w="897725"/>
                <a:gridCol w="920825"/>
                <a:gridCol w="554700"/>
                <a:gridCol w="585225"/>
              </a:tblGrid>
              <a:tr h="75247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Ділянки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дослідження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Чисельність комах хлібного туруна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Кількість виявлених ушкоджених рослин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</a:tr>
              <a:tr h="78077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100 м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150м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відсоток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100 м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відстань 150м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відсоток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Ділянка - 1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14,6%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15,2%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Ділянка - 2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27,7%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26,4%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Ділянка - 3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36,9%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44,4%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Ділянка - 4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19,9%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14, 0%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uk-UA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925" marB="34925" marR="34925" marL="34925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76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350" marL="6350">
                    <a:lnL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-UA" sz="268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Чисельність личинок хлібного туруна на 4 ділянках</a:t>
            </a:r>
            <a:endParaRPr sz="4160"/>
          </a:p>
        </p:txBody>
      </p:sp>
      <p:sp>
        <p:nvSpPr>
          <p:cNvPr id="149" name="Google Shape;149;p2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150" name="Google Shape;150;p21" title="Points scored"/>
          <p:cNvPicPr preferRelativeResize="0"/>
          <p:nvPr/>
        </p:nvPicPr>
        <p:blipFill rotWithShape="1">
          <a:blip r:embed="rId3">
            <a:alphaModFix/>
          </a:blip>
          <a:srcRect b="-19788" l="3118" r="-19047" t="-2970"/>
          <a:stretch/>
        </p:blipFill>
        <p:spPr>
          <a:xfrm>
            <a:off x="615900" y="1263378"/>
            <a:ext cx="8528100" cy="509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