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acifico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font" Target="fonts/Pacific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aeca89ad9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aeca89ad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f57acea17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f57acea17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aeca89ad9_0_9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aeca89ad9_0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aeca89ad9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caeca89ad9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57acea17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f57acea17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aeca89ad9_0_9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aeca89ad9_0_9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aeca89ad9_0_10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aeca89ad9_0_1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aeca89ad9_0_10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aeca89ad9_0_1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57acea17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57acea17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aeca89ad9_0_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aeca89ad9_0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hyperlink" Target="https://scarch.kiev.ua/cherkaska/martinivka.html" TargetMode="External"/><Relationship Id="rId5" Type="http://schemas.openxmlformats.org/officeDocument/2006/relationships/hyperlink" Target="https://stepanecka-gromada.gov.ua/istorichna-dovidka-sela-martinivka-15-02-41-25-01-2018/" TargetMode="External"/><Relationship Id="rId6" Type="http://schemas.openxmlformats.org/officeDocument/2006/relationships/hyperlink" Target="https://esu.com.ua/article-65950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Relationship Id="rId7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hyperlink" Target="https://uk.wikipedia.org/wiki/%D0%A1%D1%80%D1%96%D0%B1%D0%BB%D0%BE" TargetMode="External"/><Relationship Id="rId5" Type="http://schemas.openxmlformats.org/officeDocument/2006/relationships/hyperlink" Target="https://uk.wikipedia.org/wiki/%D0%9F%D0%B5%D0%BD%D1%8C%D0%BA%D1%96%D0%B2%D1%81%D1%8C%D0%BA%D0%B0_%D0%BA%D1%83%D0%BB%D1%8C%D1%82%D1%83%D1%80%D0%B0" TargetMode="External"/><Relationship Id="rId6" Type="http://schemas.openxmlformats.org/officeDocument/2006/relationships/hyperlink" Target="https://uk.wikipedia.org/wiki/%D0%90%D0%BD%D1%82%D0%B8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3"/>
            <a:ext cx="91439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696175" y="1017725"/>
            <a:ext cx="54063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rgbClr val="666666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Історичні місця села Мартинівка</a:t>
            </a:r>
            <a:endParaRPr sz="2700">
              <a:solidFill>
                <a:srgbClr val="666666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595525" y="2294700"/>
            <a:ext cx="417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Екскурсійний маршрут селом  </a:t>
            </a:r>
            <a:endParaRPr sz="24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731950" y="217600"/>
            <a:ext cx="7327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111111"/>
                </a:solidFill>
                <a:latin typeface="Pacifico"/>
                <a:ea typeface="Pacifico"/>
                <a:cs typeface="Pacifico"/>
                <a:sym typeface="Pacifico"/>
              </a:rPr>
              <a:t>Список використаної літератури:</a:t>
            </a: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Євген Слива.-Мартинівський скарб. Краєзнавчий нарис..-Канів: Канівська Прес-Група, 2007. — 76с.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Євген Слива.-Путівник по Мартинівці:Канівська Прес-Група 2007. — 76с.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accent5"/>
                </a:solidFill>
                <a:latin typeface="Pacifico"/>
                <a:ea typeface="Pacifico"/>
                <a:cs typeface="Pacifico"/>
                <a:sym typeface="Pacific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https://scarch.kiev.ua/cherkaska/martinivka.html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accent5"/>
                </a:solidFill>
                <a:latin typeface="Pacifico"/>
                <a:ea typeface="Pacifico"/>
                <a:cs typeface="Pacifico"/>
                <a:sym typeface="Pacific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https://stepanecka-gromada.gov.ua/istorichna-dovidka-sela-martinivka-15-02-41-25-01-2018/</a:t>
            </a: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accent5"/>
                </a:solidFill>
                <a:latin typeface="Pacifico"/>
                <a:ea typeface="Pacifico"/>
                <a:cs typeface="Pacifico"/>
                <a:sym typeface="Pacific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https://esu.com.ua/article-65950</a:t>
            </a: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11700" y="65975"/>
            <a:ext cx="4305900" cy="13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Мальовниче </a:t>
            </a: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село  Мартинівка входить до складу Степанецької ОТГ </a:t>
            </a: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Черкаського району Черкаської області.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00" y="1556413"/>
            <a:ext cx="3044268" cy="18687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03600" y="3558175"/>
            <a:ext cx="3165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2.   Мартинівський завод.</a:t>
            </a:r>
            <a:r>
              <a:rPr lang="ru" sz="1800">
                <a:solidFill>
                  <a:srgbClr val="666666"/>
                </a:solidFill>
              </a:rPr>
              <a:t> </a:t>
            </a:r>
            <a:endParaRPr sz="18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5075" y="158525"/>
            <a:ext cx="1776900" cy="186877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707225" y="2101275"/>
            <a:ext cx="30063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acifico"/>
              <a:buAutoNum type="arabicPeriod"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Мартинівський скарб .</a:t>
            </a:r>
            <a:endParaRPr sz="18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cxnSp>
        <p:nvCxnSpPr>
          <p:cNvPr id="71" name="Google Shape;71;p14"/>
          <p:cNvCxnSpPr/>
          <p:nvPr/>
        </p:nvCxnSpPr>
        <p:spPr>
          <a:xfrm flipH="1">
            <a:off x="3147875" y="2057850"/>
            <a:ext cx="1956000" cy="167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0676" y="2688388"/>
            <a:ext cx="2372850" cy="2057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4"/>
          <p:cNvCxnSpPr/>
          <p:nvPr/>
        </p:nvCxnSpPr>
        <p:spPr>
          <a:xfrm>
            <a:off x="3003025" y="3832675"/>
            <a:ext cx="1217100" cy="58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74" name="Google Shape;74;p14"/>
          <p:cNvSpPr txBox="1"/>
          <p:nvPr/>
        </p:nvSpPr>
        <p:spPr>
          <a:xfrm>
            <a:off x="3068225" y="4771375"/>
            <a:ext cx="5672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3.  Підземні ходи в мартинівці в часи козацької доби.</a:t>
            </a:r>
            <a:endParaRPr sz="18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7275" y="254200"/>
            <a:ext cx="2358051" cy="195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4"/>
          <p:cNvCxnSpPr/>
          <p:nvPr/>
        </p:nvCxnSpPr>
        <p:spPr>
          <a:xfrm flipH="1" rot="10800000">
            <a:off x="6871500" y="2434625"/>
            <a:ext cx="651900" cy="128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77" name="Google Shape;77;p14"/>
          <p:cNvSpPr txBox="1"/>
          <p:nvPr/>
        </p:nvSpPr>
        <p:spPr>
          <a:xfrm>
            <a:off x="6603050" y="2159625"/>
            <a:ext cx="2506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4.  Пам’ятник Тараса Шевченка </a:t>
            </a:r>
            <a:endParaRPr sz="18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652600" y="159275"/>
            <a:ext cx="72963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111111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Історія</a:t>
            </a:r>
            <a:endParaRPr sz="1900">
              <a:solidFill>
                <a:srgbClr val="111111"/>
              </a:solidFill>
              <a:highlight>
                <a:srgbClr val="FFFFFF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555555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На території сучасного села Мартинівка люди жили ще до нашої ери, в епоху кіммерійської навали, залишивши після себе поселення на оточуючих пагорбах. Всьому світу відомий Мартинівський скарб 6 – 7 століть із золотих і срібних речей. Здебільшого скарб складається з жіночих прикрас, це </a:t>
            </a:r>
            <a:r>
              <a:rPr lang="ru" sz="1900">
                <a:solidFill>
                  <a:srgbClr val="555555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фігури</a:t>
            </a:r>
            <a:r>
              <a:rPr lang="ru" sz="1900">
                <a:solidFill>
                  <a:srgbClr val="555555"/>
                </a:solidFill>
                <a:highlight>
                  <a:srgbClr val="FFFFFF"/>
                </a:highlight>
                <a:latin typeface="Pacifico"/>
                <a:ea typeface="Pacifico"/>
                <a:cs typeface="Pacifico"/>
                <a:sym typeface="Pacifico"/>
              </a:rPr>
              <a:t>, на яких зображені люди і коні. </a:t>
            </a:r>
            <a:endParaRPr sz="1900">
              <a:solidFill>
                <a:srgbClr val="555555"/>
              </a:solidFill>
              <a:highlight>
                <a:srgbClr val="FFFFFF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5850" y="2700100"/>
            <a:ext cx="3975249" cy="186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2334975" y="4568875"/>
            <a:ext cx="36729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Мартинівські скарби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7"/>
            <a:ext cx="9143999" cy="513946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525425" y="326600"/>
            <a:ext cx="64113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Скарб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, знайдений 1907 року на березі річки Рось, у селі Мартинівка Київської губернії. </a:t>
            </a:r>
            <a:r>
              <a:rPr lang="ru" sz="1050">
                <a:solidFill>
                  <a:srgbClr val="202122"/>
                </a:solidFill>
                <a:highlight>
                  <a:srgbClr val="C0B59C"/>
                </a:highlight>
              </a:rPr>
              <a:t> 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Складається з 116 </a:t>
            </a:r>
            <a:r>
              <a:rPr lang="ru" sz="1800" u="sng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срібних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 виробів, вагою 3,3 кг</a:t>
            </a:r>
            <a:r>
              <a:rPr lang="ru" sz="1050">
                <a:solidFill>
                  <a:srgbClr val="666666"/>
                </a:solidFill>
                <a:highlight>
                  <a:srgbClr val="C0B59C"/>
                </a:highlight>
              </a:rPr>
              <a:t>. </a:t>
            </a:r>
            <a:endParaRPr sz="1800">
              <a:solidFill>
                <a:srgbClr val="666666"/>
              </a:solidFill>
              <a:highlight>
                <a:srgbClr val="C0B59C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25425" y="1289950"/>
            <a:ext cx="75921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Приналежність скарбу точно невідома; найчастіше знахідки вважають артефактами 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пеньківської культури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, яку пов'язують з 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ранньо слов'янським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племенам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антів</a:t>
            </a:r>
            <a:r>
              <a:rPr lang="ru" sz="1800">
                <a:solidFill>
                  <a:srgbClr val="666666"/>
                </a:solidFill>
                <a:highlight>
                  <a:srgbClr val="C0B59C"/>
                </a:highlight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1800">
              <a:solidFill>
                <a:srgbClr val="666666"/>
              </a:solidFill>
              <a:highlight>
                <a:srgbClr val="C0B59C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1513" y="1899063"/>
            <a:ext cx="1800225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6380713" y="4448500"/>
            <a:ext cx="26949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Чоловічок з мартинівського скарбу</a:t>
            </a:r>
            <a:endParaRPr sz="18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6250" y="2276375"/>
            <a:ext cx="2859800" cy="202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3290100" y="4383300"/>
            <a:ext cx="29121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Н</a:t>
            </a: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ебесна колісниця з мартинівського скарбу </a:t>
            </a:r>
            <a:endParaRPr sz="18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0" y="224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500" y="0"/>
            <a:ext cx="9187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576400" y="114675"/>
            <a:ext cx="26574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Pacifico"/>
                <a:ea typeface="Pacifico"/>
                <a:cs typeface="Pacifico"/>
                <a:sym typeface="Pacifico"/>
              </a:rPr>
              <a:t>Цукровий завод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275" y="2535975"/>
            <a:ext cx="2143125" cy="2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391400" y="948175"/>
            <a:ext cx="7800900" cy="3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Від середини ХІХ ст. уся історія села зосереджувалась навколо цукрового заводу.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Цукровий завод побудований Дарієм (за іншими даними - Августом) Понятовським у 1852 р. Потім власниками заводу почергово були граф Бутурлін та князь Юрчаков. Наприкніці ХІХ ст. завод купив Федір Терещенко. По його смерті підприємство успадкувала донька – Надія Федорівна Муравйова-Апостол 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Красень-цукрозавод був головним джерелом існування Мартинівка та навколишніх сіл  протягом 150 років 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5545750" y="4568875"/>
            <a:ext cx="41439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Засновник мартинівського заводу</a:t>
            </a:r>
            <a:r>
              <a:rPr lang="ru" sz="1800">
                <a:solidFill>
                  <a:srgbClr val="666666"/>
                </a:solidFill>
              </a:rPr>
              <a:t> </a:t>
            </a:r>
            <a:r>
              <a:rPr lang="ru" sz="1800">
                <a:solidFill>
                  <a:srgbClr val="666666"/>
                </a:solidFill>
              </a:rPr>
              <a:t> </a:t>
            </a:r>
            <a:endParaRPr sz="1800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70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6775" y="2975913"/>
            <a:ext cx="40554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8925" y="960550"/>
            <a:ext cx="3451351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6">
            <a:alphaModFix/>
          </a:blip>
          <a:srcRect b="0" l="0" r="0" t="18314"/>
          <a:stretch/>
        </p:blipFill>
        <p:spPr>
          <a:xfrm>
            <a:off x="997500" y="960550"/>
            <a:ext cx="3451349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134225" y="3897925"/>
            <a:ext cx="2448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Руїни  Мартинівського заводу</a:t>
            </a:r>
            <a:r>
              <a:rPr lang="ru" sz="1800">
                <a:solidFill>
                  <a:srgbClr val="00FFFF"/>
                </a:solidFill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1800">
              <a:solidFill>
                <a:srgbClr val="00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293725" y="275675"/>
            <a:ext cx="80631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Підземні ходи козацької доби </a:t>
            </a:r>
            <a:endParaRPr sz="20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311700" y="944525"/>
            <a:ext cx="4343100" cy="4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На теренах сучасної Степанецької громади закладалися підвалини давньоруської держави Київської Русі. Адже ці землі були її околицею, тут розміщувалися оборонні та захисні об'єкти, гідні бути сучасними Місцями Сили. У південному напрямку, до розгалужених ярів і густих лісів, розходилися підземні ходи. Таємні «дороги» прямували у напрямку від Корсуня до сусідніх з Мартинівкою сіл - Беркозівки, Дарівки та Ключників.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5">
            <a:alphaModFix/>
          </a:blip>
          <a:srcRect b="0" l="840" r="-840" t="0"/>
          <a:stretch/>
        </p:blipFill>
        <p:spPr>
          <a:xfrm>
            <a:off x="5382025" y="275675"/>
            <a:ext cx="3450275" cy="436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4507500" y="4703625"/>
            <a:ext cx="46365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Євген Слива Павлович біля підземних ходів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4480875" y="575425"/>
            <a:ext cx="3752700" cy="4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111111"/>
                </a:solidFill>
                <a:latin typeface="Pacifico"/>
                <a:ea typeface="Pacifico"/>
                <a:cs typeface="Pacifico"/>
                <a:sym typeface="Pacifico"/>
              </a:rPr>
              <a:t>Пам’ятний знак Тараса Шевченка </a:t>
            </a:r>
            <a:endParaRPr sz="1800">
              <a:solidFill>
                <a:srgbClr val="11111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У селі проїздом бував Тарас Шевченко. Їдучи з Корсуня до Межиріча, він прямував дорогою з боку Павлівки через колишній центр Мартинівки. Про це свідчать спогади Миколи Юрченка про те, що його прадід возив конем пошту з Корсуня до Канева і підвозив на фургоні Шевченка. На честь цього в селі 2008 року було встановлено пам'ятний знак</a:t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663125" y="4703625"/>
            <a:ext cx="2704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Пам’ятний знак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125" y="468494"/>
            <a:ext cx="2704200" cy="420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201775" y="649725"/>
            <a:ext cx="41844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acifico"/>
              <a:buChar char="●"/>
            </a:pPr>
            <a:r>
              <a:rPr lang="ru" sz="1900">
                <a:solidFill>
                  <a:srgbClr val="666666"/>
                </a:solidFill>
                <a:latin typeface="Pacifico"/>
                <a:ea typeface="Pacifico"/>
                <a:cs typeface="Pacifico"/>
                <a:sym typeface="Pacifico"/>
              </a:rPr>
              <a:t>Кутник Ольга Романівна </a:t>
            </a:r>
            <a:endParaRPr sz="1900">
              <a:solidFill>
                <a:srgbClr val="66666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759625" y="1164350"/>
            <a:ext cx="32121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учениця 10 класу </a:t>
            </a:r>
            <a:endParaRPr sz="19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201775" y="1626275"/>
            <a:ext cx="34488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acifico"/>
              <a:buChar char="●"/>
            </a:pPr>
            <a:r>
              <a:rPr lang="ru" sz="19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Комунального закладу”</a:t>
            </a:r>
            <a:r>
              <a:rPr lang="ru" sz="19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Мартинівський</a:t>
            </a:r>
            <a:r>
              <a:rPr lang="ru" sz="19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ліцей”Степанецької сільської ради Черкаської області </a:t>
            </a:r>
            <a:endParaRPr sz="19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201775" y="3307875"/>
            <a:ext cx="3330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acifico"/>
              <a:buChar char="●"/>
            </a:pPr>
            <a:r>
              <a:rPr lang="ru" sz="19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Науковий керівник :Слива Олена Іванівна </a:t>
            </a:r>
            <a:endParaRPr sz="19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382" y="1360850"/>
            <a:ext cx="1492493" cy="19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800" y="1360850"/>
            <a:ext cx="1527725" cy="20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