
<file path=[Content_Types].xml><?xml version="1.0" encoding="utf-8"?>
<Types xmlns="http://schemas.openxmlformats.org/package/2006/content-types">
  <Default Extension="jpeg" ContentType="image/jpeg"/>
  <Default Extension="jp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.jpg" ContentType="image/jpeg"/>
  <Override PartName="/ppt/media/image3.jpg" ContentType="image/jpeg"/>
  <Override PartName="/ppt/notesSlides/notesSlide1.xml" ContentType="application/vnd.openxmlformats-officedocument.presentationml.notesSlide+xml"/>
  <Override PartName="/ppt/media/image4.jpg" ContentType="image/jpeg"/>
  <Override PartName="/ppt/notesSlides/notesSlide2.xml" ContentType="application/vnd.openxmlformats-officedocument.presentationml.notesSlide+xml"/>
  <Override PartName="/ppt/media/image5.jpg" ContentType="image/jpeg"/>
  <Override PartName="/ppt/notesSlides/notesSlide3.xml" ContentType="application/vnd.openxmlformats-officedocument.presentationml.notesSlide+xml"/>
  <Override PartName="/ppt/media/image6.jpg" ContentType="image/jpeg"/>
  <Override PartName="/ppt/media/image7.jpg" ContentType="image/jpeg"/>
  <Override PartName="/ppt/media/image9.jpg" ContentType="image/jpeg"/>
  <Override PartName="/ppt/media/image10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77" autoAdjust="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9D04D-3FA2-494F-8C9A-A42A06928A9F}" type="datetimeFigureOut">
              <a:rPr lang="uk-UA" smtClean="0"/>
              <a:t>13.04.2024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CBBF6-3566-4AFE-9B7C-ADE99C45C2A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3675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CBBF6-3566-4AFE-9B7C-ADE99C45C2AA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486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CBBF6-3566-4AFE-9B7C-ADE99C45C2AA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7591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7CBBF6-3566-4AFE-9B7C-ADE99C45C2AA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5301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F85B4-E940-4E2F-95F5-E68055DC6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39B6B82-6A47-4598-AF67-A7B46F2A50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EB4BF4E-E937-44E8-9CDA-2E8EF7402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0AF0-E97F-43E5-9624-16306A702332}" type="datetimeFigureOut">
              <a:rPr lang="uk-UA" smtClean="0"/>
              <a:t>13.04.2024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BB491C1-DA81-437A-8FB1-BB7C4BC0C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0007508-ACD5-4C5A-B689-E1BAE043F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BCF-1BED-4AE5-BBE9-A521D58E54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2187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E559D-5F34-42F1-822F-A07DD3D0D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4F7BDCD-3BAE-4F85-AA83-240E33A64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496906D-31EF-4432-8FB8-DEBDB7C8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0AF0-E97F-43E5-9624-16306A702332}" type="datetimeFigureOut">
              <a:rPr lang="uk-UA" smtClean="0"/>
              <a:t>13.04.2024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72BE989-9B9C-4F3A-843F-E273D7594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BCDBD52-CE95-454D-A775-1554CB506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BCF-1BED-4AE5-BBE9-A521D58E54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27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6760EB6-BCC7-4B17-9AC7-E2E268B232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6716BB4-9312-4203-BC7F-E980B66FC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12DF202-D2EB-4D85-8E32-8CDD66A56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0AF0-E97F-43E5-9624-16306A702332}" type="datetimeFigureOut">
              <a:rPr lang="uk-UA" smtClean="0"/>
              <a:t>13.04.2024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ADEA1CC-2BAF-4F62-A116-C1D06FC0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E60CDF4-5096-4AD5-9322-46801B869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BCF-1BED-4AE5-BBE9-A521D58E54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9301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7B446-BAE3-4EBC-A29F-993DD2CFD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7672FE-54A3-4174-A28D-97259985A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42400B2-AD01-40EA-831D-4E8F1A1AC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0AF0-E97F-43E5-9624-16306A702332}" type="datetimeFigureOut">
              <a:rPr lang="uk-UA" smtClean="0"/>
              <a:t>13.04.2024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394D659-7820-4B5F-ACFC-22CEBC60A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7A6D261-5FDA-4655-8977-8AF120C0B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BCF-1BED-4AE5-BBE9-A521D58E54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0368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620B52-409B-4EE4-8ABA-D4782ADBF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38A7D4E-2E96-4B82-BAB3-2D18BABBF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F4E9BD1-9174-4731-BA9B-BB782D482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0AF0-E97F-43E5-9624-16306A702332}" type="datetimeFigureOut">
              <a:rPr lang="uk-UA" smtClean="0"/>
              <a:t>13.04.2024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609CAB-186A-4890-9EDF-4104D0A35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46C4129-F39D-4C85-8FFA-3ED700CAC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BCF-1BED-4AE5-BBE9-A521D58E54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0416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3AB691-3E79-437A-98E3-657E5A096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69E5F11-236C-486A-B9ED-A503187AE6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BC65BBD-1BDE-46E2-AA4B-3C9922EB1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5B60870-F616-46BA-A0BF-784E15C07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0AF0-E97F-43E5-9624-16306A702332}" type="datetimeFigureOut">
              <a:rPr lang="uk-UA" smtClean="0"/>
              <a:t>13.04.2024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F866E9E-BDE2-47C7-9FDA-8540522BC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158C5B2-461A-43C5-9B10-1366C07D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BCF-1BED-4AE5-BBE9-A521D58E54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066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D8FA1F-E8B0-4110-A855-25008948C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3A45AB-013C-4C09-BEF9-D1E2B66A4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A103E5C-D648-4A60-98E7-BC005A0A5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DC74991-E204-4471-B060-FF4DDF4CC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CEB5B93-EAF5-44C4-AD90-3E4A6FAA9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D2CBCFB-71CC-4327-80AC-E90137094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0AF0-E97F-43E5-9624-16306A702332}" type="datetimeFigureOut">
              <a:rPr lang="uk-UA" smtClean="0"/>
              <a:t>13.04.2024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5509AA1-36B8-40C5-9087-0A6305EF9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22FFC9D-DED4-40D9-9CFE-8D3081854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BCF-1BED-4AE5-BBE9-A521D58E54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1424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6AED8B-E279-49B0-9899-1264241AC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B9B0F92-DE7B-4757-94CF-4FD5AC47E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0AF0-E97F-43E5-9624-16306A702332}" type="datetimeFigureOut">
              <a:rPr lang="uk-UA" smtClean="0"/>
              <a:t>13.04.2024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2EE3178-459E-4DE3-82E3-410E979D5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5730B71-9CD6-4F3C-B808-1DD33D546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BCF-1BED-4AE5-BBE9-A521D58E54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1285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5E06421-C822-4FC9-8020-1CF864290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0AF0-E97F-43E5-9624-16306A702332}" type="datetimeFigureOut">
              <a:rPr lang="uk-UA" smtClean="0"/>
              <a:t>13.04.2024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D3EECA9-7C30-4D28-8AA7-7DF988CAA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CAA71CE-91F5-4A0E-9F9F-9590BD46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BCF-1BED-4AE5-BBE9-A521D58E54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9657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DEE2E-C42A-4A2F-A381-86775D17E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E98FED3-DBC8-45ED-8590-99607E353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C595FC8-E002-4BBA-A784-1D3D08DEF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5C387C4-FA2C-40F7-BEBC-DF58981A8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0AF0-E97F-43E5-9624-16306A702332}" type="datetimeFigureOut">
              <a:rPr lang="uk-UA" smtClean="0"/>
              <a:t>13.04.2024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D077334-D475-4072-80C2-4134BD39A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C873552-C008-4D48-8D11-7C32B5815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BCF-1BED-4AE5-BBE9-A521D58E54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824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FA306B-805B-4641-8821-74AD6B898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33A65A3-965F-435E-8DE2-AEBF3D806D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500200C-2BF2-4ECB-856D-133FFCDF5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7BDCC09-8078-4FA3-8864-C7EF34786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0AF0-E97F-43E5-9624-16306A702332}" type="datetimeFigureOut">
              <a:rPr lang="uk-UA" smtClean="0"/>
              <a:t>13.04.2024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54CB5F1-1613-4A55-994F-A033A1025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08E7253-24AC-4B45-8A45-34CA48334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B5BCF-1BED-4AE5-BBE9-A521D58E54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7923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53CC0E8-D73F-408C-9186-71DACB2C2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E3DA974-1103-4B88-A610-62B82FDA0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FCD5FFF-223A-4CC3-A41D-761074D5E3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10AF0-E97F-43E5-9624-16306A702332}" type="datetimeFigureOut">
              <a:rPr lang="uk-UA" smtClean="0"/>
              <a:t>13.04.2024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045158C-FDC7-48D0-A934-EBC87FEF24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1C7AC3-C543-4EEF-95FF-64827461BC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B5BCF-1BED-4AE5-BBE9-A521D58E54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10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15F40-8115-4831-BDC3-1B2EED4F8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0212"/>
            <a:ext cx="12125325" cy="2387600"/>
          </a:xfrm>
          <a:solidFill>
            <a:schemeClr val="bg1">
              <a:lumMod val="95000"/>
            </a:schemeClr>
          </a:solidFill>
          <a:effectLst>
            <a:softEdge rad="317500"/>
          </a:effectLst>
        </p:spPr>
        <p:txBody>
          <a:bodyPr>
            <a:noAutofit/>
          </a:bodyPr>
          <a:lstStyle/>
          <a:p>
            <a:r>
              <a:rPr lang="uk-UA" sz="8000" b="1" dirty="0">
                <a:ln w="28575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Lucida Sans Unicode" panose="020B0602030504020204" pitchFamily="34" charset="0"/>
              </a:rPr>
              <a:t>Перші кінотеатри провінційної Охтирки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9BB8909-008B-4032-B846-D0EB924D5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1983" y="3101524"/>
            <a:ext cx="5741470" cy="3346382"/>
          </a:xfrm>
          <a:solidFill>
            <a:schemeClr val="bg1">
              <a:lumMod val="85000"/>
            </a:schemeClr>
          </a:solidFill>
          <a:effectLst>
            <a:softEdge rad="317500"/>
          </a:effectLst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Автор </a:t>
            </a:r>
            <a:r>
              <a:rPr lang="uk-UA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проєкту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: </a:t>
            </a:r>
            <a:r>
              <a:rPr lang="uk-UA" dirty="0">
                <a:latin typeface="Cambria Math" panose="02040503050406030204" pitchFamily="18" charset="0"/>
                <a:ea typeface="Cambria Math" panose="02040503050406030204" pitchFamily="18" charset="0"/>
              </a:rPr>
              <a:t>Курочка Олександра Олексіївна, учениця 9 класу Охтирської загальноосвітньої школи І-ІІІ ступенів №11 Охтирської міської ради Сумської області, вихованка гуртка «Юні краєзнавці» КПНЗ «Охтирський міський центр позашкільної освіти – Мала академія наук учнівської молоді»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Керівник </a:t>
            </a:r>
            <a:r>
              <a:rPr lang="uk-UA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проєкту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: </a:t>
            </a:r>
            <a:r>
              <a:rPr lang="uk-UA" dirty="0">
                <a:latin typeface="Cambria Math" panose="02040503050406030204" pitchFamily="18" charset="0"/>
                <a:ea typeface="Cambria Math" panose="02040503050406030204" pitchFamily="18" charset="0"/>
              </a:rPr>
              <a:t>Черкасіна Інна Миколаївна, керівник гуртка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7ADF3A-53EA-4ECF-B2AC-3435B219FD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7" t="5287" r="7663" b="32841"/>
          <a:stretch/>
        </p:blipFill>
        <p:spPr>
          <a:xfrm>
            <a:off x="421191" y="3034147"/>
            <a:ext cx="5528828" cy="341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92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39E332-9E52-4920-A3E7-951F5DBD0CB7}"/>
              </a:ext>
            </a:extLst>
          </p:cNvPr>
          <p:cNvSpPr txBox="1"/>
          <p:nvPr/>
        </p:nvSpPr>
        <p:spPr>
          <a:xfrm>
            <a:off x="142876" y="166985"/>
            <a:ext cx="11906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uk-UA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На початку ХХ століття кіно було ледь не єдиним способом відгородитися від проблем та зануритися в іншу реальність. Тогочасні кінотеатри відрізнялися від сучасних, але, незважаючи на це, стали осередком для культурного дозвілля населення. Не оминули досягнення кіномистецтва і невелике провінційне містечко Охтирка, яке на початку ХХ століття належало до Харківської губернії (нині – Сумська область).</a:t>
            </a:r>
          </a:p>
          <a:p>
            <a:pPr indent="457200" algn="just"/>
            <a:r>
              <a:rPr lang="uk-UA" b="1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Мета дослідження </a:t>
            </a:r>
            <a:r>
              <a:rPr lang="uk-UA" dirty="0">
                <a:latin typeface="Cambria Math" panose="02040503050406030204" pitchFamily="18" charset="0"/>
                <a:ea typeface="Cambria Math" panose="02040503050406030204" pitchFamily="18" charset="0"/>
              </a:rPr>
              <a:t>– висвітлити історію виникнення та розвитку перших кінотеатрів у місті Охтирка Сумської області.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FF2EC08-8916-4B7B-8E4C-6F6045249F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" t="15592" r="2458" b="7296"/>
          <a:stretch/>
        </p:blipFill>
        <p:spPr>
          <a:xfrm>
            <a:off x="231324" y="2250867"/>
            <a:ext cx="6912426" cy="4284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7FB720-9308-4E42-B8C7-FEF48B497E30}"/>
              </a:ext>
            </a:extLst>
          </p:cNvPr>
          <p:cNvSpPr txBox="1"/>
          <p:nvPr/>
        </p:nvSpPr>
        <p:spPr>
          <a:xfrm>
            <a:off x="3062654" y="5584267"/>
            <a:ext cx="4081096" cy="92333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>
                <a:latin typeface="Comic Sans MS" panose="030F0702030302020204" pitchFamily="66" charset="0"/>
              </a:rPr>
              <a:t>Місто Охтирка</a:t>
            </a:r>
          </a:p>
          <a:p>
            <a:pPr algn="ctr"/>
            <a:r>
              <a:rPr lang="uk-UA" b="1" dirty="0">
                <a:latin typeface="Comic Sans MS" panose="030F0702030302020204" pitchFamily="66" charset="0"/>
              </a:rPr>
              <a:t>Вулиця Незалежності</a:t>
            </a:r>
          </a:p>
          <a:p>
            <a:pPr algn="ctr"/>
            <a:r>
              <a:rPr lang="uk-UA" b="1" dirty="0">
                <a:latin typeface="Comic Sans MS" panose="030F0702030302020204" pitchFamily="66" charset="0"/>
              </a:rPr>
              <a:t>Джерело: з архіву І. </a:t>
            </a:r>
            <a:r>
              <a:rPr lang="uk-UA" b="1" dirty="0" err="1">
                <a:latin typeface="Comic Sans MS" panose="030F0702030302020204" pitchFamily="66" charset="0"/>
              </a:rPr>
              <a:t>Горбушка</a:t>
            </a:r>
            <a:endParaRPr lang="uk-UA" b="1" dirty="0"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17F6E0-EC18-4009-BA04-DE9A95A77F24}"/>
              </a:ext>
            </a:extLst>
          </p:cNvPr>
          <p:cNvSpPr txBox="1"/>
          <p:nvPr/>
        </p:nvSpPr>
        <p:spPr>
          <a:xfrm>
            <a:off x="7143750" y="1633775"/>
            <a:ext cx="49053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uk-UA" sz="1800" b="1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Завдання дослідження: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dirty="0">
                <a:latin typeface="Cambria Math" panose="02040503050406030204" pitchFamily="18" charset="0"/>
                <a:ea typeface="Cambria Math" panose="02040503050406030204" pitchFamily="18" charset="0"/>
              </a:rPr>
              <a:t>з'ясувати ступінь дослідження проблеми та стан джерельної бази;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dirty="0">
                <a:latin typeface="Cambria Math" panose="02040503050406030204" pitchFamily="18" charset="0"/>
                <a:ea typeface="Cambria Math" panose="02040503050406030204" pitchFamily="18" charset="0"/>
              </a:rPr>
              <a:t>проаналізувати історію спорудження та розбудови перших кінотеатрів міста Охтирки «Ліра», «</a:t>
            </a:r>
            <a:r>
              <a:rPr lang="uk-UA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Кнєжа</a:t>
            </a:r>
            <a:r>
              <a:rPr lang="uk-UA" dirty="0">
                <a:latin typeface="Cambria Math" panose="02040503050406030204" pitchFamily="18" charset="0"/>
                <a:ea typeface="Cambria Math" panose="02040503050406030204" pitchFamily="18" charset="0"/>
              </a:rPr>
              <a:t>» та Народного дому;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1800" kern="12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з’ясувати, у якому стані перебувають приміщення перших кінотеатрів міста і за яким призначенням використовуються.</a:t>
            </a:r>
            <a:endParaRPr lang="uk-UA" sz="1800" dirty="0"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C66CCC-B91C-498E-AF77-A5D2F67F2111}"/>
              </a:ext>
            </a:extLst>
          </p:cNvPr>
          <p:cNvSpPr txBox="1"/>
          <p:nvPr/>
        </p:nvSpPr>
        <p:spPr>
          <a:xfrm>
            <a:off x="7143750" y="4566636"/>
            <a:ext cx="4905374" cy="1938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n w="22225">
                  <a:noFill/>
                </a:ln>
                <a:solidFill>
                  <a:srgbClr val="002060"/>
                </a:solidFill>
                <a:latin typeface="Comic Sans MS" panose="030F0702030302020204" pitchFamily="66" charset="0"/>
              </a:rPr>
              <a:t>Вулицю Незалежності у місті Охтирка часто називають музеєм просто неба. </a:t>
            </a:r>
            <a:r>
              <a:rPr lang="uk-UA" sz="2400" b="1">
                <a:ln w="22225">
                  <a:noFill/>
                </a:ln>
                <a:solidFill>
                  <a:srgbClr val="002060"/>
                </a:solidFill>
                <a:latin typeface="Comic Sans MS" panose="030F0702030302020204" pitchFamily="66" charset="0"/>
              </a:rPr>
              <a:t>Саме на </a:t>
            </a:r>
            <a:r>
              <a:rPr lang="uk-UA" sz="2400" b="1" dirty="0">
                <a:ln w="22225">
                  <a:noFill/>
                </a:ln>
                <a:solidFill>
                  <a:srgbClr val="002060"/>
                </a:solidFill>
                <a:latin typeface="Comic Sans MS" panose="030F0702030302020204" pitchFamily="66" charset="0"/>
              </a:rPr>
              <a:t>цій вулиці розташовані перші кінотеатри міста.</a:t>
            </a:r>
          </a:p>
        </p:txBody>
      </p:sp>
    </p:spTree>
    <p:extLst>
      <p:ext uri="{BB962C8B-B14F-4D97-AF65-F5344CB8AC3E}">
        <p14:creationId xmlns:p14="http://schemas.microsoft.com/office/powerpoint/2010/main" val="741278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552FB2-0201-4971-B1BD-D316F87CD3CB}"/>
              </a:ext>
            </a:extLst>
          </p:cNvPr>
          <p:cNvSpPr txBox="1"/>
          <p:nvPr/>
        </p:nvSpPr>
        <p:spPr>
          <a:xfrm>
            <a:off x="81404" y="206872"/>
            <a:ext cx="681051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300" b="1" dirty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ПЕРШИЙ КІНОТЕАТР </a:t>
            </a:r>
          </a:p>
          <a:p>
            <a:pPr algn="ctr"/>
            <a:r>
              <a:rPr lang="uk-UA" sz="5300" b="1" dirty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«ЛІРА»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B42D00-64D1-4A3A-B4DC-1D0D0AF5E5F0}"/>
              </a:ext>
            </a:extLst>
          </p:cNvPr>
          <p:cNvSpPr txBox="1"/>
          <p:nvPr/>
        </p:nvSpPr>
        <p:spPr>
          <a:xfrm>
            <a:off x="81404" y="1986675"/>
            <a:ext cx="64867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Comic Sans MS" panose="030F0702030302020204" pitchFamily="66" charset="0"/>
              </a:rPr>
              <a:t>Історія створення</a:t>
            </a:r>
          </a:p>
          <a:p>
            <a:pPr indent="457200" algn="just"/>
            <a:r>
              <a:rPr lang="uk-UA" dirty="0"/>
              <a:t>На початку вулиці Романівської (нині Незалежності), біля річки, стояло старе приміщення місцевого театру. Була тут і невелика трупа, яка ставила спектаклі. Але будинок поступово руйнувався. Тому з’явилися ініціатори знесення застарілого і спорудження нового приміщення театру. Для нього підібрали назву </a:t>
            </a:r>
            <a:r>
              <a:rPr lang="uk-UA" dirty="0">
                <a:solidFill>
                  <a:srgbClr val="002060"/>
                </a:solidFill>
                <a:latin typeface="Comic Sans MS" panose="030F0702030302020204" pitchFamily="66" charset="0"/>
              </a:rPr>
              <a:t>«Ліра»</a:t>
            </a:r>
            <a:r>
              <a:rPr lang="uk-UA" dirty="0"/>
              <a:t>. </a:t>
            </a:r>
          </a:p>
          <a:p>
            <a:pPr indent="457200" algn="just"/>
            <a:r>
              <a:rPr lang="uk-UA" dirty="0"/>
              <a:t>Будівельні роботи проводилися протягом 1904-1908 років за популярним тоді бельгійським </a:t>
            </a:r>
            <a:r>
              <a:rPr lang="uk-UA" dirty="0" err="1"/>
              <a:t>проєктом</a:t>
            </a:r>
            <a:r>
              <a:rPr lang="uk-UA" dirty="0"/>
              <a:t>. Новозбудоване приміщення кілька років підпорядковувалося земській управі і в ньому розташовувалося кілька її служб. Зал «Ліри» слугував для зібрань, вистав та вечорів. Це приміщення мало крамничку, з якої торгували як на вулицю, так і в приміщенні. У 1914 році на кошти земської управи був придбаний кінопроектор з електричними двигуном та карбідною лампою. На той час це була потужна освітлювальна система.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1F973F-4B38-4C15-BFC1-E096337568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8" t="54240" r="16432" b="9774"/>
          <a:stretch/>
        </p:blipFill>
        <p:spPr>
          <a:xfrm>
            <a:off x="6568139" y="206872"/>
            <a:ext cx="5542457" cy="4130844"/>
          </a:xfrm>
          <a:custGeom>
            <a:avLst/>
            <a:gdLst>
              <a:gd name="connsiteX0" fmla="*/ 0 w 5542457"/>
              <a:gd name="connsiteY0" fmla="*/ 0 h 4130844"/>
              <a:gd name="connsiteX1" fmla="*/ 387972 w 5542457"/>
              <a:gd name="connsiteY1" fmla="*/ 0 h 4130844"/>
              <a:gd name="connsiteX2" fmla="*/ 997642 w 5542457"/>
              <a:gd name="connsiteY2" fmla="*/ 0 h 4130844"/>
              <a:gd name="connsiteX3" fmla="*/ 1385614 w 5542457"/>
              <a:gd name="connsiteY3" fmla="*/ 0 h 4130844"/>
              <a:gd name="connsiteX4" fmla="*/ 1884435 w 5542457"/>
              <a:gd name="connsiteY4" fmla="*/ 0 h 4130844"/>
              <a:gd name="connsiteX5" fmla="*/ 2272407 w 5542457"/>
              <a:gd name="connsiteY5" fmla="*/ 0 h 4130844"/>
              <a:gd name="connsiteX6" fmla="*/ 2771229 w 5542457"/>
              <a:gd name="connsiteY6" fmla="*/ 0 h 4130844"/>
              <a:gd name="connsiteX7" fmla="*/ 3380899 w 5542457"/>
              <a:gd name="connsiteY7" fmla="*/ 0 h 4130844"/>
              <a:gd name="connsiteX8" fmla="*/ 3990569 w 5542457"/>
              <a:gd name="connsiteY8" fmla="*/ 0 h 4130844"/>
              <a:gd name="connsiteX9" fmla="*/ 4489390 w 5542457"/>
              <a:gd name="connsiteY9" fmla="*/ 0 h 4130844"/>
              <a:gd name="connsiteX10" fmla="*/ 4877362 w 5542457"/>
              <a:gd name="connsiteY10" fmla="*/ 0 h 4130844"/>
              <a:gd name="connsiteX11" fmla="*/ 5542457 w 5542457"/>
              <a:gd name="connsiteY11" fmla="*/ 0 h 4130844"/>
              <a:gd name="connsiteX12" fmla="*/ 5542457 w 5542457"/>
              <a:gd name="connsiteY12" fmla="*/ 672737 h 4130844"/>
              <a:gd name="connsiteX13" fmla="*/ 5542457 w 5542457"/>
              <a:gd name="connsiteY13" fmla="*/ 1345475 h 4130844"/>
              <a:gd name="connsiteX14" fmla="*/ 5542457 w 5542457"/>
              <a:gd name="connsiteY14" fmla="*/ 1894287 h 4130844"/>
              <a:gd name="connsiteX15" fmla="*/ 5542457 w 5542457"/>
              <a:gd name="connsiteY15" fmla="*/ 2567024 h 4130844"/>
              <a:gd name="connsiteX16" fmla="*/ 5542457 w 5542457"/>
              <a:gd name="connsiteY16" fmla="*/ 3198453 h 4130844"/>
              <a:gd name="connsiteX17" fmla="*/ 5542457 w 5542457"/>
              <a:gd name="connsiteY17" fmla="*/ 4130844 h 4130844"/>
              <a:gd name="connsiteX18" fmla="*/ 5154485 w 5542457"/>
              <a:gd name="connsiteY18" fmla="*/ 4130844 h 4130844"/>
              <a:gd name="connsiteX19" fmla="*/ 4489390 w 5542457"/>
              <a:gd name="connsiteY19" fmla="*/ 4130844 h 4130844"/>
              <a:gd name="connsiteX20" fmla="*/ 4101418 w 5542457"/>
              <a:gd name="connsiteY20" fmla="*/ 4130844 h 4130844"/>
              <a:gd name="connsiteX21" fmla="*/ 3658022 w 5542457"/>
              <a:gd name="connsiteY21" fmla="*/ 4130844 h 4130844"/>
              <a:gd name="connsiteX22" fmla="*/ 3270050 w 5542457"/>
              <a:gd name="connsiteY22" fmla="*/ 4130844 h 4130844"/>
              <a:gd name="connsiteX23" fmla="*/ 2882078 w 5542457"/>
              <a:gd name="connsiteY23" fmla="*/ 4130844 h 4130844"/>
              <a:gd name="connsiteX24" fmla="*/ 2327832 w 5542457"/>
              <a:gd name="connsiteY24" fmla="*/ 4130844 h 4130844"/>
              <a:gd name="connsiteX25" fmla="*/ 1662737 w 5542457"/>
              <a:gd name="connsiteY25" fmla="*/ 4130844 h 4130844"/>
              <a:gd name="connsiteX26" fmla="*/ 1163916 w 5542457"/>
              <a:gd name="connsiteY26" fmla="*/ 4130844 h 4130844"/>
              <a:gd name="connsiteX27" fmla="*/ 498821 w 5542457"/>
              <a:gd name="connsiteY27" fmla="*/ 4130844 h 4130844"/>
              <a:gd name="connsiteX28" fmla="*/ 0 w 5542457"/>
              <a:gd name="connsiteY28" fmla="*/ 4130844 h 4130844"/>
              <a:gd name="connsiteX29" fmla="*/ 0 w 5542457"/>
              <a:gd name="connsiteY29" fmla="*/ 3623340 h 4130844"/>
              <a:gd name="connsiteX30" fmla="*/ 0 w 5542457"/>
              <a:gd name="connsiteY30" fmla="*/ 3115837 h 4130844"/>
              <a:gd name="connsiteX31" fmla="*/ 0 w 5542457"/>
              <a:gd name="connsiteY31" fmla="*/ 2484408 h 4130844"/>
              <a:gd name="connsiteX32" fmla="*/ 0 w 5542457"/>
              <a:gd name="connsiteY32" fmla="*/ 2018212 h 4130844"/>
              <a:gd name="connsiteX33" fmla="*/ 0 w 5542457"/>
              <a:gd name="connsiteY33" fmla="*/ 1510709 h 4130844"/>
              <a:gd name="connsiteX34" fmla="*/ 0 w 5542457"/>
              <a:gd name="connsiteY34" fmla="*/ 961897 h 4130844"/>
              <a:gd name="connsiteX35" fmla="*/ 0 w 5542457"/>
              <a:gd name="connsiteY35" fmla="*/ 0 h 413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42457" h="4130844" fill="none" extrusionOk="0">
                <a:moveTo>
                  <a:pt x="0" y="0"/>
                </a:moveTo>
                <a:cubicBezTo>
                  <a:pt x="150341" y="-29020"/>
                  <a:pt x="254290" y="42660"/>
                  <a:pt x="387972" y="0"/>
                </a:cubicBezTo>
                <a:cubicBezTo>
                  <a:pt x="521654" y="-42660"/>
                  <a:pt x="741949" y="23724"/>
                  <a:pt x="997642" y="0"/>
                </a:cubicBezTo>
                <a:cubicBezTo>
                  <a:pt x="1253335" y="-23724"/>
                  <a:pt x="1234538" y="19542"/>
                  <a:pt x="1385614" y="0"/>
                </a:cubicBezTo>
                <a:cubicBezTo>
                  <a:pt x="1536690" y="-19542"/>
                  <a:pt x="1714677" y="57338"/>
                  <a:pt x="1884435" y="0"/>
                </a:cubicBezTo>
                <a:cubicBezTo>
                  <a:pt x="2054193" y="-57338"/>
                  <a:pt x="2190631" y="414"/>
                  <a:pt x="2272407" y="0"/>
                </a:cubicBezTo>
                <a:cubicBezTo>
                  <a:pt x="2354183" y="-414"/>
                  <a:pt x="2595685" y="53201"/>
                  <a:pt x="2771229" y="0"/>
                </a:cubicBezTo>
                <a:cubicBezTo>
                  <a:pt x="2946773" y="-53201"/>
                  <a:pt x="3227582" y="31097"/>
                  <a:pt x="3380899" y="0"/>
                </a:cubicBezTo>
                <a:cubicBezTo>
                  <a:pt x="3534216" y="-31097"/>
                  <a:pt x="3822830" y="63857"/>
                  <a:pt x="3990569" y="0"/>
                </a:cubicBezTo>
                <a:cubicBezTo>
                  <a:pt x="4158308" y="-63857"/>
                  <a:pt x="4289334" y="21891"/>
                  <a:pt x="4489390" y="0"/>
                </a:cubicBezTo>
                <a:cubicBezTo>
                  <a:pt x="4689446" y="-21891"/>
                  <a:pt x="4786691" y="21610"/>
                  <a:pt x="4877362" y="0"/>
                </a:cubicBezTo>
                <a:cubicBezTo>
                  <a:pt x="4968033" y="-21610"/>
                  <a:pt x="5276790" y="55744"/>
                  <a:pt x="5542457" y="0"/>
                </a:cubicBezTo>
                <a:cubicBezTo>
                  <a:pt x="5577412" y="257474"/>
                  <a:pt x="5492236" y="483886"/>
                  <a:pt x="5542457" y="672737"/>
                </a:cubicBezTo>
                <a:cubicBezTo>
                  <a:pt x="5592678" y="861588"/>
                  <a:pt x="5502139" y="1036616"/>
                  <a:pt x="5542457" y="1345475"/>
                </a:cubicBezTo>
                <a:cubicBezTo>
                  <a:pt x="5582775" y="1654334"/>
                  <a:pt x="5477413" y="1711029"/>
                  <a:pt x="5542457" y="1894287"/>
                </a:cubicBezTo>
                <a:cubicBezTo>
                  <a:pt x="5607501" y="2077545"/>
                  <a:pt x="5466335" y="2426021"/>
                  <a:pt x="5542457" y="2567024"/>
                </a:cubicBezTo>
                <a:cubicBezTo>
                  <a:pt x="5618579" y="2708027"/>
                  <a:pt x="5491414" y="3060006"/>
                  <a:pt x="5542457" y="3198453"/>
                </a:cubicBezTo>
                <a:cubicBezTo>
                  <a:pt x="5593500" y="3336900"/>
                  <a:pt x="5488781" y="3712261"/>
                  <a:pt x="5542457" y="4130844"/>
                </a:cubicBezTo>
                <a:cubicBezTo>
                  <a:pt x="5376349" y="4177245"/>
                  <a:pt x="5293586" y="4125897"/>
                  <a:pt x="5154485" y="4130844"/>
                </a:cubicBezTo>
                <a:cubicBezTo>
                  <a:pt x="5015384" y="4135791"/>
                  <a:pt x="4712560" y="4106264"/>
                  <a:pt x="4489390" y="4130844"/>
                </a:cubicBezTo>
                <a:cubicBezTo>
                  <a:pt x="4266221" y="4155424"/>
                  <a:pt x="4250242" y="4098688"/>
                  <a:pt x="4101418" y="4130844"/>
                </a:cubicBezTo>
                <a:cubicBezTo>
                  <a:pt x="3952594" y="4163000"/>
                  <a:pt x="3776357" y="4086133"/>
                  <a:pt x="3658022" y="4130844"/>
                </a:cubicBezTo>
                <a:cubicBezTo>
                  <a:pt x="3539687" y="4175555"/>
                  <a:pt x="3441525" y="4092551"/>
                  <a:pt x="3270050" y="4130844"/>
                </a:cubicBezTo>
                <a:cubicBezTo>
                  <a:pt x="3098575" y="4169137"/>
                  <a:pt x="2997795" y="4085004"/>
                  <a:pt x="2882078" y="4130844"/>
                </a:cubicBezTo>
                <a:cubicBezTo>
                  <a:pt x="2766361" y="4176684"/>
                  <a:pt x="2588134" y="4092237"/>
                  <a:pt x="2327832" y="4130844"/>
                </a:cubicBezTo>
                <a:cubicBezTo>
                  <a:pt x="2067530" y="4169451"/>
                  <a:pt x="1959331" y="4095977"/>
                  <a:pt x="1662737" y="4130844"/>
                </a:cubicBezTo>
                <a:cubicBezTo>
                  <a:pt x="1366144" y="4165711"/>
                  <a:pt x="1322252" y="4079337"/>
                  <a:pt x="1163916" y="4130844"/>
                </a:cubicBezTo>
                <a:cubicBezTo>
                  <a:pt x="1005580" y="4182351"/>
                  <a:pt x="730267" y="4060879"/>
                  <a:pt x="498821" y="4130844"/>
                </a:cubicBezTo>
                <a:cubicBezTo>
                  <a:pt x="267376" y="4200809"/>
                  <a:pt x="169378" y="4120920"/>
                  <a:pt x="0" y="4130844"/>
                </a:cubicBezTo>
                <a:cubicBezTo>
                  <a:pt x="-22980" y="3967999"/>
                  <a:pt x="502" y="3785919"/>
                  <a:pt x="0" y="3623340"/>
                </a:cubicBezTo>
                <a:cubicBezTo>
                  <a:pt x="-502" y="3460761"/>
                  <a:pt x="13682" y="3267475"/>
                  <a:pt x="0" y="3115837"/>
                </a:cubicBezTo>
                <a:cubicBezTo>
                  <a:pt x="-13682" y="2964199"/>
                  <a:pt x="36723" y="2632968"/>
                  <a:pt x="0" y="2484408"/>
                </a:cubicBezTo>
                <a:cubicBezTo>
                  <a:pt x="-36723" y="2335848"/>
                  <a:pt x="41810" y="2188844"/>
                  <a:pt x="0" y="2018212"/>
                </a:cubicBezTo>
                <a:cubicBezTo>
                  <a:pt x="-41810" y="1847580"/>
                  <a:pt x="2530" y="1722442"/>
                  <a:pt x="0" y="1510709"/>
                </a:cubicBezTo>
                <a:cubicBezTo>
                  <a:pt x="-2530" y="1298976"/>
                  <a:pt x="50016" y="1170922"/>
                  <a:pt x="0" y="961897"/>
                </a:cubicBezTo>
                <a:cubicBezTo>
                  <a:pt x="-50016" y="752872"/>
                  <a:pt x="101201" y="292612"/>
                  <a:pt x="0" y="0"/>
                </a:cubicBezTo>
                <a:close/>
              </a:path>
              <a:path w="5542457" h="4130844" stroke="0" extrusionOk="0">
                <a:moveTo>
                  <a:pt x="0" y="0"/>
                </a:moveTo>
                <a:cubicBezTo>
                  <a:pt x="149012" y="-15653"/>
                  <a:pt x="482985" y="65951"/>
                  <a:pt x="665095" y="0"/>
                </a:cubicBezTo>
                <a:cubicBezTo>
                  <a:pt x="847206" y="-65951"/>
                  <a:pt x="1076729" y="40401"/>
                  <a:pt x="1330190" y="0"/>
                </a:cubicBezTo>
                <a:cubicBezTo>
                  <a:pt x="1583652" y="-40401"/>
                  <a:pt x="1633649" y="384"/>
                  <a:pt x="1829011" y="0"/>
                </a:cubicBezTo>
                <a:cubicBezTo>
                  <a:pt x="2024373" y="-384"/>
                  <a:pt x="2168140" y="35052"/>
                  <a:pt x="2383257" y="0"/>
                </a:cubicBezTo>
                <a:cubicBezTo>
                  <a:pt x="2598374" y="-35052"/>
                  <a:pt x="2778123" y="753"/>
                  <a:pt x="2882078" y="0"/>
                </a:cubicBezTo>
                <a:cubicBezTo>
                  <a:pt x="2986033" y="-753"/>
                  <a:pt x="3306361" y="49793"/>
                  <a:pt x="3547172" y="0"/>
                </a:cubicBezTo>
                <a:cubicBezTo>
                  <a:pt x="3787983" y="-49793"/>
                  <a:pt x="3896020" y="32933"/>
                  <a:pt x="4101418" y="0"/>
                </a:cubicBezTo>
                <a:cubicBezTo>
                  <a:pt x="4306816" y="-32933"/>
                  <a:pt x="4526403" y="46361"/>
                  <a:pt x="4711088" y="0"/>
                </a:cubicBezTo>
                <a:cubicBezTo>
                  <a:pt x="4895773" y="-46361"/>
                  <a:pt x="5316822" y="87304"/>
                  <a:pt x="5542457" y="0"/>
                </a:cubicBezTo>
                <a:cubicBezTo>
                  <a:pt x="5574139" y="157991"/>
                  <a:pt x="5479354" y="275828"/>
                  <a:pt x="5542457" y="548812"/>
                </a:cubicBezTo>
                <a:cubicBezTo>
                  <a:pt x="5605560" y="821796"/>
                  <a:pt x="5519363" y="945137"/>
                  <a:pt x="5542457" y="1097624"/>
                </a:cubicBezTo>
                <a:cubicBezTo>
                  <a:pt x="5565551" y="1250111"/>
                  <a:pt x="5540441" y="1415216"/>
                  <a:pt x="5542457" y="1563820"/>
                </a:cubicBezTo>
                <a:cubicBezTo>
                  <a:pt x="5544473" y="1712424"/>
                  <a:pt x="5488842" y="1822191"/>
                  <a:pt x="5542457" y="2030015"/>
                </a:cubicBezTo>
                <a:cubicBezTo>
                  <a:pt x="5596072" y="2237840"/>
                  <a:pt x="5525545" y="2417992"/>
                  <a:pt x="5542457" y="2702752"/>
                </a:cubicBezTo>
                <a:cubicBezTo>
                  <a:pt x="5559369" y="2987512"/>
                  <a:pt x="5540682" y="3008944"/>
                  <a:pt x="5542457" y="3251564"/>
                </a:cubicBezTo>
                <a:cubicBezTo>
                  <a:pt x="5544232" y="3494184"/>
                  <a:pt x="5457949" y="3889100"/>
                  <a:pt x="5542457" y="4130844"/>
                </a:cubicBezTo>
                <a:cubicBezTo>
                  <a:pt x="5415187" y="4157812"/>
                  <a:pt x="5204553" y="4120040"/>
                  <a:pt x="5099060" y="4130844"/>
                </a:cubicBezTo>
                <a:cubicBezTo>
                  <a:pt x="4993567" y="4141648"/>
                  <a:pt x="4769444" y="4115896"/>
                  <a:pt x="4600239" y="4130844"/>
                </a:cubicBezTo>
                <a:cubicBezTo>
                  <a:pt x="4431034" y="4145792"/>
                  <a:pt x="4295204" y="4061547"/>
                  <a:pt x="3990569" y="4130844"/>
                </a:cubicBezTo>
                <a:cubicBezTo>
                  <a:pt x="3685934" y="4200141"/>
                  <a:pt x="3642532" y="4084857"/>
                  <a:pt x="3547172" y="4130844"/>
                </a:cubicBezTo>
                <a:cubicBezTo>
                  <a:pt x="3451812" y="4176831"/>
                  <a:pt x="3153671" y="4122093"/>
                  <a:pt x="3048351" y="4130844"/>
                </a:cubicBezTo>
                <a:cubicBezTo>
                  <a:pt x="2943031" y="4139595"/>
                  <a:pt x="2760468" y="4087417"/>
                  <a:pt x="2604955" y="4130844"/>
                </a:cubicBezTo>
                <a:cubicBezTo>
                  <a:pt x="2449442" y="4174271"/>
                  <a:pt x="2396801" y="4096060"/>
                  <a:pt x="2216983" y="4130844"/>
                </a:cubicBezTo>
                <a:cubicBezTo>
                  <a:pt x="2037165" y="4165628"/>
                  <a:pt x="1764736" y="4096461"/>
                  <a:pt x="1551888" y="4130844"/>
                </a:cubicBezTo>
                <a:cubicBezTo>
                  <a:pt x="1339040" y="4165227"/>
                  <a:pt x="1172048" y="4122700"/>
                  <a:pt x="1053067" y="4130844"/>
                </a:cubicBezTo>
                <a:cubicBezTo>
                  <a:pt x="934086" y="4138988"/>
                  <a:pt x="688487" y="4094875"/>
                  <a:pt x="498821" y="4130844"/>
                </a:cubicBezTo>
                <a:cubicBezTo>
                  <a:pt x="309155" y="4166813"/>
                  <a:pt x="158317" y="4127022"/>
                  <a:pt x="0" y="4130844"/>
                </a:cubicBezTo>
                <a:cubicBezTo>
                  <a:pt x="-11643" y="3911563"/>
                  <a:pt x="34168" y="3775398"/>
                  <a:pt x="0" y="3664649"/>
                </a:cubicBezTo>
                <a:cubicBezTo>
                  <a:pt x="-34168" y="3553901"/>
                  <a:pt x="28808" y="3176319"/>
                  <a:pt x="0" y="3033220"/>
                </a:cubicBezTo>
                <a:cubicBezTo>
                  <a:pt x="-28808" y="2890121"/>
                  <a:pt x="40181" y="2664965"/>
                  <a:pt x="0" y="2484408"/>
                </a:cubicBezTo>
                <a:cubicBezTo>
                  <a:pt x="-40181" y="2303851"/>
                  <a:pt x="6765" y="2228020"/>
                  <a:pt x="0" y="2018212"/>
                </a:cubicBezTo>
                <a:cubicBezTo>
                  <a:pt x="-6765" y="1808404"/>
                  <a:pt x="1756" y="1709679"/>
                  <a:pt x="0" y="1552017"/>
                </a:cubicBezTo>
                <a:cubicBezTo>
                  <a:pt x="-1756" y="1394356"/>
                  <a:pt x="29336" y="1213366"/>
                  <a:pt x="0" y="961897"/>
                </a:cubicBezTo>
                <a:cubicBezTo>
                  <a:pt x="-29336" y="710428"/>
                  <a:pt x="60171" y="344389"/>
                  <a:pt x="0" y="0"/>
                </a:cubicBezTo>
                <a:close/>
              </a:path>
            </a:pathLst>
          </a:custGeom>
          <a:ln w="38100"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206057732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3B32EE-192D-483F-BB46-FB925950F88A}"/>
              </a:ext>
            </a:extLst>
          </p:cNvPr>
          <p:cNvSpPr txBox="1"/>
          <p:nvPr/>
        </p:nvSpPr>
        <p:spPr>
          <a:xfrm>
            <a:off x="6764909" y="4706062"/>
            <a:ext cx="5148914" cy="1634490"/>
          </a:xfrm>
          <a:prstGeom prst="round2DiagRect">
            <a:avLst/>
          </a:prstGeom>
          <a:solidFill>
            <a:schemeClr val="accent4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Comic Sans MS" panose="030F0702030302020204" pitchFamily="66" charset="0"/>
              </a:rPr>
              <a:t>Кінотеатр «Ліра». 1978 рік.</a:t>
            </a:r>
          </a:p>
          <a:p>
            <a:pPr algn="ctr"/>
            <a:r>
              <a:rPr lang="uk-UA" b="1" dirty="0">
                <a:latin typeface="Comic Sans MS" panose="030F0702030302020204" pitchFamily="66" charset="0"/>
              </a:rPr>
              <a:t>Газета «Прапор перемоги» №137,</a:t>
            </a:r>
          </a:p>
          <a:p>
            <a:pPr algn="ctr"/>
            <a:r>
              <a:rPr lang="uk-UA" b="1" dirty="0">
                <a:latin typeface="Comic Sans MS" panose="030F0702030302020204" pitchFamily="66" charset="0"/>
              </a:rPr>
              <a:t>26 серпня 1978 року.</a:t>
            </a:r>
          </a:p>
          <a:p>
            <a:pPr algn="ctr"/>
            <a:r>
              <a:rPr lang="uk-UA" b="1" dirty="0">
                <a:latin typeface="Comic Sans MS" panose="030F0702030302020204" pitchFamily="66" charset="0"/>
              </a:rPr>
              <a:t>З фондів Охтирського краєзнавчого музею</a:t>
            </a:r>
          </a:p>
        </p:txBody>
      </p:sp>
    </p:spTree>
    <p:extLst>
      <p:ext uri="{BB962C8B-B14F-4D97-AF65-F5344CB8AC3E}">
        <p14:creationId xmlns:p14="http://schemas.microsoft.com/office/powerpoint/2010/main" val="1573700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B6AEDF-9874-46FB-A737-8638FE2251AD}"/>
              </a:ext>
            </a:extLst>
          </p:cNvPr>
          <p:cNvSpPr txBox="1"/>
          <p:nvPr/>
        </p:nvSpPr>
        <p:spPr>
          <a:xfrm>
            <a:off x="221942" y="514905"/>
            <a:ext cx="78187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uk-UA" dirty="0"/>
              <a:t>Першим кіномеханіком був Микола Іванович Троїцький. У той час фільми в Охтирці не рекламувалися, бо демонструвалися у визначені дні та години. Мешканці знали про це. За вхід до кінотеатру дорослі і діти платили по 10 копійок. Для порівняння зауважимо, що кілограм м’яса на ринку тоді коштував 6-7 копійок. Сеанс тривав 25-30 хвилин. І складався з трьох короткометражних фільмів різної тематики. До 1934 року вони були німими. Інколи під час сеансу хтось з музикантів підігрував на піаніно, що стояло праворуч від екрану.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63F2E8-C4C3-4E98-8DAB-0F6BA61DC3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750" y="-6780"/>
            <a:ext cx="3827250" cy="6871560"/>
          </a:xfrm>
          <a:prstGeom prst="rect">
            <a:avLst/>
          </a:prstGeom>
          <a:ln>
            <a:solidFill>
              <a:srgbClr val="002060"/>
            </a:solidFill>
            <a:prstDash val="dash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FB0FEF-94B8-4BF6-B148-87B51D5C8090}"/>
              </a:ext>
            </a:extLst>
          </p:cNvPr>
          <p:cNvSpPr txBox="1"/>
          <p:nvPr/>
        </p:nvSpPr>
        <p:spPr>
          <a:xfrm>
            <a:off x="8353887" y="6211669"/>
            <a:ext cx="3838113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Comic Sans MS" panose="030F0702030302020204" pitchFamily="66" charset="0"/>
              </a:rPr>
              <a:t>Кінотеатр «Ліра» сьогодні.</a:t>
            </a:r>
          </a:p>
          <a:p>
            <a:pPr algn="ctr"/>
            <a:r>
              <a:rPr lang="uk-UA" b="1" dirty="0">
                <a:solidFill>
                  <a:srgbClr val="002060"/>
                </a:solidFill>
                <a:latin typeface="Comic Sans MS" panose="030F0702030302020204" pitchFamily="66" charset="0"/>
              </a:rPr>
              <a:t>Фото автора</a:t>
            </a:r>
          </a:p>
        </p:txBody>
      </p: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id="{1878BA45-C7D8-4DFD-8B5E-D7D0853D7BA8}"/>
              </a:ext>
            </a:extLst>
          </p:cNvPr>
          <p:cNvCxnSpPr>
            <a:cxnSpLocks/>
          </p:cNvCxnSpPr>
          <p:nvPr/>
        </p:nvCxnSpPr>
        <p:spPr>
          <a:xfrm flipH="1">
            <a:off x="8353887" y="0"/>
            <a:ext cx="10863" cy="6864780"/>
          </a:xfrm>
          <a:prstGeom prst="line">
            <a:avLst/>
          </a:prstGeom>
          <a:ln w="57150" cap="sq">
            <a:solidFill>
              <a:schemeClr val="bg1">
                <a:lumMod val="50000"/>
              </a:schemeClr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30CF5FF-B9A8-4BB3-B5A8-F7AB450A5E4D}"/>
              </a:ext>
            </a:extLst>
          </p:cNvPr>
          <p:cNvSpPr txBox="1"/>
          <p:nvPr/>
        </p:nvSpPr>
        <p:spPr>
          <a:xfrm>
            <a:off x="121366" y="2778555"/>
            <a:ext cx="8154608" cy="4086225"/>
          </a:xfrm>
          <a:prstGeom prst="round2DiagRect">
            <a:avLst/>
          </a:prstGeom>
          <a:solidFill>
            <a:schemeClr val="accent4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dirty="0">
                <a:solidFill>
                  <a:srgbClr val="002060"/>
                </a:solidFill>
                <a:latin typeface="Comic Sans MS" panose="030F0702030302020204" pitchFamily="66" charset="0"/>
              </a:rPr>
              <a:t>Після революції приміщення «Ліри» стало клубом робітників та профцентром повіту. А в час фашистської окупації тут утримували військовополонених.</a:t>
            </a:r>
          </a:p>
          <a:p>
            <a:pPr indent="457200" algn="just"/>
            <a:r>
              <a:rPr lang="uk-UA" dirty="0">
                <a:solidFill>
                  <a:srgbClr val="002060"/>
                </a:solidFill>
                <a:latin typeface="Comic Sans MS" panose="030F0702030302020204" pitchFamily="66" charset="0"/>
              </a:rPr>
              <a:t>У 1947-1948 роках «Ліру» було ґрунтовно відремонтовано та реконструйовано. Тут розташовувалися районі відділи культури, фотоательє, буфет і хлібний магазин. Із боку річки добудували кінобудку, в глядацькому залі влаштували навісний екран.</a:t>
            </a:r>
          </a:p>
          <a:p>
            <a:pPr indent="457200" algn="just"/>
            <a:r>
              <a:rPr lang="uk-UA" dirty="0">
                <a:solidFill>
                  <a:srgbClr val="002060"/>
                </a:solidFill>
                <a:latin typeface="Comic Sans MS" panose="030F0702030302020204" pitchFamily="66" charset="0"/>
              </a:rPr>
              <a:t>У 1957-1958 роках приміщення знову реконструюють. 1961 року в кінотеатрі встановлено широкоформатний екран. У 1962 році проводять капітальний ремонт кінотеатру, а ремонтні роботи у наступні роки її вигляд майже не змінили.</a:t>
            </a:r>
          </a:p>
          <a:p>
            <a:pPr indent="457200" algn="just"/>
            <a:r>
              <a:rPr lang="uk-UA" dirty="0">
                <a:solidFill>
                  <a:srgbClr val="002060"/>
                </a:solidFill>
                <a:latin typeface="Comic Sans MS" panose="030F0702030302020204" pitchFamily="66" charset="0"/>
              </a:rPr>
              <a:t>На сучасному етапі приміщення кінотеатру «Ліра» за призначенням не використовується.</a:t>
            </a:r>
          </a:p>
        </p:txBody>
      </p:sp>
    </p:spTree>
    <p:extLst>
      <p:ext uri="{BB962C8B-B14F-4D97-AF65-F5344CB8AC3E}">
        <p14:creationId xmlns:p14="http://schemas.microsoft.com/office/powerpoint/2010/main" val="236249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FA1042-0955-4A0D-BB28-846A0CBEB40D}"/>
              </a:ext>
            </a:extLst>
          </p:cNvPr>
          <p:cNvSpPr txBox="1"/>
          <p:nvPr/>
        </p:nvSpPr>
        <p:spPr>
          <a:xfrm>
            <a:off x="1009800" y="186247"/>
            <a:ext cx="33157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800" b="1" dirty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КІНОТЕАТР</a:t>
            </a:r>
          </a:p>
          <a:p>
            <a:pPr algn="ctr"/>
            <a:r>
              <a:rPr lang="uk-UA" sz="4800" b="1" dirty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«КНЄЖА»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1F39B5-4B93-4378-A3CF-860C0AB97F9F}"/>
              </a:ext>
            </a:extLst>
          </p:cNvPr>
          <p:cNvSpPr txBox="1"/>
          <p:nvPr/>
        </p:nvSpPr>
        <p:spPr>
          <a:xfrm>
            <a:off x="100614" y="1755907"/>
            <a:ext cx="53058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 fontAlgn="base"/>
            <a:r>
              <a:rPr lang="uk-UA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У 1987 році в центрі Охтирки з’явилася нова споруда – кінотеатр з незвичною для </a:t>
            </a:r>
            <a:r>
              <a:rPr lang="uk-UA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охтирчан</a:t>
            </a:r>
            <a:r>
              <a:rPr lang="uk-UA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назвою «</a:t>
            </a:r>
            <a:r>
              <a:rPr lang="uk-UA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Кнєжа</a:t>
            </a:r>
            <a:r>
              <a:rPr lang="uk-UA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». Відкриття кінотеатру стало справжньою подією для міста, як і звістка про те, що болгарське місто </a:t>
            </a:r>
            <a:r>
              <a:rPr lang="uk-UA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Кнєжа</a:t>
            </a:r>
            <a:r>
              <a:rPr lang="uk-UA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стало побратимом Охтирки.</a:t>
            </a:r>
          </a:p>
          <a:p>
            <a:pPr indent="457200" algn="just" fontAlgn="base"/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Із</a:t>
            </a:r>
            <a:r>
              <a:rPr lang="uk-UA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1995 року рішенням сесії Охтирської міської ради в приміщенні кінотеатру «</a:t>
            </a:r>
            <a:r>
              <a:rPr lang="uk-UA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Кнєжа</a:t>
            </a:r>
            <a:r>
              <a:rPr lang="uk-UA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» розташовується міський центр культури і дозвілля. Та в народі його й досі називають «</a:t>
            </a:r>
            <a:r>
              <a:rPr lang="uk-UA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Кнєжа</a:t>
            </a:r>
            <a:r>
              <a:rPr lang="uk-UA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».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49DF44-EE46-4453-9549-E0DD6722CA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9" t="14640" r="9801" b="8672"/>
          <a:stretch/>
        </p:blipFill>
        <p:spPr>
          <a:xfrm>
            <a:off x="5406499" y="186247"/>
            <a:ext cx="6684887" cy="41636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D7D65B-685E-4C01-A3BA-8D3D94E95A06}"/>
              </a:ext>
            </a:extLst>
          </p:cNvPr>
          <p:cNvSpPr txBox="1"/>
          <p:nvPr/>
        </p:nvSpPr>
        <p:spPr>
          <a:xfrm>
            <a:off x="284086" y="4640428"/>
            <a:ext cx="11807301" cy="2031325"/>
          </a:xfrm>
          <a:prstGeom prst="rect">
            <a:avLst/>
          </a:prstGeom>
          <a:solidFill>
            <a:schemeClr val="accent4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На початку 80-х років ХХ століття досить популярними були обміни делегаціями. 11 українських областей поріднилися з округами Народної Республіки Болгарії. Зокрема, в Охтирці побували представники Болгарії по лінії Міністерства зв’язку. А наші фахівці заводу «</a:t>
            </a:r>
            <a:r>
              <a:rPr lang="uk-UA" i="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Промзв’язок</a:t>
            </a:r>
            <a:r>
              <a:rPr lang="uk-UA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» виїжджали для обміну досвідом та надання допомоги своїм болгарським друзям. У фондах Охтирського міського краєзнавчого музею зберігається книга </a:t>
            </a:r>
            <a:r>
              <a:rPr lang="uk-UA" i="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Вєлко</a:t>
            </a:r>
            <a:r>
              <a:rPr lang="uk-UA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uk-UA" i="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Марковськи</a:t>
            </a:r>
            <a:r>
              <a:rPr lang="uk-UA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uk-UA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з дарчим написом «Охтирському краєзнавчому музею на пам’ять про відвідання делегацією Сумської області общинного комітету міста </a:t>
            </a:r>
            <a:r>
              <a:rPr lang="uk-UA" i="0" dirty="0" err="1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Кнєжі</a:t>
            </a:r>
            <a:r>
              <a:rPr lang="uk-UA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 у серпні 1985 року». </a:t>
            </a:r>
            <a:endParaRPr lang="uk-UA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1590A0-910A-46B6-9F29-000A1B9C0A13}"/>
              </a:ext>
            </a:extLst>
          </p:cNvPr>
          <p:cNvSpPr txBox="1"/>
          <p:nvPr/>
        </p:nvSpPr>
        <p:spPr>
          <a:xfrm>
            <a:off x="8010291" y="3936831"/>
            <a:ext cx="4081096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Comic Sans MS" panose="030F0702030302020204" pitchFamily="66" charset="0"/>
              </a:rPr>
              <a:t>Джерело: з архіву І. </a:t>
            </a:r>
            <a:r>
              <a:rPr lang="uk-UA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Горбушка</a:t>
            </a:r>
            <a:endParaRPr lang="uk-UA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493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14DDB1-D726-4910-89C9-5AE2A5FEF2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9" t="19979" r="6495" b="7365"/>
          <a:stretch/>
        </p:blipFill>
        <p:spPr>
          <a:xfrm>
            <a:off x="5632000" y="0"/>
            <a:ext cx="6560000" cy="40059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AF9720-E4E1-4CB9-8834-1DE20DE00044}"/>
              </a:ext>
            </a:extLst>
          </p:cNvPr>
          <p:cNvSpPr txBox="1"/>
          <p:nvPr/>
        </p:nvSpPr>
        <p:spPr>
          <a:xfrm>
            <a:off x="9625" y="128496"/>
            <a:ext cx="55537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МУРАЛ</a:t>
            </a:r>
          </a:p>
          <a:p>
            <a:pPr algn="ctr"/>
            <a:r>
              <a:rPr lang="uk-UA" sz="4400" b="1" dirty="0">
                <a:ln w="19050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«ОХТИКА – МІСТО-ГЕРОЙ»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DA0129-253F-4749-8AE0-0DA644962CA8}"/>
              </a:ext>
            </a:extLst>
          </p:cNvPr>
          <p:cNvSpPr txBox="1"/>
          <p:nvPr/>
        </p:nvSpPr>
        <p:spPr>
          <a:xfrm>
            <a:off x="5707781" y="4132998"/>
            <a:ext cx="640080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dirty="0"/>
              <a:t>Навесні 2022 року фасад колишнього кінотеатру «</a:t>
            </a:r>
            <a:r>
              <a:rPr lang="uk-UA" dirty="0" err="1"/>
              <a:t>Кнєжа</a:t>
            </a:r>
            <a:r>
              <a:rPr lang="uk-UA" dirty="0"/>
              <a:t>» прикрасив </a:t>
            </a:r>
            <a:r>
              <a:rPr lang="uk-UA" dirty="0" err="1"/>
              <a:t>мурал</a:t>
            </a:r>
            <a:r>
              <a:rPr lang="uk-UA" dirty="0"/>
              <a:t> «ОХТИРКА – МІСТО-ГЕРОЙ», створений художником Ігорем Шевченком та його товаришами.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2E6995-8C5F-4590-90AF-49E5DAC53C53}"/>
              </a:ext>
            </a:extLst>
          </p:cNvPr>
          <p:cNvSpPr txBox="1"/>
          <p:nvPr/>
        </p:nvSpPr>
        <p:spPr>
          <a:xfrm>
            <a:off x="5707781" y="5314771"/>
            <a:ext cx="640080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b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«Захотілося підтримати людей, які пережили жахи війни, – розповів</a:t>
            </a:r>
            <a:r>
              <a:rPr lang="uk-UA" dirty="0">
                <a:solidFill>
                  <a:srgbClr val="002060"/>
                </a:solidFill>
                <a:latin typeface="Comic Sans MS" panose="030F0702030302020204" pitchFamily="66" charset="0"/>
              </a:rPr>
              <a:t> Ігор Шевченко</a:t>
            </a:r>
            <a:r>
              <a:rPr lang="uk-UA" b="0" dirty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. – Та, можливо, щоб вони отримали якесь натхнення для відновлення міста. А ще – надію на світле майбутнє!».</a:t>
            </a:r>
            <a:endParaRPr lang="uk-UA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F0C889-30B8-4185-A21C-C98BB0B2420D}"/>
              </a:ext>
            </a:extLst>
          </p:cNvPr>
          <p:cNvSpPr txBox="1"/>
          <p:nvPr/>
        </p:nvSpPr>
        <p:spPr>
          <a:xfrm>
            <a:off x="86626" y="2369497"/>
            <a:ext cx="5399773" cy="923330"/>
          </a:xfrm>
          <a:prstGeom prst="rect">
            <a:avLst/>
          </a:prstGeom>
          <a:solidFill>
            <a:schemeClr val="accent4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i="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mbria Math" panose="02040503050406030204" pitchFamily="18" charset="0"/>
              </a:rPr>
              <a:t>24 березня президент України Володимир Зеленський своїм указом присвоїв Охтирці почесне звання «Місто-герой України». </a:t>
            </a:r>
            <a:endParaRPr lang="uk-UA" dirty="0">
              <a:solidFill>
                <a:srgbClr val="002060"/>
              </a:solidFill>
              <a:latin typeface="Comic Sans MS" panose="030F0702030302020204" pitchFamily="66" charset="0"/>
              <a:ea typeface="Cambria Math" panose="020405030504060302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3AE18CC-7BA2-405E-99C2-66B04F486A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19" y="3636641"/>
            <a:ext cx="5670000" cy="3240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FFB48F2-B6A4-42BC-98EB-A1D943A4A259}"/>
              </a:ext>
            </a:extLst>
          </p:cNvPr>
          <p:cNvSpPr txBox="1"/>
          <p:nvPr/>
        </p:nvSpPr>
        <p:spPr>
          <a:xfrm>
            <a:off x="1495931" y="6488668"/>
            <a:ext cx="4136069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rgbClr val="002060"/>
                </a:solidFill>
                <a:latin typeface="Comic Sans MS" panose="030F0702030302020204" pitchFamily="66" charset="0"/>
              </a:rPr>
              <a:t>Джерело: 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URL</a:t>
            </a:r>
            <a:r>
              <a:rPr lang="uk-UA" b="1" dirty="0">
                <a:solidFill>
                  <a:srgbClr val="002060"/>
                </a:solidFill>
                <a:latin typeface="Comic Sans MS" panose="030F0702030302020204" pitchFamily="66" charset="0"/>
              </a:rPr>
              <a:t>: 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http://surl.li/sobsl</a:t>
            </a:r>
            <a:endParaRPr lang="uk-UA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A4EF83-D6C2-427B-9288-99BA1DFC0340}"/>
              </a:ext>
            </a:extLst>
          </p:cNvPr>
          <p:cNvSpPr txBox="1"/>
          <p:nvPr/>
        </p:nvSpPr>
        <p:spPr>
          <a:xfrm>
            <a:off x="8110904" y="3636641"/>
            <a:ext cx="4081096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Comic Sans MS" panose="030F0702030302020204" pitchFamily="66" charset="0"/>
              </a:rPr>
              <a:t>Джерело: з архіву І. </a:t>
            </a:r>
            <a:r>
              <a:rPr lang="uk-UA" b="1" dirty="0" err="1">
                <a:latin typeface="Comic Sans MS" panose="030F0702030302020204" pitchFamily="66" charset="0"/>
              </a:rPr>
              <a:t>Горбушка</a:t>
            </a:r>
            <a:endParaRPr lang="uk-UA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032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64F8B5-49C6-4507-BD07-5C8FD2302C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t="12490" r="32146" b="7652"/>
          <a:stretch/>
        </p:blipFill>
        <p:spPr>
          <a:xfrm>
            <a:off x="0" y="2796138"/>
            <a:ext cx="4527082" cy="40618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6712FB-DACB-4089-B9CC-648394849B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3" t="14322" r="9926" b="10864"/>
          <a:stretch/>
        </p:blipFill>
        <p:spPr>
          <a:xfrm>
            <a:off x="4527082" y="0"/>
            <a:ext cx="7664919" cy="47497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DCF872-8CB8-4ECC-A208-9DA65DD14140}"/>
              </a:ext>
            </a:extLst>
          </p:cNvPr>
          <p:cNvSpPr txBox="1"/>
          <p:nvPr/>
        </p:nvSpPr>
        <p:spPr>
          <a:xfrm>
            <a:off x="8107711" y="4103443"/>
            <a:ext cx="4081096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Comic Sans MS" panose="030F0702030302020204" pitchFamily="66" charset="0"/>
              </a:rPr>
              <a:t>Районний будинок культури.</a:t>
            </a:r>
          </a:p>
          <a:p>
            <a:pPr algn="ctr"/>
            <a:r>
              <a:rPr lang="uk-UA" b="1" dirty="0">
                <a:solidFill>
                  <a:srgbClr val="002060"/>
                </a:solidFill>
                <a:latin typeface="Comic Sans MS" panose="030F0702030302020204" pitchFamily="66" charset="0"/>
              </a:rPr>
              <a:t>Джерело: з архіву О. Горобця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42A8D9-202C-4BB2-B651-588A7A6B5B07}"/>
              </a:ext>
            </a:extLst>
          </p:cNvPr>
          <p:cNvSpPr txBox="1"/>
          <p:nvPr/>
        </p:nvSpPr>
        <p:spPr>
          <a:xfrm>
            <a:off x="4686300" y="5203722"/>
            <a:ext cx="7353300" cy="1200329"/>
          </a:xfrm>
          <a:prstGeom prst="rect">
            <a:avLst/>
          </a:prstGeom>
          <a:solidFill>
            <a:schemeClr val="accent4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Районний будинок культури зазнав руйнувань у результаті ворожої атаки на місто 8 березня 2022 року.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00CF58-F4AD-49FD-AACA-51251050BA87}"/>
              </a:ext>
            </a:extLst>
          </p:cNvPr>
          <p:cNvSpPr txBox="1"/>
          <p:nvPr/>
        </p:nvSpPr>
        <p:spPr>
          <a:xfrm>
            <a:off x="95250" y="104775"/>
            <a:ext cx="4295775" cy="2585323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dirty="0">
                <a:solidFill>
                  <a:srgbClr val="002060"/>
                </a:solidFill>
                <a:latin typeface="Comic Sans MS" panose="030F0702030302020204" pitchFamily="66" charset="0"/>
              </a:rPr>
              <a:t>19 лютого 1911 року Охтирські земські збори прийняли рішення про будівництво Народного дому (нині – Районний будинок культури).</a:t>
            </a:r>
          </a:p>
          <a:p>
            <a:pPr indent="457200" algn="just"/>
            <a:r>
              <a:rPr lang="uk-UA" dirty="0">
                <a:solidFill>
                  <a:srgbClr val="002060"/>
                </a:solidFill>
                <a:latin typeface="Comic Sans MS" panose="030F0702030302020204" pitchFamily="66" charset="0"/>
              </a:rPr>
              <a:t>Відомо, що у цьому приміщенні також здійснювався показ фільмів. Проектор розміщували за екраном і демонстрували фільм, як казали «на просвіт», змочивши екран водою.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D0C473-7FCA-4409-8456-C426088FA23D}"/>
              </a:ext>
            </a:extLst>
          </p:cNvPr>
          <p:cNvSpPr txBox="1"/>
          <p:nvPr/>
        </p:nvSpPr>
        <p:spPr>
          <a:xfrm>
            <a:off x="0" y="6488668"/>
            <a:ext cx="4081096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Comic Sans MS" panose="030F0702030302020204" pitchFamily="66" charset="0"/>
              </a:rPr>
              <a:t>Джерело: з архіву І. </a:t>
            </a:r>
            <a:r>
              <a:rPr lang="uk-UA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Горбушка</a:t>
            </a:r>
            <a:endParaRPr lang="uk-UA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916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D7EF91-FCB3-4830-9FB1-F95683864C6B}"/>
              </a:ext>
            </a:extLst>
          </p:cNvPr>
          <p:cNvSpPr txBox="1"/>
          <p:nvPr/>
        </p:nvSpPr>
        <p:spPr>
          <a:xfrm>
            <a:off x="3128511" y="161668"/>
            <a:ext cx="40463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>
                <a:ln w="28575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Comic Sans MS" panose="030F0702030302020204" pitchFamily="66" charset="0"/>
              </a:rPr>
              <a:t>Висновки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C53ADF-BEDF-494A-9C34-7659A38F356A}"/>
              </a:ext>
            </a:extLst>
          </p:cNvPr>
          <p:cNvSpPr txBox="1"/>
          <p:nvPr/>
        </p:nvSpPr>
        <p:spPr>
          <a:xfrm>
            <a:off x="210540" y="1225689"/>
            <a:ext cx="92703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uk-UA" sz="1800" dirty="0"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Наведені результати та висновки отримані автором особисто. Здійснено вивчення історичних джерел, документів, що зберігаються у фондах Охтирського краєзнавчого музею, опрацьовано результати досліджень краєзнавців. На основі аналізу вивчених матеріалів висвітлено історію с</a:t>
            </a:r>
            <a:r>
              <a:rPr lang="uk-UA" dirty="0">
                <a:latin typeface="Cambria Math" panose="02040503050406030204" pitchFamily="18" charset="0"/>
                <a:ea typeface="Cambria Math" panose="02040503050406030204" pitchFamily="18" charset="0"/>
              </a:rPr>
              <a:t>порудження та розбудови перших кінотеатрів міста Охтирки.</a:t>
            </a:r>
          </a:p>
          <a:p>
            <a:pPr indent="457200" algn="just"/>
            <a:r>
              <a:rPr lang="uk-UA" dirty="0">
                <a:latin typeface="Cambria Math" panose="02040503050406030204" pitchFamily="18" charset="0"/>
                <a:ea typeface="Cambria Math" panose="02040503050406030204" pitchFamily="18" charset="0"/>
              </a:rPr>
              <a:t>Історія виникнення кінотеатрів у місті Охтирка є малодослідженою. Джерельну базу дослідження становлять матеріали місцевих періодичних видань, журнали засідань Охтирських земських зборів, що зберігаються у фондах Охтирського краєзнавчого музею. Вагомий внесок у дослідження даної теми здійснив колишній директор Охтирського краєзнавчого музею Олександр Іванович Галкін (1935-2016 рр.).</a:t>
            </a:r>
          </a:p>
          <a:p>
            <a:pPr indent="457200" algn="just"/>
            <a:r>
              <a:rPr lang="uk-UA" dirty="0">
                <a:latin typeface="Cambria Math" panose="02040503050406030204" pitchFamily="18" charset="0"/>
                <a:ea typeface="Cambria Math" panose="02040503050406030204" pitchFamily="18" charset="0"/>
              </a:rPr>
              <a:t>Кінотеатри «Ліра», «</a:t>
            </a:r>
            <a:r>
              <a:rPr lang="uk-UA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Кнєжа</a:t>
            </a:r>
            <a:r>
              <a:rPr lang="uk-UA" dirty="0">
                <a:latin typeface="Cambria Math" panose="02040503050406030204" pitchFamily="18" charset="0"/>
                <a:ea typeface="Cambria Math" panose="02040503050406030204" pitchFamily="18" charset="0"/>
              </a:rPr>
              <a:t>» та колишній будинок Народного дому і досі є окрасою міста, але за призначенням не використовуються.</a:t>
            </a:r>
          </a:p>
          <a:p>
            <a:pPr indent="457200" algn="just"/>
            <a:r>
              <a:rPr lang="uk-UA" dirty="0">
                <a:latin typeface="Cambria Math" panose="02040503050406030204" pitchFamily="18" charset="0"/>
                <a:ea typeface="Cambria Math" panose="02040503050406030204" pitchFamily="18" charset="0"/>
              </a:rPr>
              <a:t>Колишній кінотеатр «</a:t>
            </a:r>
            <a:r>
              <a:rPr lang="uk-UA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Кнєжа</a:t>
            </a:r>
            <a:r>
              <a:rPr lang="uk-UA" dirty="0">
                <a:latin typeface="Cambria Math" panose="02040503050406030204" pitchFamily="18" charset="0"/>
                <a:ea typeface="Cambria Math" panose="02040503050406030204" pitchFamily="18" charset="0"/>
              </a:rPr>
              <a:t>» є своєрідною візитівкою міста, символом незламності </a:t>
            </a:r>
            <a:r>
              <a:rPr lang="uk-UA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охтирчан</a:t>
            </a:r>
            <a:r>
              <a:rPr lang="uk-UA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indent="457200" algn="just"/>
            <a:r>
              <a:rPr lang="uk-UA" dirty="0">
                <a:latin typeface="Cambria Math" panose="02040503050406030204" pitchFamily="18" charset="0"/>
                <a:ea typeface="Cambria Math" panose="02040503050406030204" pitchFamily="18" charset="0"/>
              </a:rPr>
              <a:t>Ворожа агресія залишає на тілі міста криваві рани. Так, зазнав серйозних пошкоджень будинок колишнього Народного дому.</a:t>
            </a:r>
          </a:p>
          <a:p>
            <a:pPr indent="457200" algn="just"/>
            <a:r>
              <a:rPr lang="uk-UA" dirty="0">
                <a:latin typeface="Cambria Math" panose="02040503050406030204" pitchFamily="18" charset="0"/>
                <a:ea typeface="Cambria Math" panose="02040503050406030204" pitchFamily="18" charset="0"/>
              </a:rPr>
              <a:t>Таким чином, результати даного дослідження сприяють збереженню історичної спадщини, пов'язаної із становленням кінематографу, що відіграє вагому роль для подальшого культурного та туристичного розвитку міста.</a:t>
            </a:r>
          </a:p>
        </p:txBody>
      </p:sp>
    </p:spTree>
    <p:extLst>
      <p:ext uri="{BB962C8B-B14F-4D97-AF65-F5344CB8AC3E}">
        <p14:creationId xmlns:p14="http://schemas.microsoft.com/office/powerpoint/2010/main" val="3938951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EFF650-8211-482C-8EC6-589438199D69}"/>
              </a:ext>
            </a:extLst>
          </p:cNvPr>
          <p:cNvSpPr txBox="1"/>
          <p:nvPr/>
        </p:nvSpPr>
        <p:spPr>
          <a:xfrm>
            <a:off x="195308" y="154005"/>
            <a:ext cx="8428927" cy="175432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ln w="28575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Comic Sans MS" panose="030F0702030302020204" pitchFamily="66" charset="0"/>
              </a:rPr>
              <a:t>Список використаних джерел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A50380-9BBE-427D-92BB-AD5C2C10B3F3}"/>
              </a:ext>
            </a:extLst>
          </p:cNvPr>
          <p:cNvSpPr txBox="1"/>
          <p:nvPr/>
        </p:nvSpPr>
        <p:spPr>
          <a:xfrm>
            <a:off x="195308" y="1908331"/>
            <a:ext cx="9103256" cy="4195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Автор </a:t>
            </a:r>
            <a:r>
              <a:rPr lang="uk-UA" b="1" dirty="0">
                <a:latin typeface="Cambria Math" panose="02040503050406030204" pitchFamily="18" charset="0"/>
                <a:ea typeface="Cambria Math" panose="02040503050406030204" pitchFamily="18" charset="0"/>
              </a:rPr>
              <a:t>охтирських </a:t>
            </a:r>
            <a:r>
              <a:rPr lang="uk-UA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муралів</a:t>
            </a:r>
            <a:r>
              <a:rPr lang="uk-UA" b="1" dirty="0">
                <a:latin typeface="Cambria Math" panose="02040503050406030204" pitchFamily="18" charset="0"/>
                <a:ea typeface="Cambria Math" panose="02040503050406030204" pitchFamily="18" charset="0"/>
              </a:rPr>
              <a:t> Ігор Шевченко розповів про їх створення.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URL</a:t>
            </a:r>
            <a:r>
              <a:rPr lang="uk-UA" b="1" dirty="0"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http://surl.li/soczm</a:t>
            </a:r>
            <a:endParaRPr lang="uk-UA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b="1" dirty="0">
                <a:latin typeface="Cambria Math" panose="02040503050406030204" pitchFamily="18" charset="0"/>
                <a:ea typeface="Cambria Math" panose="02040503050406030204" pitchFamily="18" charset="0"/>
              </a:rPr>
              <a:t>2. Галкін О. А чому «</a:t>
            </a:r>
            <a:r>
              <a:rPr lang="uk-UA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Кнєжа</a:t>
            </a:r>
            <a:r>
              <a:rPr lang="uk-UA" b="1" dirty="0">
                <a:latin typeface="Cambria Math" panose="02040503050406030204" pitchFamily="18" charset="0"/>
                <a:ea typeface="Cambria Math" panose="02040503050406030204" pitchFamily="18" charset="0"/>
              </a:rPr>
              <a:t>»?. Прапор перемоги. 1987. № 96.</a:t>
            </a:r>
          </a:p>
          <a:p>
            <a:pPr algn="just">
              <a:lnSpc>
                <a:spcPct val="150000"/>
              </a:lnSpc>
            </a:pPr>
            <a:r>
              <a:rPr lang="uk-UA" b="1" dirty="0">
                <a:latin typeface="Cambria Math" panose="02040503050406030204" pitchFamily="18" charset="0"/>
                <a:ea typeface="Cambria Math" panose="02040503050406030204" pitchFamily="18" charset="0"/>
              </a:rPr>
              <a:t>3. Галкін О. Добре відпочили. Прапор перемоги. 1978. № 137.</a:t>
            </a:r>
          </a:p>
          <a:p>
            <a:pPr algn="just">
              <a:lnSpc>
                <a:spcPct val="150000"/>
              </a:lnSpc>
            </a:pPr>
            <a:r>
              <a:rPr lang="uk-UA" b="1" dirty="0">
                <a:latin typeface="Cambria Math" panose="02040503050406030204" pitchFamily="18" charset="0"/>
                <a:ea typeface="Cambria Math" panose="02040503050406030204" pitchFamily="18" charset="0"/>
              </a:rPr>
              <a:t>4. Галкін О. Як в Охтирку прийшло кіно. Прапор перемоги. 1996. № 3.</a:t>
            </a:r>
          </a:p>
          <a:p>
            <a:pPr algn="just">
              <a:lnSpc>
                <a:spcPct val="150000"/>
              </a:lnSpc>
            </a:pPr>
            <a:r>
              <a:rPr lang="uk-UA" b="1" dirty="0">
                <a:latin typeface="Cambria Math" panose="02040503050406030204" pitchFamily="18" charset="0"/>
                <a:ea typeface="Cambria Math" panose="02040503050406030204" pitchFamily="18" charset="0"/>
              </a:rPr>
              <a:t>5. Журнали засідань Охтирських Чергових повітових Земських зборів. 1882-1916 рр.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6. </a:t>
            </a:r>
            <a:r>
              <a:rPr lang="uk-UA" b="1" dirty="0">
                <a:latin typeface="Cambria Math" panose="02040503050406030204" pitchFamily="18" charset="0"/>
                <a:ea typeface="Cambria Math" panose="02040503050406030204" pitchFamily="18" charset="0"/>
              </a:rPr>
              <a:t>Зеленський відвідав Охтирку на Сумщині та вручив відзнаку міста-героя</a:t>
            </a:r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URL</a:t>
            </a:r>
            <a:r>
              <a:rPr lang="uk-UA" b="1" dirty="0"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http://surl.li/sobsl</a:t>
            </a:r>
            <a:endParaRPr lang="uk-UA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7. КЗ «</a:t>
            </a:r>
            <a:r>
              <a:rPr lang="uk-UA" b="1" dirty="0">
                <a:latin typeface="Cambria Math" panose="02040503050406030204" pitchFamily="18" charset="0"/>
                <a:ea typeface="Cambria Math" panose="02040503050406030204" pitchFamily="18" charset="0"/>
              </a:rPr>
              <a:t>Охтирський міський центр культури і дозвілля «</a:t>
            </a:r>
            <a:r>
              <a:rPr lang="uk-UA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Кнєжа</a:t>
            </a:r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». </a:t>
            </a:r>
            <a:r>
              <a:rPr lang="uk-UA" b="1" dirty="0">
                <a:latin typeface="Cambria Math" panose="02040503050406030204" pitchFamily="18" charset="0"/>
                <a:ea typeface="Cambria Math" panose="02040503050406030204" pitchFamily="18" charset="0"/>
              </a:rPr>
              <a:t>Історія</a:t>
            </a:r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 закладу.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URL</a:t>
            </a:r>
            <a:r>
              <a:rPr lang="uk-UA" b="1" dirty="0"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http://surl.li/socyg</a:t>
            </a:r>
            <a:endParaRPr lang="uk-UA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141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1255</Words>
  <Application>Microsoft Office PowerPoint</Application>
  <PresentationFormat>Широкий екран</PresentationFormat>
  <Paragraphs>69</Paragraphs>
  <Slides>9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Comic Sans MS</vt:lpstr>
      <vt:lpstr>Wingdings</vt:lpstr>
      <vt:lpstr>Тема Office</vt:lpstr>
      <vt:lpstr>Перші кінотеатри провінційної Охтирки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Черкасіна Інна Миколаївна</dc:creator>
  <cp:lastModifiedBy>Черкасіна Інна Миколаївна</cp:lastModifiedBy>
  <cp:revision>43</cp:revision>
  <dcterms:created xsi:type="dcterms:W3CDTF">2024-04-13T07:51:28Z</dcterms:created>
  <dcterms:modified xsi:type="dcterms:W3CDTF">2024-04-13T15:00:48Z</dcterms:modified>
</cp:coreProperties>
</file>