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72" r:id="rId9"/>
    <p:sldId id="273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Merriweather" panose="020B0604020202020204" charset="-52"/>
      <p:regular r:id="rId24"/>
    </p:embeddedFont>
    <p:embeddedFont>
      <p:font typeface="Merriweather Bold" panose="020B0604020202020204" charset="-52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3A796-D2E9-42BF-8AFF-6AAEAE2A0A2D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F35F9-7B78-4876-BD68-B1C6EFB60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450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F35F9-7B78-4876-BD68-B1C6EFB607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75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root-nation.com/ua/articles-ua/analitika/ua-mars-colonization-problems/" TargetMode="External"/><Relationship Id="rId13" Type="http://schemas.openxmlformats.org/officeDocument/2006/relationships/hyperlink" Target="http://surl.li/spmtn" TargetMode="External"/><Relationship Id="rId1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hyperlink" Target="http://surl.li/spmrw" TargetMode="External"/><Relationship Id="rId12" Type="http://schemas.openxmlformats.org/officeDocument/2006/relationships/hyperlink" Target="https://maxpolyakov.com/ua/kolonizaciya-kosmosu-zhittya-za-mezhami-zemli/" TargetMode="External"/><Relationship Id="rId17" Type="http://schemas.openxmlformats.org/officeDocument/2006/relationships/hyperlink" Target="https://www.radiosvoboda.org/a/25058094.html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://surl.li/spmsv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space.nbuv.gov.ua/bitstream/handle/123456789/27333/01-Ablitsov.pdf?sequence=1" TargetMode="External"/><Relationship Id="rId11" Type="http://schemas.openxmlformats.org/officeDocument/2006/relationships/hyperlink" Target="https://uk.wikipedia.org/wiki/%D0%97%D0%B5%D0%BC%D0%BB%D1%8F" TargetMode="External"/><Relationship Id="rId5" Type="http://schemas.openxmlformats.org/officeDocument/2006/relationships/image" Target="../media/image26.png"/><Relationship Id="rId15" Type="http://schemas.openxmlformats.org/officeDocument/2006/relationships/hyperlink" Target="https://www.ukrinform.ua/rubric-technology/2515400-ilon-mask-prokonsultuvavsa-na-mars-letimo-v-2030h.html" TargetMode="External"/><Relationship Id="rId10" Type="http://schemas.openxmlformats.org/officeDocument/2006/relationships/hyperlink" Target="http://surl.li/idnui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://www.tsatu.edu.ua/rosl/wp-content/uploads/sites/20/lekcija-2-pohodzhennja-ta-fizychna-harakterystyka-zemli.pdf" TargetMode="External"/><Relationship Id="rId14" Type="http://schemas.openxmlformats.org/officeDocument/2006/relationships/hyperlink" Target="https://focus.ua/uk/technologies/599070-persha-koloniya-na-marsi-zyavivsya-kompleksnij-plan-iz-zaselennya-chervonoyi-planet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0405" y="8004571"/>
            <a:ext cx="5636550" cy="2320529"/>
          </a:xfrm>
          <a:custGeom>
            <a:avLst/>
            <a:gdLst/>
            <a:ahLst/>
            <a:cxnLst/>
            <a:rect l="l" t="t" r="r" b="b"/>
            <a:pathLst>
              <a:path w="5636550" h="2320529">
                <a:moveTo>
                  <a:pt x="0" y="0"/>
                </a:moveTo>
                <a:lnTo>
                  <a:pt x="5636551" y="0"/>
                </a:lnTo>
                <a:lnTo>
                  <a:pt x="5636551" y="2320529"/>
                </a:lnTo>
                <a:lnTo>
                  <a:pt x="0" y="2320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01834">
            <a:off x="-4461322" y="-4008420"/>
            <a:ext cx="10450286" cy="8229600"/>
          </a:xfrm>
          <a:custGeom>
            <a:avLst/>
            <a:gdLst/>
            <a:ahLst/>
            <a:cxnLst/>
            <a:rect l="l" t="t" r="r" b="b"/>
            <a:pathLst>
              <a:path w="10450286" h="8229600">
                <a:moveTo>
                  <a:pt x="0" y="0"/>
                </a:moveTo>
                <a:lnTo>
                  <a:pt x="10450285" y="0"/>
                </a:lnTo>
                <a:lnTo>
                  <a:pt x="104502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066381" flipH="1">
            <a:off x="11937647" y="-1507245"/>
            <a:ext cx="8761478" cy="5133679"/>
          </a:xfrm>
          <a:custGeom>
            <a:avLst/>
            <a:gdLst/>
            <a:ahLst/>
            <a:cxnLst/>
            <a:rect l="l" t="t" r="r" b="b"/>
            <a:pathLst>
              <a:path w="8761478" h="5133679">
                <a:moveTo>
                  <a:pt x="8761478" y="0"/>
                </a:moveTo>
                <a:lnTo>
                  <a:pt x="0" y="0"/>
                </a:lnTo>
                <a:lnTo>
                  <a:pt x="0" y="5133678"/>
                </a:lnTo>
                <a:lnTo>
                  <a:pt x="8761478" y="5133678"/>
                </a:lnTo>
                <a:lnTo>
                  <a:pt x="876147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 flipH="1">
            <a:off x="15464179" y="6009230"/>
            <a:ext cx="4737284" cy="4734126"/>
          </a:xfrm>
          <a:custGeom>
            <a:avLst/>
            <a:gdLst/>
            <a:ahLst/>
            <a:cxnLst/>
            <a:rect l="l" t="t" r="r" b="b"/>
            <a:pathLst>
              <a:path w="4737284" h="4734126">
                <a:moveTo>
                  <a:pt x="4737285" y="0"/>
                </a:moveTo>
                <a:lnTo>
                  <a:pt x="0" y="0"/>
                </a:lnTo>
                <a:lnTo>
                  <a:pt x="0" y="4734126"/>
                </a:lnTo>
                <a:lnTo>
                  <a:pt x="4737285" y="4734126"/>
                </a:lnTo>
                <a:lnTo>
                  <a:pt x="473728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90800" y="852816"/>
            <a:ext cx="12907803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7"/>
              </a:lnSpc>
            </a:pPr>
            <a:r>
              <a:rPr lang="uk-UA" sz="2800" spc="476" dirty="0" smtClean="0">
                <a:solidFill>
                  <a:srgbClr val="FFFFFF"/>
                </a:solidFill>
                <a:latin typeface="Merriweather Bold"/>
              </a:rPr>
              <a:t>Дніпропетровське територіальне відділення МАН</a:t>
            </a:r>
            <a:endParaRPr lang="en-US" sz="2800" spc="476" dirty="0">
              <a:solidFill>
                <a:srgbClr val="FFFFFF"/>
              </a:solidFill>
              <a:latin typeface="Merriweathe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729492" y="1750201"/>
            <a:ext cx="15053424" cy="87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5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latin typeface="Merriweather Bold"/>
              </a:rPr>
              <a:t>ПРОБЛЕМИ КОЛОНІЗАЦІЇ МАРСУ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37185" y="3130614"/>
            <a:ext cx="11349165" cy="420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13"/>
              </a:lnSpc>
            </a:pPr>
            <a:r>
              <a:rPr lang="uk-UA" sz="2938" dirty="0" smtClean="0">
                <a:solidFill>
                  <a:srgbClr val="FFFFFF"/>
                </a:solidFill>
                <a:latin typeface="Merriweather"/>
              </a:rPr>
              <a:t>Роботу виконала:</a:t>
            </a:r>
          </a:p>
          <a:p>
            <a:pPr algn="r">
              <a:lnSpc>
                <a:spcPts val="4113"/>
              </a:lnSpc>
            </a:pPr>
            <a:r>
              <a:rPr lang="uk-UA" sz="2938" dirty="0" smtClean="0">
                <a:solidFill>
                  <a:srgbClr val="FFFFFF"/>
                </a:solidFill>
                <a:latin typeface="Merriweather"/>
              </a:rPr>
              <a:t>Кулаковська Катерина Юріївна,</a:t>
            </a:r>
          </a:p>
          <a:p>
            <a:pPr algn="r">
              <a:lnSpc>
                <a:spcPts val="4113"/>
              </a:lnSpc>
            </a:pPr>
            <a:r>
              <a:rPr lang="uk-UA" sz="2938" dirty="0" smtClean="0">
                <a:solidFill>
                  <a:srgbClr val="FFFFFF"/>
                </a:solidFill>
                <a:latin typeface="Merriweather"/>
              </a:rPr>
              <a:t>учениця 10-А </a:t>
            </a:r>
            <a:r>
              <a:rPr lang="en-US" sz="2938" dirty="0" err="1" smtClean="0">
                <a:solidFill>
                  <a:srgbClr val="FFFFFF"/>
                </a:solidFill>
                <a:latin typeface="Merriweather"/>
              </a:rPr>
              <a:t>класу</a:t>
            </a:r>
            <a:r>
              <a:rPr lang="en-US" sz="2938" dirty="0" smtClean="0">
                <a:solidFill>
                  <a:srgbClr val="FFFFFF"/>
                </a:solidFill>
                <a:latin typeface="Merriweather"/>
              </a:rPr>
              <a:t> </a:t>
            </a:r>
            <a:endParaRPr lang="uk-UA" sz="2938" dirty="0" smtClean="0">
              <a:solidFill>
                <a:srgbClr val="FFFFFF"/>
              </a:solidFill>
              <a:latin typeface="Merriweather"/>
            </a:endParaRPr>
          </a:p>
          <a:p>
            <a:pPr algn="r">
              <a:lnSpc>
                <a:spcPts val="4113"/>
              </a:lnSpc>
            </a:pPr>
            <a:r>
              <a:rPr lang="en-US" sz="2938" dirty="0" err="1" smtClean="0">
                <a:solidFill>
                  <a:srgbClr val="FFFFFF"/>
                </a:solidFill>
                <a:latin typeface="Merriweather"/>
              </a:rPr>
              <a:t>комунального</a:t>
            </a:r>
            <a:r>
              <a:rPr lang="en-US" sz="2938" dirty="0" smtClean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2938" dirty="0" err="1">
                <a:solidFill>
                  <a:srgbClr val="FFFFFF"/>
                </a:solidFill>
                <a:latin typeface="Merriweather"/>
              </a:rPr>
              <a:t>закладу</a:t>
            </a:r>
            <a:r>
              <a:rPr lang="en-US" sz="2938" dirty="0">
                <a:solidFill>
                  <a:srgbClr val="FFFFFF"/>
                </a:solidFill>
                <a:latin typeface="Merriweather"/>
              </a:rPr>
              <a:t> </a:t>
            </a:r>
            <a:endParaRPr lang="uk-UA" sz="2938" dirty="0" smtClean="0">
              <a:solidFill>
                <a:srgbClr val="FFFFFF"/>
              </a:solidFill>
              <a:latin typeface="Merriweather"/>
            </a:endParaRPr>
          </a:p>
          <a:p>
            <a:pPr algn="r">
              <a:lnSpc>
                <a:spcPts val="4113"/>
              </a:lnSpc>
            </a:pPr>
            <a:r>
              <a:rPr lang="en-US" sz="2938" dirty="0" err="1" smtClean="0">
                <a:solidFill>
                  <a:srgbClr val="FFFFFF"/>
                </a:solidFill>
                <a:latin typeface="Merriweather"/>
              </a:rPr>
              <a:t>Криворізький</a:t>
            </a:r>
            <a:endParaRPr lang="en-US" sz="2938" dirty="0">
              <a:solidFill>
                <a:srgbClr val="FFFFFF"/>
              </a:solidFill>
              <a:latin typeface="Merriweather"/>
            </a:endParaRPr>
          </a:p>
          <a:p>
            <a:pPr algn="r">
              <a:lnSpc>
                <a:spcPts val="4113"/>
              </a:lnSpc>
            </a:pPr>
            <a:r>
              <a:rPr lang="uk-UA" sz="2938" dirty="0" smtClean="0">
                <a:solidFill>
                  <a:srgbClr val="FFFFFF"/>
                </a:solidFill>
                <a:latin typeface="Merriweather"/>
              </a:rPr>
              <a:t>Центрально-Міський ліцей Криворізької міської ради</a:t>
            </a:r>
          </a:p>
          <a:p>
            <a:pPr algn="r">
              <a:lnSpc>
                <a:spcPts val="4113"/>
              </a:lnSpc>
            </a:pPr>
            <a:r>
              <a:rPr lang="uk-UA" sz="2938" dirty="0" smtClean="0">
                <a:solidFill>
                  <a:srgbClr val="FFFFFF"/>
                </a:solidFill>
                <a:latin typeface="Merriweather"/>
              </a:rPr>
              <a:t>Дніпропетровської області</a:t>
            </a:r>
          </a:p>
          <a:p>
            <a:pPr>
              <a:lnSpc>
                <a:spcPts val="4113"/>
              </a:lnSpc>
            </a:pPr>
            <a:endParaRPr lang="en-US" sz="2938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24000" y="7305483"/>
            <a:ext cx="11349165" cy="154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13"/>
              </a:lnSpc>
            </a:pPr>
            <a:r>
              <a:rPr lang="uk-UA" sz="2938" dirty="0" smtClean="0">
                <a:solidFill>
                  <a:srgbClr val="FFFFFF"/>
                </a:solidFill>
                <a:latin typeface="Merriweather"/>
              </a:rPr>
              <a:t>Науковий керівник: Бондарчук Тетяна Вікторівна, вчитель фізики і астрономії, вчитель вищої кваліфікаційної категорії, вчитель-методист </a:t>
            </a:r>
            <a:endParaRPr lang="uk-UA" sz="2938" dirty="0">
              <a:solidFill>
                <a:srgbClr val="FFFFFF"/>
              </a:solidFill>
              <a:latin typeface="Merriweather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985" t="1100" r="2178" b="1501"/>
          <a:stretch/>
        </p:blipFill>
        <p:spPr>
          <a:xfrm>
            <a:off x="2057400" y="2781301"/>
            <a:ext cx="335280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13739" y="6584745"/>
            <a:ext cx="6065392" cy="5721686"/>
          </a:xfrm>
          <a:custGeom>
            <a:avLst/>
            <a:gdLst/>
            <a:ahLst/>
            <a:cxnLst/>
            <a:rect l="l" t="t" r="r" b="b"/>
            <a:pathLst>
              <a:path w="6065392" h="5721686">
                <a:moveTo>
                  <a:pt x="0" y="0"/>
                </a:moveTo>
                <a:lnTo>
                  <a:pt x="6065391" y="0"/>
                </a:lnTo>
                <a:lnTo>
                  <a:pt x="6065391" y="5721686"/>
                </a:lnTo>
                <a:lnTo>
                  <a:pt x="0" y="57216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0405" y="-1714003"/>
            <a:ext cx="3637766" cy="4679802"/>
          </a:xfrm>
          <a:custGeom>
            <a:avLst/>
            <a:gdLst/>
            <a:ahLst/>
            <a:cxnLst/>
            <a:rect l="l" t="t" r="r" b="b"/>
            <a:pathLst>
              <a:path w="3637766" h="4679802">
                <a:moveTo>
                  <a:pt x="0" y="0"/>
                </a:moveTo>
                <a:lnTo>
                  <a:pt x="3637767" y="0"/>
                </a:lnTo>
                <a:lnTo>
                  <a:pt x="3637767" y="4679802"/>
                </a:lnTo>
                <a:lnTo>
                  <a:pt x="0" y="4679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67200" y="789071"/>
            <a:ext cx="10514593" cy="2636638"/>
          </a:xfrm>
          <a:custGeom>
            <a:avLst/>
            <a:gdLst/>
            <a:ahLst/>
            <a:cxnLst/>
            <a:rect l="l" t="t" r="r" b="b"/>
            <a:pathLst>
              <a:path w="10514593" h="2636638">
                <a:moveTo>
                  <a:pt x="0" y="0"/>
                </a:moveTo>
                <a:lnTo>
                  <a:pt x="10514594" y="0"/>
                </a:lnTo>
                <a:lnTo>
                  <a:pt x="10514594" y="2636638"/>
                </a:lnTo>
                <a:lnTo>
                  <a:pt x="0" y="2636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954282" y="1327558"/>
            <a:ext cx="8379436" cy="2172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</a:pPr>
            <a:r>
              <a:rPr lang="en-US" sz="8154" dirty="0">
                <a:solidFill>
                  <a:srgbClr val="0C2640"/>
                </a:solidFill>
                <a:latin typeface="Merriweather Bold"/>
              </a:rPr>
              <a:t>РОЗРАХУНОК ТИСКУ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6"/>
              <p:cNvSpPr txBox="1"/>
              <p:nvPr/>
            </p:nvSpPr>
            <p:spPr>
              <a:xfrm>
                <a:off x="762000" y="3499830"/>
                <a:ext cx="16764000" cy="196207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5057"/>
                  </a:lnSpc>
                </a:pPr>
                <a:r>
                  <a:rPr lang="uk-UA" sz="3200" dirty="0" smtClean="0">
                    <a:solidFill>
                      <a:srgbClr val="FFFFFF"/>
                    </a:solidFill>
                    <a:latin typeface="Merriweather"/>
                  </a:rPr>
                  <a:t>Щоб відсоток кисню був 21%, як на Землі, необхідно додати в атмосферу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2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6,65</m:t>
                        </m:r>
                        <m:r>
                          <a:rPr lang="uk-UA" sz="32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uk-UA" sz="32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2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sz="3200" dirty="0" err="1" smtClean="0">
                    <a:solidFill>
                      <a:srgbClr val="FFFFFF"/>
                    </a:solidFill>
                    <a:latin typeface="Merriweather"/>
                  </a:rPr>
                  <a:t>кг</a:t>
                </a:r>
                <a:r>
                  <a:rPr lang="en-US" sz="3200" dirty="0" smtClean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uk-UA" sz="3200" dirty="0" smtClean="0">
                    <a:solidFill>
                      <a:srgbClr val="FFFFFF"/>
                    </a:solidFill>
                    <a:latin typeface="Merriweather"/>
                  </a:rPr>
                  <a:t>кисню. Мої обчислення показали, що тиск зросте всього лиш на 101 Па або на 9% в порівнянні з теперішнім значенням</a:t>
                </a:r>
                <a:r>
                  <a:rPr lang="en-US" sz="3200" dirty="0" smtClean="0">
                    <a:solidFill>
                      <a:srgbClr val="FFFFFF"/>
                    </a:solidFill>
                    <a:latin typeface="Merriweather"/>
                  </a:rPr>
                  <a:t>. </a:t>
                </a:r>
                <a:endParaRPr lang="en-US" sz="3200" dirty="0">
                  <a:solidFill>
                    <a:srgbClr val="FFFFFF"/>
                  </a:solidFill>
                  <a:latin typeface="Merriweather"/>
                </a:endParaRPr>
              </a:p>
            </p:txBody>
          </p:sp>
        </mc:Choice>
        <mc:Fallback xmlns="">
          <p:sp>
            <p:nvSpPr>
              <p:cNvPr id="6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3499830"/>
                <a:ext cx="16764000" cy="1962076"/>
              </a:xfrm>
              <a:prstGeom prst="rect">
                <a:avLst/>
              </a:prstGeom>
              <a:blipFill rotWithShape="0">
                <a:blip r:embed="rId5"/>
                <a:stretch>
                  <a:fillRect l="-1455" t="-932" r="-1455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8816" y="5448300"/>
            <a:ext cx="6230368" cy="461177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8" name="Овал 7"/>
          <p:cNvSpPr/>
          <p:nvPr/>
        </p:nvSpPr>
        <p:spPr>
          <a:xfrm>
            <a:off x="609600" y="8115300"/>
            <a:ext cx="1600200" cy="1524000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6">
              <a:shade val="50000"/>
            </a:schemeClr>
          </a:lnRef>
          <a:fillRef idx="1003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C00000"/>
                </a:solidFill>
              </a:rPr>
              <a:t>Слайд 10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86703" y="1028700"/>
            <a:ext cx="10514593" cy="2636638"/>
          </a:xfrm>
          <a:custGeom>
            <a:avLst/>
            <a:gdLst/>
            <a:ahLst/>
            <a:cxnLst/>
            <a:rect l="l" t="t" r="r" b="b"/>
            <a:pathLst>
              <a:path w="10514593" h="2636638">
                <a:moveTo>
                  <a:pt x="0" y="0"/>
                </a:moveTo>
                <a:lnTo>
                  <a:pt x="10514594" y="0"/>
                </a:lnTo>
                <a:lnTo>
                  <a:pt x="10514594" y="2636638"/>
                </a:lnTo>
                <a:lnTo>
                  <a:pt x="0" y="263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6423" y="2823398"/>
            <a:ext cx="2621242" cy="2676922"/>
            <a:chOff x="0" y="0"/>
            <a:chExt cx="621792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15380" cy="6350000"/>
            </a:xfrm>
            <a:custGeom>
              <a:avLst/>
              <a:gdLst/>
              <a:ahLst/>
              <a:cxnLst/>
              <a:rect l="l" t="t" r="r" b="b"/>
              <a:pathLst>
                <a:path w="6215380" h="6350000">
                  <a:moveTo>
                    <a:pt x="6085840" y="1851660"/>
                  </a:moveTo>
                  <a:lnTo>
                    <a:pt x="6085840" y="1719580"/>
                  </a:lnTo>
                  <a:lnTo>
                    <a:pt x="5953760" y="1719580"/>
                  </a:lnTo>
                  <a:lnTo>
                    <a:pt x="5953760" y="1587500"/>
                  </a:lnTo>
                  <a:lnTo>
                    <a:pt x="5821680" y="1587500"/>
                  </a:lnTo>
                  <a:lnTo>
                    <a:pt x="5821680" y="1455420"/>
                  </a:lnTo>
                  <a:lnTo>
                    <a:pt x="5689600" y="1455420"/>
                  </a:lnTo>
                  <a:lnTo>
                    <a:pt x="5689600" y="1323340"/>
                  </a:lnTo>
                  <a:lnTo>
                    <a:pt x="5557520" y="1323340"/>
                  </a:lnTo>
                  <a:lnTo>
                    <a:pt x="5557520" y="1189990"/>
                  </a:lnTo>
                  <a:lnTo>
                    <a:pt x="5425440" y="1189990"/>
                  </a:lnTo>
                  <a:lnTo>
                    <a:pt x="5425440" y="1057910"/>
                  </a:lnTo>
                  <a:lnTo>
                    <a:pt x="5293360" y="1057910"/>
                  </a:lnTo>
                  <a:lnTo>
                    <a:pt x="5293360" y="925830"/>
                  </a:lnTo>
                  <a:lnTo>
                    <a:pt x="5161280" y="925830"/>
                  </a:lnTo>
                  <a:lnTo>
                    <a:pt x="5161280" y="793750"/>
                  </a:lnTo>
                  <a:lnTo>
                    <a:pt x="5029200" y="793750"/>
                  </a:lnTo>
                  <a:lnTo>
                    <a:pt x="5029200" y="661670"/>
                  </a:lnTo>
                  <a:lnTo>
                    <a:pt x="4897120" y="661670"/>
                  </a:lnTo>
                  <a:lnTo>
                    <a:pt x="4897120" y="529590"/>
                  </a:lnTo>
                  <a:lnTo>
                    <a:pt x="4762500" y="529590"/>
                  </a:lnTo>
                  <a:lnTo>
                    <a:pt x="4762500" y="397510"/>
                  </a:lnTo>
                  <a:lnTo>
                    <a:pt x="4630420" y="397510"/>
                  </a:lnTo>
                  <a:lnTo>
                    <a:pt x="4630420" y="264160"/>
                  </a:lnTo>
                  <a:lnTo>
                    <a:pt x="4498340" y="264160"/>
                  </a:lnTo>
                  <a:lnTo>
                    <a:pt x="4498340" y="132080"/>
                  </a:lnTo>
                  <a:lnTo>
                    <a:pt x="4366260" y="132080"/>
                  </a:lnTo>
                  <a:lnTo>
                    <a:pt x="4366260" y="0"/>
                  </a:lnTo>
                  <a:cubicBezTo>
                    <a:pt x="3530600" y="0"/>
                    <a:pt x="2688590" y="0"/>
                    <a:pt x="1852930" y="0"/>
                  </a:cubicBezTo>
                  <a:lnTo>
                    <a:pt x="1852930" y="132080"/>
                  </a:lnTo>
                  <a:lnTo>
                    <a:pt x="1720850" y="132080"/>
                  </a:lnTo>
                  <a:lnTo>
                    <a:pt x="1720850" y="264160"/>
                  </a:lnTo>
                  <a:lnTo>
                    <a:pt x="1587500" y="264160"/>
                  </a:lnTo>
                  <a:lnTo>
                    <a:pt x="1587500" y="396240"/>
                  </a:lnTo>
                  <a:lnTo>
                    <a:pt x="1455420" y="396240"/>
                  </a:lnTo>
                  <a:lnTo>
                    <a:pt x="1455420" y="528320"/>
                  </a:lnTo>
                  <a:lnTo>
                    <a:pt x="1323340" y="528320"/>
                  </a:lnTo>
                  <a:lnTo>
                    <a:pt x="1323340" y="660400"/>
                  </a:lnTo>
                  <a:lnTo>
                    <a:pt x="1189990" y="660400"/>
                  </a:lnTo>
                  <a:lnTo>
                    <a:pt x="1189990" y="792480"/>
                  </a:lnTo>
                  <a:lnTo>
                    <a:pt x="1057910" y="792480"/>
                  </a:lnTo>
                  <a:lnTo>
                    <a:pt x="1057910" y="924560"/>
                  </a:lnTo>
                  <a:lnTo>
                    <a:pt x="925830" y="924560"/>
                  </a:lnTo>
                  <a:lnTo>
                    <a:pt x="925830" y="1056640"/>
                  </a:lnTo>
                  <a:lnTo>
                    <a:pt x="793750" y="1056640"/>
                  </a:lnTo>
                  <a:lnTo>
                    <a:pt x="793750" y="1188720"/>
                  </a:lnTo>
                  <a:lnTo>
                    <a:pt x="661670" y="1188720"/>
                  </a:lnTo>
                  <a:lnTo>
                    <a:pt x="661670" y="1320800"/>
                  </a:lnTo>
                  <a:lnTo>
                    <a:pt x="529590" y="1320800"/>
                  </a:lnTo>
                  <a:lnTo>
                    <a:pt x="529590" y="1452880"/>
                  </a:lnTo>
                  <a:lnTo>
                    <a:pt x="397510" y="1452880"/>
                  </a:lnTo>
                  <a:lnTo>
                    <a:pt x="397510" y="1587500"/>
                  </a:lnTo>
                  <a:lnTo>
                    <a:pt x="264160" y="1587500"/>
                  </a:lnTo>
                  <a:lnTo>
                    <a:pt x="264160" y="1719580"/>
                  </a:lnTo>
                  <a:lnTo>
                    <a:pt x="132080" y="1719580"/>
                  </a:lnTo>
                  <a:lnTo>
                    <a:pt x="132080" y="1851660"/>
                  </a:lnTo>
                  <a:lnTo>
                    <a:pt x="0" y="1851660"/>
                  </a:lnTo>
                  <a:cubicBezTo>
                    <a:pt x="0" y="2731770"/>
                    <a:pt x="0" y="3618230"/>
                    <a:pt x="0" y="4497070"/>
                  </a:cubicBezTo>
                  <a:lnTo>
                    <a:pt x="132080" y="4497070"/>
                  </a:lnTo>
                  <a:lnTo>
                    <a:pt x="132080" y="4629150"/>
                  </a:lnTo>
                  <a:lnTo>
                    <a:pt x="264160" y="4629150"/>
                  </a:lnTo>
                  <a:lnTo>
                    <a:pt x="264160" y="4762500"/>
                  </a:lnTo>
                  <a:lnTo>
                    <a:pt x="396240" y="4762500"/>
                  </a:lnTo>
                  <a:lnTo>
                    <a:pt x="396240" y="4894580"/>
                  </a:lnTo>
                  <a:lnTo>
                    <a:pt x="528320" y="4894580"/>
                  </a:lnTo>
                  <a:lnTo>
                    <a:pt x="528320" y="5026660"/>
                  </a:lnTo>
                  <a:lnTo>
                    <a:pt x="660400" y="5026660"/>
                  </a:lnTo>
                  <a:lnTo>
                    <a:pt x="660400" y="5158740"/>
                  </a:lnTo>
                  <a:lnTo>
                    <a:pt x="792480" y="5158740"/>
                  </a:lnTo>
                  <a:lnTo>
                    <a:pt x="792480" y="5290820"/>
                  </a:lnTo>
                  <a:lnTo>
                    <a:pt x="924560" y="5290820"/>
                  </a:lnTo>
                  <a:lnTo>
                    <a:pt x="924560" y="5422900"/>
                  </a:lnTo>
                  <a:lnTo>
                    <a:pt x="1056640" y="5422900"/>
                  </a:lnTo>
                  <a:lnTo>
                    <a:pt x="1056640" y="5554980"/>
                  </a:lnTo>
                  <a:lnTo>
                    <a:pt x="1188720" y="5554980"/>
                  </a:lnTo>
                  <a:lnTo>
                    <a:pt x="1188720" y="5687060"/>
                  </a:lnTo>
                  <a:lnTo>
                    <a:pt x="1320800" y="5687060"/>
                  </a:lnTo>
                  <a:lnTo>
                    <a:pt x="1320800" y="5819140"/>
                  </a:lnTo>
                  <a:lnTo>
                    <a:pt x="1452880" y="5819140"/>
                  </a:lnTo>
                  <a:lnTo>
                    <a:pt x="1452880" y="5951220"/>
                  </a:lnTo>
                  <a:lnTo>
                    <a:pt x="1587500" y="5951220"/>
                  </a:lnTo>
                  <a:lnTo>
                    <a:pt x="1587500" y="6083300"/>
                  </a:lnTo>
                  <a:lnTo>
                    <a:pt x="1719580" y="6083300"/>
                  </a:lnTo>
                  <a:lnTo>
                    <a:pt x="1719580" y="6215380"/>
                  </a:lnTo>
                  <a:lnTo>
                    <a:pt x="1851660" y="6215380"/>
                  </a:lnTo>
                  <a:lnTo>
                    <a:pt x="1851660" y="6350000"/>
                  </a:lnTo>
                  <a:cubicBezTo>
                    <a:pt x="2687320" y="6350000"/>
                    <a:pt x="3529330" y="6350000"/>
                    <a:pt x="4364990" y="6350000"/>
                  </a:cubicBezTo>
                  <a:lnTo>
                    <a:pt x="4364990" y="6217920"/>
                  </a:lnTo>
                  <a:lnTo>
                    <a:pt x="4497070" y="6217920"/>
                  </a:lnTo>
                  <a:lnTo>
                    <a:pt x="4497070" y="6085840"/>
                  </a:lnTo>
                  <a:lnTo>
                    <a:pt x="4629150" y="6085840"/>
                  </a:lnTo>
                  <a:lnTo>
                    <a:pt x="4629150" y="5953760"/>
                  </a:lnTo>
                  <a:lnTo>
                    <a:pt x="4762500" y="5953760"/>
                  </a:lnTo>
                  <a:lnTo>
                    <a:pt x="4762500" y="5821680"/>
                  </a:lnTo>
                  <a:lnTo>
                    <a:pt x="4894580" y="5821680"/>
                  </a:lnTo>
                  <a:lnTo>
                    <a:pt x="4894580" y="5689600"/>
                  </a:lnTo>
                  <a:lnTo>
                    <a:pt x="5026660" y="5689600"/>
                  </a:lnTo>
                  <a:lnTo>
                    <a:pt x="5026660" y="5557520"/>
                  </a:lnTo>
                  <a:lnTo>
                    <a:pt x="5158740" y="5557520"/>
                  </a:lnTo>
                  <a:lnTo>
                    <a:pt x="5158740" y="5425440"/>
                  </a:lnTo>
                  <a:lnTo>
                    <a:pt x="5290820" y="5425440"/>
                  </a:lnTo>
                  <a:lnTo>
                    <a:pt x="5290820" y="5293360"/>
                  </a:lnTo>
                  <a:lnTo>
                    <a:pt x="5422900" y="5293360"/>
                  </a:lnTo>
                  <a:lnTo>
                    <a:pt x="5422900" y="5161280"/>
                  </a:lnTo>
                  <a:lnTo>
                    <a:pt x="5554980" y="5161280"/>
                  </a:lnTo>
                  <a:lnTo>
                    <a:pt x="5554980" y="5029200"/>
                  </a:lnTo>
                  <a:lnTo>
                    <a:pt x="5687060" y="5029200"/>
                  </a:lnTo>
                  <a:lnTo>
                    <a:pt x="5687060" y="4897120"/>
                  </a:lnTo>
                  <a:lnTo>
                    <a:pt x="5819140" y="4897120"/>
                  </a:lnTo>
                  <a:lnTo>
                    <a:pt x="5819140" y="4762500"/>
                  </a:lnTo>
                  <a:lnTo>
                    <a:pt x="5951220" y="4762500"/>
                  </a:lnTo>
                  <a:lnTo>
                    <a:pt x="5951220" y="4630420"/>
                  </a:lnTo>
                  <a:lnTo>
                    <a:pt x="6083300" y="4630420"/>
                  </a:lnTo>
                  <a:lnTo>
                    <a:pt x="6083300" y="4498340"/>
                  </a:lnTo>
                  <a:lnTo>
                    <a:pt x="6215380" y="4498340"/>
                  </a:lnTo>
                  <a:cubicBezTo>
                    <a:pt x="6215380" y="3618230"/>
                    <a:pt x="6215380" y="2731770"/>
                    <a:pt x="6215380" y="1852930"/>
                  </a:cubicBezTo>
                  <a:lnTo>
                    <a:pt x="6085840" y="1852930"/>
                  </a:lnTo>
                  <a:close/>
                </a:path>
              </a:pathLst>
            </a:custGeom>
            <a:blipFill>
              <a:blip r:embed="rId3"/>
              <a:stretch>
                <a:fillRect l="-26672" r="-2667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638058" y="6581378"/>
            <a:ext cx="2621242" cy="2676922"/>
            <a:chOff x="0" y="0"/>
            <a:chExt cx="621792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15380" cy="6350000"/>
            </a:xfrm>
            <a:custGeom>
              <a:avLst/>
              <a:gdLst/>
              <a:ahLst/>
              <a:cxnLst/>
              <a:rect l="l" t="t" r="r" b="b"/>
              <a:pathLst>
                <a:path w="6215380" h="6350000">
                  <a:moveTo>
                    <a:pt x="6085840" y="1851660"/>
                  </a:moveTo>
                  <a:lnTo>
                    <a:pt x="6085840" y="1719580"/>
                  </a:lnTo>
                  <a:lnTo>
                    <a:pt x="5953760" y="1719580"/>
                  </a:lnTo>
                  <a:lnTo>
                    <a:pt x="5953760" y="1587500"/>
                  </a:lnTo>
                  <a:lnTo>
                    <a:pt x="5821680" y="1587500"/>
                  </a:lnTo>
                  <a:lnTo>
                    <a:pt x="5821680" y="1455420"/>
                  </a:lnTo>
                  <a:lnTo>
                    <a:pt x="5689600" y="1455420"/>
                  </a:lnTo>
                  <a:lnTo>
                    <a:pt x="5689600" y="1323340"/>
                  </a:lnTo>
                  <a:lnTo>
                    <a:pt x="5557520" y="1323340"/>
                  </a:lnTo>
                  <a:lnTo>
                    <a:pt x="5557520" y="1189990"/>
                  </a:lnTo>
                  <a:lnTo>
                    <a:pt x="5425440" y="1189990"/>
                  </a:lnTo>
                  <a:lnTo>
                    <a:pt x="5425440" y="1057910"/>
                  </a:lnTo>
                  <a:lnTo>
                    <a:pt x="5293360" y="1057910"/>
                  </a:lnTo>
                  <a:lnTo>
                    <a:pt x="5293360" y="925830"/>
                  </a:lnTo>
                  <a:lnTo>
                    <a:pt x="5161280" y="925830"/>
                  </a:lnTo>
                  <a:lnTo>
                    <a:pt x="5161280" y="793750"/>
                  </a:lnTo>
                  <a:lnTo>
                    <a:pt x="5029200" y="793750"/>
                  </a:lnTo>
                  <a:lnTo>
                    <a:pt x="5029200" y="661670"/>
                  </a:lnTo>
                  <a:lnTo>
                    <a:pt x="4897120" y="661670"/>
                  </a:lnTo>
                  <a:lnTo>
                    <a:pt x="4897120" y="529590"/>
                  </a:lnTo>
                  <a:lnTo>
                    <a:pt x="4762500" y="529590"/>
                  </a:lnTo>
                  <a:lnTo>
                    <a:pt x="4762500" y="397510"/>
                  </a:lnTo>
                  <a:lnTo>
                    <a:pt x="4630420" y="397510"/>
                  </a:lnTo>
                  <a:lnTo>
                    <a:pt x="4630420" y="264160"/>
                  </a:lnTo>
                  <a:lnTo>
                    <a:pt x="4498340" y="264160"/>
                  </a:lnTo>
                  <a:lnTo>
                    <a:pt x="4498340" y="132080"/>
                  </a:lnTo>
                  <a:lnTo>
                    <a:pt x="4366260" y="132080"/>
                  </a:lnTo>
                  <a:lnTo>
                    <a:pt x="4366260" y="0"/>
                  </a:lnTo>
                  <a:cubicBezTo>
                    <a:pt x="3530600" y="0"/>
                    <a:pt x="2688590" y="0"/>
                    <a:pt x="1852930" y="0"/>
                  </a:cubicBezTo>
                  <a:lnTo>
                    <a:pt x="1852930" y="132080"/>
                  </a:lnTo>
                  <a:lnTo>
                    <a:pt x="1720850" y="132080"/>
                  </a:lnTo>
                  <a:lnTo>
                    <a:pt x="1720850" y="264160"/>
                  </a:lnTo>
                  <a:lnTo>
                    <a:pt x="1587500" y="264160"/>
                  </a:lnTo>
                  <a:lnTo>
                    <a:pt x="1587500" y="396240"/>
                  </a:lnTo>
                  <a:lnTo>
                    <a:pt x="1455420" y="396240"/>
                  </a:lnTo>
                  <a:lnTo>
                    <a:pt x="1455420" y="528320"/>
                  </a:lnTo>
                  <a:lnTo>
                    <a:pt x="1323340" y="528320"/>
                  </a:lnTo>
                  <a:lnTo>
                    <a:pt x="1323340" y="660400"/>
                  </a:lnTo>
                  <a:lnTo>
                    <a:pt x="1189990" y="660400"/>
                  </a:lnTo>
                  <a:lnTo>
                    <a:pt x="1189990" y="792480"/>
                  </a:lnTo>
                  <a:lnTo>
                    <a:pt x="1057910" y="792480"/>
                  </a:lnTo>
                  <a:lnTo>
                    <a:pt x="1057910" y="924560"/>
                  </a:lnTo>
                  <a:lnTo>
                    <a:pt x="925830" y="924560"/>
                  </a:lnTo>
                  <a:lnTo>
                    <a:pt x="925830" y="1056640"/>
                  </a:lnTo>
                  <a:lnTo>
                    <a:pt x="793750" y="1056640"/>
                  </a:lnTo>
                  <a:lnTo>
                    <a:pt x="793750" y="1188720"/>
                  </a:lnTo>
                  <a:lnTo>
                    <a:pt x="661670" y="1188720"/>
                  </a:lnTo>
                  <a:lnTo>
                    <a:pt x="661670" y="1320800"/>
                  </a:lnTo>
                  <a:lnTo>
                    <a:pt x="529590" y="1320800"/>
                  </a:lnTo>
                  <a:lnTo>
                    <a:pt x="529590" y="1452880"/>
                  </a:lnTo>
                  <a:lnTo>
                    <a:pt x="397510" y="1452880"/>
                  </a:lnTo>
                  <a:lnTo>
                    <a:pt x="397510" y="1587500"/>
                  </a:lnTo>
                  <a:lnTo>
                    <a:pt x="264160" y="1587500"/>
                  </a:lnTo>
                  <a:lnTo>
                    <a:pt x="264160" y="1719580"/>
                  </a:lnTo>
                  <a:lnTo>
                    <a:pt x="132080" y="1719580"/>
                  </a:lnTo>
                  <a:lnTo>
                    <a:pt x="132080" y="1851660"/>
                  </a:lnTo>
                  <a:lnTo>
                    <a:pt x="0" y="1851660"/>
                  </a:lnTo>
                  <a:cubicBezTo>
                    <a:pt x="0" y="2731770"/>
                    <a:pt x="0" y="3618230"/>
                    <a:pt x="0" y="4497070"/>
                  </a:cubicBezTo>
                  <a:lnTo>
                    <a:pt x="132080" y="4497070"/>
                  </a:lnTo>
                  <a:lnTo>
                    <a:pt x="132080" y="4629150"/>
                  </a:lnTo>
                  <a:lnTo>
                    <a:pt x="264160" y="4629150"/>
                  </a:lnTo>
                  <a:lnTo>
                    <a:pt x="264160" y="4762500"/>
                  </a:lnTo>
                  <a:lnTo>
                    <a:pt x="396240" y="4762500"/>
                  </a:lnTo>
                  <a:lnTo>
                    <a:pt x="396240" y="4894580"/>
                  </a:lnTo>
                  <a:lnTo>
                    <a:pt x="528320" y="4894580"/>
                  </a:lnTo>
                  <a:lnTo>
                    <a:pt x="528320" y="5026660"/>
                  </a:lnTo>
                  <a:lnTo>
                    <a:pt x="660400" y="5026660"/>
                  </a:lnTo>
                  <a:lnTo>
                    <a:pt x="660400" y="5158740"/>
                  </a:lnTo>
                  <a:lnTo>
                    <a:pt x="792480" y="5158740"/>
                  </a:lnTo>
                  <a:lnTo>
                    <a:pt x="792480" y="5290820"/>
                  </a:lnTo>
                  <a:lnTo>
                    <a:pt x="924560" y="5290820"/>
                  </a:lnTo>
                  <a:lnTo>
                    <a:pt x="924560" y="5422900"/>
                  </a:lnTo>
                  <a:lnTo>
                    <a:pt x="1056640" y="5422900"/>
                  </a:lnTo>
                  <a:lnTo>
                    <a:pt x="1056640" y="5554980"/>
                  </a:lnTo>
                  <a:lnTo>
                    <a:pt x="1188720" y="5554980"/>
                  </a:lnTo>
                  <a:lnTo>
                    <a:pt x="1188720" y="5687060"/>
                  </a:lnTo>
                  <a:lnTo>
                    <a:pt x="1320800" y="5687060"/>
                  </a:lnTo>
                  <a:lnTo>
                    <a:pt x="1320800" y="5819140"/>
                  </a:lnTo>
                  <a:lnTo>
                    <a:pt x="1452880" y="5819140"/>
                  </a:lnTo>
                  <a:lnTo>
                    <a:pt x="1452880" y="5951220"/>
                  </a:lnTo>
                  <a:lnTo>
                    <a:pt x="1587500" y="5951220"/>
                  </a:lnTo>
                  <a:lnTo>
                    <a:pt x="1587500" y="6083300"/>
                  </a:lnTo>
                  <a:lnTo>
                    <a:pt x="1719580" y="6083300"/>
                  </a:lnTo>
                  <a:lnTo>
                    <a:pt x="1719580" y="6215380"/>
                  </a:lnTo>
                  <a:lnTo>
                    <a:pt x="1851660" y="6215380"/>
                  </a:lnTo>
                  <a:lnTo>
                    <a:pt x="1851660" y="6350000"/>
                  </a:lnTo>
                  <a:cubicBezTo>
                    <a:pt x="2687320" y="6350000"/>
                    <a:pt x="3529330" y="6350000"/>
                    <a:pt x="4364990" y="6350000"/>
                  </a:cubicBezTo>
                  <a:lnTo>
                    <a:pt x="4364990" y="6217920"/>
                  </a:lnTo>
                  <a:lnTo>
                    <a:pt x="4497070" y="6217920"/>
                  </a:lnTo>
                  <a:lnTo>
                    <a:pt x="4497070" y="6085840"/>
                  </a:lnTo>
                  <a:lnTo>
                    <a:pt x="4629150" y="6085840"/>
                  </a:lnTo>
                  <a:lnTo>
                    <a:pt x="4629150" y="5953760"/>
                  </a:lnTo>
                  <a:lnTo>
                    <a:pt x="4762500" y="5953760"/>
                  </a:lnTo>
                  <a:lnTo>
                    <a:pt x="4762500" y="5821680"/>
                  </a:lnTo>
                  <a:lnTo>
                    <a:pt x="4894580" y="5821680"/>
                  </a:lnTo>
                  <a:lnTo>
                    <a:pt x="4894580" y="5689600"/>
                  </a:lnTo>
                  <a:lnTo>
                    <a:pt x="5026660" y="5689600"/>
                  </a:lnTo>
                  <a:lnTo>
                    <a:pt x="5026660" y="5557520"/>
                  </a:lnTo>
                  <a:lnTo>
                    <a:pt x="5158740" y="5557520"/>
                  </a:lnTo>
                  <a:lnTo>
                    <a:pt x="5158740" y="5425440"/>
                  </a:lnTo>
                  <a:lnTo>
                    <a:pt x="5290820" y="5425440"/>
                  </a:lnTo>
                  <a:lnTo>
                    <a:pt x="5290820" y="5293360"/>
                  </a:lnTo>
                  <a:lnTo>
                    <a:pt x="5422900" y="5293360"/>
                  </a:lnTo>
                  <a:lnTo>
                    <a:pt x="5422900" y="5161280"/>
                  </a:lnTo>
                  <a:lnTo>
                    <a:pt x="5554980" y="5161280"/>
                  </a:lnTo>
                  <a:lnTo>
                    <a:pt x="5554980" y="5029200"/>
                  </a:lnTo>
                  <a:lnTo>
                    <a:pt x="5687060" y="5029200"/>
                  </a:lnTo>
                  <a:lnTo>
                    <a:pt x="5687060" y="4897120"/>
                  </a:lnTo>
                  <a:lnTo>
                    <a:pt x="5819140" y="4897120"/>
                  </a:lnTo>
                  <a:lnTo>
                    <a:pt x="5819140" y="4762500"/>
                  </a:lnTo>
                  <a:lnTo>
                    <a:pt x="5951220" y="4762500"/>
                  </a:lnTo>
                  <a:lnTo>
                    <a:pt x="5951220" y="4630420"/>
                  </a:lnTo>
                  <a:lnTo>
                    <a:pt x="6083300" y="4630420"/>
                  </a:lnTo>
                  <a:lnTo>
                    <a:pt x="6083300" y="4498340"/>
                  </a:lnTo>
                  <a:lnTo>
                    <a:pt x="6215380" y="4498340"/>
                  </a:lnTo>
                  <a:cubicBezTo>
                    <a:pt x="6215380" y="3618230"/>
                    <a:pt x="6215380" y="2731770"/>
                    <a:pt x="6215380" y="1852930"/>
                  </a:cubicBezTo>
                  <a:lnTo>
                    <a:pt x="6085840" y="1852930"/>
                  </a:lnTo>
                  <a:close/>
                </a:path>
              </a:pathLst>
            </a:custGeom>
            <a:blipFill>
              <a:blip r:embed="rId4"/>
              <a:stretch>
                <a:fillRect l="-37321" r="-37321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660895" y="1499587"/>
            <a:ext cx="8966211" cy="1814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7"/>
              </a:lnSpc>
            </a:pPr>
            <a:r>
              <a:rPr lang="en-US" sz="6815">
                <a:solidFill>
                  <a:srgbClr val="0C2640"/>
                </a:solidFill>
                <a:latin typeface="Merriweather Bold"/>
              </a:rPr>
              <a:t>РІВЕНЬ КИСНЮ НА МАРСІ</a:t>
            </a:r>
          </a:p>
        </p:txBody>
      </p:sp>
      <p:sp>
        <p:nvSpPr>
          <p:cNvPr id="8" name="Freeform 8"/>
          <p:cNvSpPr/>
          <p:nvPr/>
        </p:nvSpPr>
        <p:spPr>
          <a:xfrm rot="-1895690">
            <a:off x="16125434" y="-1218534"/>
            <a:ext cx="4735721" cy="4735721"/>
          </a:xfrm>
          <a:custGeom>
            <a:avLst/>
            <a:gdLst/>
            <a:ahLst/>
            <a:cxnLst/>
            <a:rect l="l" t="t" r="r" b="b"/>
            <a:pathLst>
              <a:path w="4735721" h="4735721">
                <a:moveTo>
                  <a:pt x="0" y="0"/>
                </a:moveTo>
                <a:lnTo>
                  <a:pt x="4735721" y="0"/>
                </a:lnTo>
                <a:lnTo>
                  <a:pt x="4735721" y="4735721"/>
                </a:lnTo>
                <a:lnTo>
                  <a:pt x="0" y="47357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467608" y="6818510"/>
            <a:ext cx="6474652" cy="4273270"/>
          </a:xfrm>
          <a:custGeom>
            <a:avLst/>
            <a:gdLst/>
            <a:ahLst/>
            <a:cxnLst/>
            <a:rect l="l" t="t" r="r" b="b"/>
            <a:pathLst>
              <a:path w="6474652" h="4273270">
                <a:moveTo>
                  <a:pt x="0" y="0"/>
                </a:moveTo>
                <a:lnTo>
                  <a:pt x="6474653" y="0"/>
                </a:lnTo>
                <a:lnTo>
                  <a:pt x="6474653" y="4273271"/>
                </a:lnTo>
                <a:lnTo>
                  <a:pt x="0" y="4273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96721" y="4330553"/>
            <a:ext cx="12294558" cy="3813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7"/>
              </a:lnSpc>
            </a:pPr>
            <a:r>
              <a:rPr lang="en-US" sz="3612">
                <a:solidFill>
                  <a:srgbClr val="FFFFFF"/>
                </a:solidFill>
                <a:latin typeface="Merriweather"/>
              </a:rPr>
              <a:t>Аналіз статей показав, що 4 млрд. років тому Земля і Марс мали атмосфери, що містили приблизно однакову кількість кисню. Але якщо на Землі цей відсоток майже не змінився, то на Марсі ми бачимо, що кількість кисню зменшився майже до нуля. </a:t>
            </a:r>
          </a:p>
        </p:txBody>
      </p:sp>
      <p:sp>
        <p:nvSpPr>
          <p:cNvPr id="11" name="Овал 10"/>
          <p:cNvSpPr/>
          <p:nvPr/>
        </p:nvSpPr>
        <p:spPr>
          <a:xfrm>
            <a:off x="406308" y="8267700"/>
            <a:ext cx="1600200" cy="1524000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6">
              <a:shade val="50000"/>
            </a:schemeClr>
          </a:lnRef>
          <a:fillRef idx="1003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C00000"/>
                </a:solidFill>
              </a:rPr>
              <a:t>Слайд11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86703" y="1028700"/>
            <a:ext cx="10514593" cy="2636638"/>
          </a:xfrm>
          <a:custGeom>
            <a:avLst/>
            <a:gdLst/>
            <a:ahLst/>
            <a:cxnLst/>
            <a:rect l="l" t="t" r="r" b="b"/>
            <a:pathLst>
              <a:path w="10514593" h="2636638">
                <a:moveTo>
                  <a:pt x="0" y="0"/>
                </a:moveTo>
                <a:lnTo>
                  <a:pt x="10514594" y="0"/>
                </a:lnTo>
                <a:lnTo>
                  <a:pt x="10514594" y="2636638"/>
                </a:lnTo>
                <a:lnTo>
                  <a:pt x="0" y="263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41348" y="1378607"/>
            <a:ext cx="10005305" cy="2041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</a:pPr>
            <a:r>
              <a:rPr lang="en-US" sz="7604">
                <a:solidFill>
                  <a:srgbClr val="0C2640"/>
                </a:solidFill>
                <a:latin typeface="Merriweather Bold"/>
              </a:rPr>
              <a:t>РЕЗУЛЬТАТИ РОЗРАХУНКІВ</a:t>
            </a:r>
          </a:p>
        </p:txBody>
      </p:sp>
      <p:sp>
        <p:nvSpPr>
          <p:cNvPr id="4" name="Freeform 4"/>
          <p:cNvSpPr/>
          <p:nvPr/>
        </p:nvSpPr>
        <p:spPr>
          <a:xfrm>
            <a:off x="-3745815" y="-1610174"/>
            <a:ext cx="6474652" cy="4273270"/>
          </a:xfrm>
          <a:custGeom>
            <a:avLst/>
            <a:gdLst/>
            <a:ahLst/>
            <a:cxnLst/>
            <a:rect l="l" t="t" r="r" b="b"/>
            <a:pathLst>
              <a:path w="6474652" h="4273270">
                <a:moveTo>
                  <a:pt x="0" y="0"/>
                </a:moveTo>
                <a:lnTo>
                  <a:pt x="6474652" y="0"/>
                </a:lnTo>
                <a:lnTo>
                  <a:pt x="6474652" y="4273271"/>
                </a:lnTo>
                <a:lnTo>
                  <a:pt x="0" y="427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800099" y="3890814"/>
                <a:ext cx="16687800" cy="346248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4515"/>
                  </a:lnSpc>
                </a:pPr>
                <a:r>
                  <a:rPr lang="en-US" sz="3225" dirty="0" smtClean="0">
                    <a:solidFill>
                      <a:srgbClr val="FFFFFF"/>
                    </a:solidFill>
                    <a:latin typeface="Merriweather"/>
                  </a:rPr>
                  <a:t>За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даними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статей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сонячний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вітер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здуває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200-300т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повітря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Марса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в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день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. Я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розрахувала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,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що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кожного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часу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атмосфера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Марса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буде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втрачати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smtClean="0">
                    <a:solidFill>
                      <a:srgbClr val="FFFFFF"/>
                    </a:solidFill>
                    <a:latin typeface="Merriweather"/>
                  </a:rPr>
                  <a:t>7,98</a:t>
                </a:r>
                <a14:m>
                  <m:oMath xmlns:m="http://schemas.openxmlformats.org/officeDocument/2006/math">
                    <m:r>
                      <a:rPr lang="en-US" sz="3225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3225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225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225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3225" dirty="0" smtClean="0">
                    <a:solidFill>
                      <a:srgbClr val="FFFFFF"/>
                    </a:solidFill>
                    <a:latin typeface="Merriweather"/>
                  </a:rPr>
                  <a:t>кг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створеного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кисню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.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Тому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,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щоб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забезпечити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киснем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атмосферу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Марсу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треба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створити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установку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,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яка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б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виготовила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smtClean="0">
                    <a:solidFill>
                      <a:srgbClr val="FFFFFF"/>
                    </a:solidFill>
                    <a:latin typeface="Merriweather"/>
                  </a:rPr>
                  <a:t>6,65</a:t>
                </a:r>
                <a14:m>
                  <m:oMath xmlns:m="http://schemas.openxmlformats.org/officeDocument/2006/math">
                    <m:r>
                      <a:rPr lang="en-US" sz="3225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3225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225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225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r>
                  <a:rPr lang="en-US" sz="3225" dirty="0" smtClean="0">
                    <a:solidFill>
                      <a:srgbClr val="FFFFFF"/>
                    </a:solidFill>
                    <a:latin typeface="Merriweather"/>
                  </a:rPr>
                  <a:t>кг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кисню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, а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потім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поповнювала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її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кожного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часу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err="1">
                    <a:solidFill>
                      <a:srgbClr val="FFFFFF"/>
                    </a:solidFill>
                    <a:latin typeface="Merriweather"/>
                  </a:rPr>
                  <a:t>на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smtClean="0">
                    <a:solidFill>
                      <a:srgbClr val="FFFFFF"/>
                    </a:solidFill>
                    <a:latin typeface="Merriweather"/>
                  </a:rPr>
                  <a:t>7,98</a:t>
                </a:r>
                <a14:m>
                  <m:oMath xmlns:m="http://schemas.openxmlformats.org/officeDocument/2006/math">
                    <m:r>
                      <a:rPr lang="en-US" sz="3225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3225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225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225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uk-UA" sz="3225" dirty="0" smtClean="0">
                    <a:solidFill>
                      <a:srgbClr val="FFFFFF"/>
                    </a:solidFill>
                    <a:latin typeface="Merriweather"/>
                  </a:rPr>
                  <a:t> </a:t>
                </a:r>
                <a:r>
                  <a:rPr lang="en-US" sz="3225" dirty="0" smtClean="0">
                    <a:solidFill>
                      <a:srgbClr val="FFFFFF"/>
                    </a:solidFill>
                    <a:latin typeface="Merriweather"/>
                  </a:rPr>
                  <a:t>кг</a:t>
                </a:r>
                <a:r>
                  <a:rPr lang="en-US" sz="3225" dirty="0">
                    <a:solidFill>
                      <a:srgbClr val="FFFFFF"/>
                    </a:solidFill>
                    <a:latin typeface="Merriweather"/>
                  </a:rPr>
                  <a:t>.</a:t>
                </a:r>
              </a:p>
              <a:p>
                <a:pPr algn="ctr">
                  <a:lnSpc>
                    <a:spcPts val="4515"/>
                  </a:lnSpc>
                </a:pPr>
                <a:endParaRPr lang="en-US" sz="3225" dirty="0">
                  <a:solidFill>
                    <a:srgbClr val="FFFFFF"/>
                  </a:solidFill>
                  <a:latin typeface="Merriweather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99" y="3890814"/>
                <a:ext cx="16687800" cy="3462486"/>
              </a:xfrm>
              <a:prstGeom prst="rect">
                <a:avLst/>
              </a:prstGeom>
              <a:blipFill rotWithShape="0">
                <a:blip r:embed="rId4"/>
                <a:stretch>
                  <a:fillRect l="-219" t="-2289" r="-7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6"/>
          <p:cNvSpPr/>
          <p:nvPr/>
        </p:nvSpPr>
        <p:spPr>
          <a:xfrm>
            <a:off x="11277600" y="5172292"/>
            <a:ext cx="10450286" cy="8229600"/>
          </a:xfrm>
          <a:custGeom>
            <a:avLst/>
            <a:gdLst/>
            <a:ahLst/>
            <a:cxnLst/>
            <a:rect l="l" t="t" r="r" b="b"/>
            <a:pathLst>
              <a:path w="10450286" h="8229600">
                <a:moveTo>
                  <a:pt x="0" y="0"/>
                </a:moveTo>
                <a:lnTo>
                  <a:pt x="10450286" y="0"/>
                </a:lnTo>
                <a:lnTo>
                  <a:pt x="104502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6816411"/>
            <a:ext cx="6803726" cy="3194581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04800" y="8525092"/>
            <a:ext cx="1600200" cy="1524000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6">
              <a:shade val="50000"/>
            </a:schemeClr>
          </a:lnRef>
          <a:fillRef idx="1003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C00000"/>
                </a:solidFill>
              </a:rPr>
              <a:t>Слайд 12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1059" y="2166091"/>
            <a:ext cx="15265882" cy="6911281"/>
          </a:xfrm>
          <a:custGeom>
            <a:avLst/>
            <a:gdLst/>
            <a:ahLst/>
            <a:cxnLst/>
            <a:rect l="l" t="t" r="r" b="b"/>
            <a:pathLst>
              <a:path w="15265882" h="6911281">
                <a:moveTo>
                  <a:pt x="0" y="0"/>
                </a:moveTo>
                <a:lnTo>
                  <a:pt x="15265882" y="0"/>
                </a:lnTo>
                <a:lnTo>
                  <a:pt x="15265882" y="6911281"/>
                </a:lnTo>
                <a:lnTo>
                  <a:pt x="0" y="69112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86703" y="1028700"/>
            <a:ext cx="10514593" cy="2636638"/>
          </a:xfrm>
          <a:custGeom>
            <a:avLst/>
            <a:gdLst/>
            <a:ahLst/>
            <a:cxnLst/>
            <a:rect l="l" t="t" r="r" b="b"/>
            <a:pathLst>
              <a:path w="10514593" h="2636638">
                <a:moveTo>
                  <a:pt x="0" y="0"/>
                </a:moveTo>
                <a:lnTo>
                  <a:pt x="10514594" y="0"/>
                </a:lnTo>
                <a:lnTo>
                  <a:pt x="10514594" y="2636638"/>
                </a:lnTo>
                <a:lnTo>
                  <a:pt x="0" y="2636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57400" y="4360961"/>
            <a:ext cx="13563600" cy="3141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2"/>
              </a:lnSpc>
            </a:pPr>
            <a:r>
              <a:rPr lang="uk-UA" sz="3501" dirty="0" smtClean="0">
                <a:solidFill>
                  <a:srgbClr val="FFFFFF"/>
                </a:solidFill>
                <a:latin typeface="Merriweather"/>
              </a:rPr>
              <a:t>Щ</a:t>
            </a:r>
            <a:r>
              <a:rPr lang="en-US" sz="3501" dirty="0" smtClean="0">
                <a:solidFill>
                  <a:srgbClr val="FFFFFF"/>
                </a:solidFill>
                <a:latin typeface="Merriweather"/>
              </a:rPr>
              <a:t>е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одна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проблема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–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наскільки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багато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на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Марсі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води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. </a:t>
            </a:r>
            <a:endParaRPr lang="uk-UA" sz="3501" dirty="0" smtClean="0">
              <a:solidFill>
                <a:srgbClr val="FFFFFF"/>
              </a:solidFill>
              <a:latin typeface="Merriweather"/>
            </a:endParaRPr>
          </a:p>
          <a:p>
            <a:pPr algn="ctr">
              <a:lnSpc>
                <a:spcPts val="4902"/>
              </a:lnSpc>
            </a:pPr>
            <a:r>
              <a:rPr lang="en-US" sz="3501" dirty="0" err="1" smtClean="0">
                <a:solidFill>
                  <a:srgbClr val="FFFFFF"/>
                </a:solidFill>
                <a:latin typeface="Merriweather"/>
              </a:rPr>
              <a:t>Було</a:t>
            </a:r>
            <a:r>
              <a:rPr lang="en-US" sz="3501" dirty="0" smtClean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з’ясовано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,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що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вода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є,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але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вона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знаходиться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в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твердому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стані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і є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досить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великі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проблеми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з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її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01" dirty="0" err="1">
                <a:solidFill>
                  <a:srgbClr val="FFFFFF"/>
                </a:solidFill>
                <a:latin typeface="Merriweather"/>
              </a:rPr>
              <a:t>видобутком</a:t>
            </a:r>
            <a:r>
              <a:rPr lang="en-US" sz="3501" dirty="0">
                <a:solidFill>
                  <a:srgbClr val="FFFFFF"/>
                </a:solidFill>
                <a:latin typeface="Merriweather"/>
              </a:rPr>
              <a:t>.</a:t>
            </a:r>
          </a:p>
          <a:p>
            <a:pPr algn="ctr">
              <a:lnSpc>
                <a:spcPts val="4902"/>
              </a:lnSpc>
            </a:pPr>
            <a:endParaRPr lang="en-US" sz="350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19365" y="1408275"/>
            <a:ext cx="9249269" cy="1991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6"/>
              </a:lnSpc>
            </a:pPr>
            <a:r>
              <a:rPr lang="en-US" sz="7448">
                <a:solidFill>
                  <a:srgbClr val="0C2640"/>
                </a:solidFill>
                <a:latin typeface="Merriweather Bold"/>
              </a:rPr>
              <a:t>ЗАБЕЗПЕЧЕННЯ ВОДОЮ</a:t>
            </a:r>
          </a:p>
        </p:txBody>
      </p:sp>
      <p:sp>
        <p:nvSpPr>
          <p:cNvPr id="6" name="Овал 5"/>
          <p:cNvSpPr/>
          <p:nvPr/>
        </p:nvSpPr>
        <p:spPr>
          <a:xfrm>
            <a:off x="457200" y="8191500"/>
            <a:ext cx="1600200" cy="1524000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6">
              <a:shade val="50000"/>
            </a:schemeClr>
          </a:lnRef>
          <a:fillRef idx="1003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C00000"/>
                </a:solidFill>
              </a:rPr>
              <a:t>Слайд 13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86703" y="1028700"/>
            <a:ext cx="10514593" cy="2636638"/>
          </a:xfrm>
          <a:custGeom>
            <a:avLst/>
            <a:gdLst/>
            <a:ahLst/>
            <a:cxnLst/>
            <a:rect l="l" t="t" r="r" b="b"/>
            <a:pathLst>
              <a:path w="10514593" h="2636638">
                <a:moveTo>
                  <a:pt x="0" y="0"/>
                </a:moveTo>
                <a:lnTo>
                  <a:pt x="10514594" y="0"/>
                </a:lnTo>
                <a:lnTo>
                  <a:pt x="10514594" y="2636638"/>
                </a:lnTo>
                <a:lnTo>
                  <a:pt x="0" y="263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745815" y="-1610174"/>
            <a:ext cx="6474652" cy="4273270"/>
          </a:xfrm>
          <a:custGeom>
            <a:avLst/>
            <a:gdLst/>
            <a:ahLst/>
            <a:cxnLst/>
            <a:rect l="l" t="t" r="r" b="b"/>
            <a:pathLst>
              <a:path w="6474652" h="4273270">
                <a:moveTo>
                  <a:pt x="0" y="0"/>
                </a:moveTo>
                <a:lnTo>
                  <a:pt x="6474652" y="0"/>
                </a:lnTo>
                <a:lnTo>
                  <a:pt x="6474652" y="4273271"/>
                </a:lnTo>
                <a:lnTo>
                  <a:pt x="0" y="427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86703" y="1478071"/>
            <a:ext cx="10514593" cy="156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C2640"/>
                </a:solidFill>
                <a:latin typeface="Merriweather Bold"/>
              </a:rPr>
              <a:t>ВИСНОВКИ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96735" y="4076796"/>
            <a:ext cx="14294529" cy="445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Merriweather"/>
              </a:rPr>
              <a:t>Колонізація Марса — амбітна, але досяжна мета для людства. Завдяки використанню передових технологій і міжнародній співпраці ми маємо можливість відправити людей на Марс і розпочати нову еру в дослідженні космосу. Цей крок уперед може принести нові знання, технології та можливості для майбутніх поколінь.</a:t>
            </a:r>
          </a:p>
          <a:p>
            <a:pPr algn="just">
              <a:lnSpc>
                <a:spcPts val="5040"/>
              </a:lnSpc>
            </a:pPr>
            <a:endParaRPr lang="en-US" sz="360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6" name="Freeform 6"/>
          <p:cNvSpPr/>
          <p:nvPr/>
        </p:nvSpPr>
        <p:spPr>
          <a:xfrm rot="719827">
            <a:off x="14908939" y="6529344"/>
            <a:ext cx="5457911" cy="5457911"/>
          </a:xfrm>
          <a:custGeom>
            <a:avLst/>
            <a:gdLst/>
            <a:ahLst/>
            <a:cxnLst/>
            <a:rect l="l" t="t" r="r" b="b"/>
            <a:pathLst>
              <a:path w="5457911" h="5457911">
                <a:moveTo>
                  <a:pt x="0" y="0"/>
                </a:moveTo>
                <a:lnTo>
                  <a:pt x="5457911" y="0"/>
                </a:lnTo>
                <a:lnTo>
                  <a:pt x="5457911" y="5457912"/>
                </a:lnTo>
                <a:lnTo>
                  <a:pt x="0" y="5457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Овал 6"/>
          <p:cNvSpPr/>
          <p:nvPr/>
        </p:nvSpPr>
        <p:spPr>
          <a:xfrm>
            <a:off x="382680" y="8191500"/>
            <a:ext cx="1600200" cy="1524000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6">
              <a:shade val="50000"/>
            </a:schemeClr>
          </a:lnRef>
          <a:fillRef idx="1003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C00000"/>
                </a:solidFill>
              </a:rPr>
              <a:t>Слайд 14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3400" y="8059786"/>
            <a:ext cx="5636550" cy="2320529"/>
          </a:xfrm>
          <a:custGeom>
            <a:avLst/>
            <a:gdLst/>
            <a:ahLst/>
            <a:cxnLst/>
            <a:rect l="l" t="t" r="r" b="b"/>
            <a:pathLst>
              <a:path w="5636550" h="2320529">
                <a:moveTo>
                  <a:pt x="0" y="0"/>
                </a:moveTo>
                <a:lnTo>
                  <a:pt x="5636551" y="0"/>
                </a:lnTo>
                <a:lnTo>
                  <a:pt x="5636551" y="2320529"/>
                </a:lnTo>
                <a:lnTo>
                  <a:pt x="0" y="2320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066381" flipH="1">
            <a:off x="11975746" y="-808157"/>
            <a:ext cx="8761478" cy="5133679"/>
          </a:xfrm>
          <a:custGeom>
            <a:avLst/>
            <a:gdLst/>
            <a:ahLst/>
            <a:cxnLst/>
            <a:rect l="l" t="t" r="r" b="b"/>
            <a:pathLst>
              <a:path w="8761478" h="5133679">
                <a:moveTo>
                  <a:pt x="8761478" y="0"/>
                </a:moveTo>
                <a:lnTo>
                  <a:pt x="0" y="0"/>
                </a:lnTo>
                <a:lnTo>
                  <a:pt x="0" y="5133678"/>
                </a:lnTo>
                <a:lnTo>
                  <a:pt x="8761478" y="5133678"/>
                </a:lnTo>
                <a:lnTo>
                  <a:pt x="876147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31499" y="5351211"/>
            <a:ext cx="10450286" cy="8229600"/>
          </a:xfrm>
          <a:custGeom>
            <a:avLst/>
            <a:gdLst/>
            <a:ahLst/>
            <a:cxnLst/>
            <a:rect l="l" t="t" r="r" b="b"/>
            <a:pathLst>
              <a:path w="10450286" h="8229600">
                <a:moveTo>
                  <a:pt x="0" y="0"/>
                </a:moveTo>
                <a:lnTo>
                  <a:pt x="10450286" y="0"/>
                </a:lnTo>
                <a:lnTo>
                  <a:pt x="104502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13454" y="-939446"/>
            <a:ext cx="5616701" cy="5616701"/>
          </a:xfrm>
          <a:custGeom>
            <a:avLst/>
            <a:gdLst/>
            <a:ahLst/>
            <a:cxnLst/>
            <a:rect l="l" t="t" r="r" b="b"/>
            <a:pathLst>
              <a:path w="5616701" h="5616701">
                <a:moveTo>
                  <a:pt x="0" y="0"/>
                </a:moveTo>
                <a:lnTo>
                  <a:pt x="5616701" y="0"/>
                </a:lnTo>
                <a:lnTo>
                  <a:pt x="5616701" y="5616701"/>
                </a:lnTo>
                <a:lnTo>
                  <a:pt x="0" y="56167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667000" y="472668"/>
            <a:ext cx="12283015" cy="1145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6"/>
              </a:lnSpc>
            </a:pPr>
            <a:r>
              <a:rPr lang="uk-UA" sz="3200" dirty="0" smtClean="0">
                <a:solidFill>
                  <a:srgbClr val="FFFFFF"/>
                </a:solidFill>
                <a:latin typeface="Merriweather Bold"/>
              </a:rPr>
              <a:t>Список використаних джерел</a:t>
            </a:r>
            <a:endParaRPr lang="en-US" sz="3200" dirty="0">
              <a:solidFill>
                <a:srgbClr val="FFFFFF"/>
              </a:solidFill>
              <a:latin typeface="Merriweather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2103247" y="1830803"/>
                <a:ext cx="15849600" cy="784830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800100" lvl="1" indent="-342900" algn="just">
                  <a:buFont typeface="+mj-lt"/>
                  <a:buAutoNum type="arabicPeriod"/>
                </a:pPr>
                <a:r>
                  <a:rPr lang="uk-UA" sz="24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Абліцов В. Вчені України – лауреати міжнародних премій і нагород. –</a:t>
                </a:r>
                <a:r>
                  <a:rPr lang="uk-UA" sz="2400" u="sng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hlinkClick r:id="rId6"/>
                  </a:rPr>
                  <a:t>http://dspace.nbuv.gov.ua/bitstream/handle/123456789/27333/01-Ablitsov.pdf?sequence=1</a:t>
                </a:r>
                <a:endParaRPr lang="ru-RU" sz="2400" dirty="0">
                  <a:effectLst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uk-UA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Колонізація Марсу. - </a:t>
                </a:r>
                <a14:m>
                  <m:oMath xmlns:m="http://schemas.openxmlformats.org/officeDocument/2006/math">
                    <m:r>
                      <a:rPr lang="uk-UA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[</m:t>
                    </m:r>
                  </m:oMath>
                </a14:m>
                <a:r>
                  <a:rPr lang="uk-UA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Електронний ресурс]. – Режим доступу: </a:t>
                </a:r>
                <a:r>
                  <a:rPr lang="uk-UA" sz="2400" u="sng" dirty="0">
                    <a:solidFill>
                      <a:srgbClr val="0563C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hlinkClick r:id="rId7"/>
                  </a:rPr>
                  <a:t>http://surl.li/spmrw</a:t>
                </a:r>
                <a:endParaRPr lang="ru-RU" sz="2400" dirty="0">
                  <a:effectLst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uk-UA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Що може завадити нам колонізувати Марс. - [Електронний ресурс]. – Режим доступу: </a:t>
                </a:r>
                <a:r>
                  <a:rPr lang="uk-UA" sz="2400" u="sng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hlinkClick r:id="rId8"/>
                  </a:rPr>
                  <a:t>https://root-nation.com/ua/articles-ua/analitika/ua-mars-colonization-problems/</a:t>
                </a:r>
                <a:endParaRPr lang="ru-RU" sz="2400" dirty="0">
                  <a:effectLst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uk-UA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Походження та фізична характеристика Землі. - [Електронний ресурс]. – Режим доступу: </a:t>
                </a:r>
                <a:r>
                  <a:rPr lang="uk-UA" sz="2400" u="sng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hlinkClick r:id="rId9"/>
                  </a:rPr>
                  <a:t>http://www.tsatu.edu.ua/rosl/wp-content/uploads/sites/20/lekcija-2-pohodzhennja-ta-fizychna-harakterystyka-zemli.pdf</a:t>
                </a:r>
                <a:endParaRPr lang="ru-RU" sz="2400" dirty="0">
                  <a:effectLst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uk-UA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Марс. - [Електронний ресурс]. – Режим доступу:  </a:t>
                </a:r>
                <a:r>
                  <a:rPr lang="uk-UA" sz="2400" u="sng" dirty="0">
                    <a:solidFill>
                      <a:srgbClr val="0563C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hlinkClick r:id="rId10"/>
                  </a:rPr>
                  <a:t>http://surl.li/idnui</a:t>
                </a:r>
                <a:endParaRPr lang="ru-RU" sz="2400" dirty="0">
                  <a:effectLst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uk-UA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Земля. - [Електронний ресурс]. – Режим доступу: </a:t>
                </a:r>
                <a:r>
                  <a:rPr lang="uk-UA" sz="2400" u="sng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hlinkClick r:id="rId11"/>
                  </a:rPr>
                  <a:t>https://uk.wikipedia.org/wiki/%D0%97%D0%B5%D0%BC%D0%BB%D1%8F</a:t>
                </a:r>
                <a:endParaRPr lang="ru-RU" sz="2400" dirty="0">
                  <a:effectLst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uk-UA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Колонізація космосу: коли людство зможе жити поза Землею. - [Електронний ресурс]. – Режим доступу: </a:t>
                </a:r>
                <a:r>
                  <a:rPr lang="uk-UA" sz="2400" u="sng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hlinkClick r:id="rId12"/>
                  </a:rPr>
                  <a:t>https://maxpolyakov.com/ua/kolonizaciya-kosmosu-zhittya-za-mezhami-zemli/</a:t>
                </a:r>
                <a:endParaRPr lang="ru-RU" sz="2400" dirty="0">
                  <a:effectLst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uk-UA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Персеверанс (марсохід). - [Електронний ресурс]. – Режим доступу: </a:t>
                </a:r>
                <a:r>
                  <a:rPr lang="uk-UA" sz="2400" u="sng" dirty="0">
                    <a:solidFill>
                      <a:srgbClr val="0563C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hlinkClick r:id="rId13"/>
                  </a:rPr>
                  <a:t>http://surl.li/spmtn</a:t>
                </a:r>
                <a:endParaRPr lang="ru-RU" sz="2400" dirty="0">
                  <a:effectLst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uk-UA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Кадук Андрій. Перша колонія на Марсі: з'явився комплексний план із заселення Червоної планети. - [Електронний ресурс]. – Режим доступу: </a:t>
                </a:r>
                <a:r>
                  <a:rPr lang="uk-UA" sz="2400" u="sng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hlinkClick r:id="rId14"/>
                  </a:rPr>
                  <a:t>https://focus.ua/uk/technologies/599070-persha-koloniya-na-marsi-zyavivsya-kompleksnij-plan-iz-zaselennya-chervonoyi-planeti</a:t>
                </a:r>
                <a:endParaRPr lang="ru-RU" sz="2400" dirty="0">
                  <a:effectLst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uk-UA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Романюк М. Ілон Маск проконсультувався: на Марс летимо в 2030-х. - [Електронний ресурс]. – Режим доступу: </a:t>
                </a:r>
                <a:r>
                  <a:rPr lang="uk-UA" sz="2400" u="sng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hlinkClick r:id="rId15"/>
                  </a:rPr>
                  <a:t>https://www.ukrinform.ua/rubric-technology/2515400-ilon-mask-prokonsultuvavsa-na-mars-letimo-v-2030h.html</a:t>
                </a:r>
                <a:endParaRPr lang="ru-RU" sz="2400" dirty="0">
                  <a:effectLst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uk-UA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Атмосфера Марса. - [Електронний ресурс]. – Режим доступу:</a:t>
                </a:r>
                <a:r>
                  <a:rPr lang="uk-UA" sz="2400" dirty="0">
                    <a:effectLst/>
                  </a:rPr>
                  <a:t> </a:t>
                </a:r>
                <a:r>
                  <a:rPr lang="uk-UA" sz="2400" u="sng" dirty="0">
                    <a:solidFill>
                      <a:srgbClr val="0563C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hlinkClick r:id="rId16"/>
                  </a:rPr>
                  <a:t>http://surl.li/spmsv</a:t>
                </a:r>
                <a:endParaRPr lang="ru-RU" sz="2400" dirty="0">
                  <a:effectLst/>
                </a:endParaRPr>
              </a:p>
              <a:p>
                <a:pPr marL="342900" lvl="0" indent="-342900" algn="just"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uk-UA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«Хорошу» атмосферу Марса зруйнувала катастрофа. - [Електронний ресурс]. – Режим доступу: </a:t>
                </a:r>
                <a:r>
                  <a:rPr lang="uk-UA" sz="2400" u="sng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hlinkClick r:id="rId17"/>
                  </a:rPr>
                  <a:t>https://www.radiosvoboda.org/a/25058094.html</a:t>
                </a:r>
                <a:endParaRPr lang="ru-RU" sz="2400" dirty="0">
                  <a:effectLst/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247" y="1830803"/>
                <a:ext cx="15849600" cy="7848302"/>
              </a:xfrm>
              <a:prstGeom prst="rect">
                <a:avLst/>
              </a:prstGeom>
              <a:blipFill rotWithShape="0">
                <a:blip r:embed="rId18"/>
                <a:stretch>
                  <a:fillRect l="-422" t="-464" r="-538" b="-5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Овал 8"/>
          <p:cNvSpPr/>
          <p:nvPr/>
        </p:nvSpPr>
        <p:spPr>
          <a:xfrm>
            <a:off x="304800" y="8458050"/>
            <a:ext cx="1600200" cy="1524000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6">
              <a:shade val="50000"/>
            </a:schemeClr>
          </a:lnRef>
          <a:fillRef idx="1003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C00000"/>
                </a:solidFill>
              </a:rPr>
              <a:t>Слайд 15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0405" y="8004571"/>
            <a:ext cx="5636550" cy="2320529"/>
          </a:xfrm>
          <a:custGeom>
            <a:avLst/>
            <a:gdLst/>
            <a:ahLst/>
            <a:cxnLst/>
            <a:rect l="l" t="t" r="r" b="b"/>
            <a:pathLst>
              <a:path w="5636550" h="2320529">
                <a:moveTo>
                  <a:pt x="0" y="0"/>
                </a:moveTo>
                <a:lnTo>
                  <a:pt x="5636551" y="0"/>
                </a:lnTo>
                <a:lnTo>
                  <a:pt x="5636551" y="2320529"/>
                </a:lnTo>
                <a:lnTo>
                  <a:pt x="0" y="2320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066381" flipH="1">
            <a:off x="11975746" y="-808157"/>
            <a:ext cx="8761478" cy="5133679"/>
          </a:xfrm>
          <a:custGeom>
            <a:avLst/>
            <a:gdLst/>
            <a:ahLst/>
            <a:cxnLst/>
            <a:rect l="l" t="t" r="r" b="b"/>
            <a:pathLst>
              <a:path w="8761478" h="5133679">
                <a:moveTo>
                  <a:pt x="8761478" y="0"/>
                </a:moveTo>
                <a:lnTo>
                  <a:pt x="0" y="0"/>
                </a:lnTo>
                <a:lnTo>
                  <a:pt x="0" y="5133678"/>
                </a:lnTo>
                <a:lnTo>
                  <a:pt x="8761478" y="5133678"/>
                </a:lnTo>
                <a:lnTo>
                  <a:pt x="876147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34157" y="5693338"/>
            <a:ext cx="10450286" cy="8229600"/>
          </a:xfrm>
          <a:custGeom>
            <a:avLst/>
            <a:gdLst/>
            <a:ahLst/>
            <a:cxnLst/>
            <a:rect l="l" t="t" r="r" b="b"/>
            <a:pathLst>
              <a:path w="10450286" h="8229600">
                <a:moveTo>
                  <a:pt x="0" y="0"/>
                </a:moveTo>
                <a:lnTo>
                  <a:pt x="10450286" y="0"/>
                </a:lnTo>
                <a:lnTo>
                  <a:pt x="104502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01327" y="1758682"/>
            <a:ext cx="3220250" cy="1851644"/>
          </a:xfrm>
          <a:custGeom>
            <a:avLst/>
            <a:gdLst/>
            <a:ahLst/>
            <a:cxnLst/>
            <a:rect l="l" t="t" r="r" b="b"/>
            <a:pathLst>
              <a:path w="3220250" h="1851644">
                <a:moveTo>
                  <a:pt x="0" y="0"/>
                </a:moveTo>
                <a:lnTo>
                  <a:pt x="3220250" y="0"/>
                </a:lnTo>
                <a:lnTo>
                  <a:pt x="3220250" y="1851644"/>
                </a:lnTo>
                <a:lnTo>
                  <a:pt x="0" y="1851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513454" y="-939446"/>
            <a:ext cx="5616701" cy="5616701"/>
          </a:xfrm>
          <a:custGeom>
            <a:avLst/>
            <a:gdLst/>
            <a:ahLst/>
            <a:cxnLst/>
            <a:rect l="l" t="t" r="r" b="b"/>
            <a:pathLst>
              <a:path w="5616701" h="5616701">
                <a:moveTo>
                  <a:pt x="0" y="0"/>
                </a:moveTo>
                <a:lnTo>
                  <a:pt x="5616701" y="0"/>
                </a:lnTo>
                <a:lnTo>
                  <a:pt x="5616701" y="5616701"/>
                </a:lnTo>
                <a:lnTo>
                  <a:pt x="0" y="56167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02492" y="3828227"/>
            <a:ext cx="12283015" cy="279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6"/>
              </a:lnSpc>
            </a:pPr>
            <a:r>
              <a:rPr lang="en-US" sz="10400">
                <a:solidFill>
                  <a:srgbClr val="FFFFFF"/>
                </a:solidFill>
                <a:latin typeface="Merriweather Bold"/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1009315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827">
            <a:off x="15470397" y="5479390"/>
            <a:ext cx="5457911" cy="5457911"/>
          </a:xfrm>
          <a:custGeom>
            <a:avLst/>
            <a:gdLst/>
            <a:ahLst/>
            <a:cxnLst/>
            <a:rect l="l" t="t" r="r" b="b"/>
            <a:pathLst>
              <a:path w="5457911" h="5457911">
                <a:moveTo>
                  <a:pt x="0" y="0"/>
                </a:moveTo>
                <a:lnTo>
                  <a:pt x="5457911" y="0"/>
                </a:lnTo>
                <a:lnTo>
                  <a:pt x="5457911" y="5457911"/>
                </a:lnTo>
                <a:lnTo>
                  <a:pt x="0" y="54579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621537" y="-1488121"/>
            <a:ext cx="6474652" cy="4273270"/>
          </a:xfrm>
          <a:custGeom>
            <a:avLst/>
            <a:gdLst/>
            <a:ahLst/>
            <a:cxnLst/>
            <a:rect l="l" t="t" r="r" b="b"/>
            <a:pathLst>
              <a:path w="6474652" h="4273270">
                <a:moveTo>
                  <a:pt x="0" y="0"/>
                </a:moveTo>
                <a:lnTo>
                  <a:pt x="6474653" y="0"/>
                </a:lnTo>
                <a:lnTo>
                  <a:pt x="6474653" y="4273271"/>
                </a:lnTo>
                <a:lnTo>
                  <a:pt x="0" y="427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86703" y="1028700"/>
            <a:ext cx="10733935" cy="2691640"/>
            <a:chOff x="0" y="0"/>
            <a:chExt cx="14311913" cy="35888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11913" cy="3588853"/>
            </a:xfrm>
            <a:custGeom>
              <a:avLst/>
              <a:gdLst/>
              <a:ahLst/>
              <a:cxnLst/>
              <a:rect l="l" t="t" r="r" b="b"/>
              <a:pathLst>
                <a:path w="14311913" h="3588853">
                  <a:moveTo>
                    <a:pt x="0" y="0"/>
                  </a:moveTo>
                  <a:lnTo>
                    <a:pt x="14311913" y="0"/>
                  </a:lnTo>
                  <a:lnTo>
                    <a:pt x="14311913" y="3588853"/>
                  </a:lnTo>
                  <a:lnTo>
                    <a:pt x="0" y="3588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989777" y="133350"/>
              <a:ext cx="12332359" cy="3259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60"/>
                </a:lnSpc>
              </a:pPr>
              <a:r>
                <a:rPr lang="en-US" sz="9000" dirty="0">
                  <a:solidFill>
                    <a:srgbClr val="0C2640"/>
                  </a:solidFill>
                  <a:latin typeface="Merriweather Bold"/>
                </a:rPr>
                <a:t>СТРУКТУРА РОБОТИ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367195" y="3284967"/>
            <a:ext cx="1113530" cy="1773372"/>
          </a:xfrm>
          <a:custGeom>
            <a:avLst/>
            <a:gdLst/>
            <a:ahLst/>
            <a:cxnLst/>
            <a:rect l="l" t="t" r="r" b="b"/>
            <a:pathLst>
              <a:path w="1113530" h="1773372">
                <a:moveTo>
                  <a:pt x="0" y="0"/>
                </a:moveTo>
                <a:lnTo>
                  <a:pt x="1113530" y="0"/>
                </a:lnTo>
                <a:lnTo>
                  <a:pt x="1113530" y="1773371"/>
                </a:lnTo>
                <a:lnTo>
                  <a:pt x="0" y="17733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67000" y="4381500"/>
            <a:ext cx="12295756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16"/>
              </a:lnSpc>
            </a:pPr>
            <a:r>
              <a:rPr lang="en-US" sz="3511" dirty="0" err="1">
                <a:solidFill>
                  <a:srgbClr val="FFFFFF"/>
                </a:solidFill>
                <a:latin typeface="Merriweather"/>
              </a:rPr>
              <a:t>Мета</a:t>
            </a:r>
            <a:r>
              <a:rPr lang="en-US" sz="3511" dirty="0">
                <a:solidFill>
                  <a:srgbClr val="FFFFFF"/>
                </a:solidFill>
                <a:latin typeface="Merriweather"/>
              </a:rPr>
              <a:t>: </a:t>
            </a:r>
            <a:r>
              <a:rPr lang="en-US" sz="3511" dirty="0" err="1">
                <a:solidFill>
                  <a:srgbClr val="FFFFFF"/>
                </a:solidFill>
                <a:latin typeface="Merriweather"/>
              </a:rPr>
              <a:t>розглянути</a:t>
            </a:r>
            <a:r>
              <a:rPr lang="en-US" sz="351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11" dirty="0" err="1">
                <a:solidFill>
                  <a:srgbClr val="FFFFFF"/>
                </a:solidFill>
                <a:latin typeface="Merriweather"/>
              </a:rPr>
              <a:t>можливість</a:t>
            </a:r>
            <a:r>
              <a:rPr lang="en-US" sz="351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11" dirty="0" err="1">
                <a:solidFill>
                  <a:srgbClr val="FFFFFF"/>
                </a:solidFill>
                <a:latin typeface="Merriweather"/>
              </a:rPr>
              <a:t>колонізації</a:t>
            </a:r>
            <a:r>
              <a:rPr lang="en-US" sz="351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11" dirty="0" err="1">
                <a:solidFill>
                  <a:srgbClr val="FFFFFF"/>
                </a:solidFill>
                <a:latin typeface="Merriweather"/>
              </a:rPr>
              <a:t>Марсу</a:t>
            </a:r>
            <a:r>
              <a:rPr lang="en-US" sz="351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11" dirty="0" err="1">
                <a:solidFill>
                  <a:srgbClr val="FFFFFF"/>
                </a:solidFill>
                <a:latin typeface="Merriweather"/>
              </a:rPr>
              <a:t>та</a:t>
            </a:r>
            <a:r>
              <a:rPr lang="en-US" sz="351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11" dirty="0" err="1">
                <a:solidFill>
                  <a:srgbClr val="FFFFFF"/>
                </a:solidFill>
                <a:latin typeface="Merriweather"/>
              </a:rPr>
              <a:t>виклики</a:t>
            </a:r>
            <a:r>
              <a:rPr lang="en-US" sz="3511" dirty="0">
                <a:solidFill>
                  <a:srgbClr val="FFFFFF"/>
                </a:solidFill>
                <a:latin typeface="Merriweather"/>
              </a:rPr>
              <a:t>, </a:t>
            </a:r>
            <a:r>
              <a:rPr lang="en-US" sz="3511" dirty="0" err="1">
                <a:solidFill>
                  <a:srgbClr val="FFFFFF"/>
                </a:solidFill>
                <a:latin typeface="Merriweather"/>
              </a:rPr>
              <a:t>які</a:t>
            </a:r>
            <a:r>
              <a:rPr lang="en-US" sz="351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11" dirty="0" err="1">
                <a:solidFill>
                  <a:srgbClr val="FFFFFF"/>
                </a:solidFill>
                <a:latin typeface="Merriweather"/>
              </a:rPr>
              <a:t>постануть</a:t>
            </a:r>
            <a:r>
              <a:rPr lang="en-US" sz="351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11" dirty="0" err="1">
                <a:solidFill>
                  <a:srgbClr val="FFFFFF"/>
                </a:solidFill>
                <a:latin typeface="Merriweather"/>
              </a:rPr>
              <a:t>перед</a:t>
            </a:r>
            <a:r>
              <a:rPr lang="en-US" sz="351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11" dirty="0" err="1">
                <a:solidFill>
                  <a:srgbClr val="FFFFFF"/>
                </a:solidFill>
                <a:latin typeface="Merriweather"/>
              </a:rPr>
              <a:t>людством</a:t>
            </a:r>
            <a:r>
              <a:rPr lang="en-US" sz="3511" dirty="0">
                <a:solidFill>
                  <a:srgbClr val="FFFFFF"/>
                </a:solidFill>
                <a:latin typeface="Merriweather"/>
              </a:rPr>
              <a:t>, </a:t>
            </a:r>
            <a:r>
              <a:rPr lang="en-US" sz="3511" dirty="0" err="1">
                <a:solidFill>
                  <a:srgbClr val="FFFFFF"/>
                </a:solidFill>
                <a:latin typeface="Merriweather"/>
              </a:rPr>
              <a:t>дати</a:t>
            </a:r>
            <a:r>
              <a:rPr lang="en-US" sz="351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11" dirty="0" err="1">
                <a:solidFill>
                  <a:srgbClr val="FFFFFF"/>
                </a:solidFill>
                <a:latin typeface="Merriweather"/>
              </a:rPr>
              <a:t>можливі</a:t>
            </a:r>
            <a:r>
              <a:rPr lang="en-US" sz="351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11" dirty="0" err="1">
                <a:solidFill>
                  <a:srgbClr val="FFFFFF"/>
                </a:solidFill>
                <a:latin typeface="Merriweather"/>
              </a:rPr>
              <a:t>напрямки</a:t>
            </a:r>
            <a:r>
              <a:rPr lang="en-US" sz="351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11" dirty="0" err="1">
                <a:solidFill>
                  <a:srgbClr val="FFFFFF"/>
                </a:solidFill>
                <a:latin typeface="Merriweather"/>
              </a:rPr>
              <a:t>рішенняцих</a:t>
            </a:r>
            <a:r>
              <a:rPr lang="en-US" sz="3511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11" dirty="0" err="1">
                <a:solidFill>
                  <a:srgbClr val="FFFFFF"/>
                </a:solidFill>
                <a:latin typeface="Merriweather"/>
              </a:rPr>
              <a:t>проблем</a:t>
            </a:r>
            <a:r>
              <a:rPr lang="en-US" sz="3511" dirty="0" smtClean="0">
                <a:solidFill>
                  <a:srgbClr val="FFFFFF"/>
                </a:solidFill>
                <a:latin typeface="Merriweather"/>
              </a:rPr>
              <a:t>.</a:t>
            </a:r>
            <a:endParaRPr lang="uk-UA" sz="3511" dirty="0" smtClean="0">
              <a:solidFill>
                <a:srgbClr val="FFFFFF"/>
              </a:solidFill>
              <a:latin typeface="Merriweather"/>
            </a:endParaRPr>
          </a:p>
          <a:p>
            <a:pPr>
              <a:lnSpc>
                <a:spcPts val="4916"/>
              </a:lnSpc>
            </a:pPr>
            <a:endParaRPr lang="en-US" sz="3511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798458" y="6536716"/>
            <a:ext cx="5881708" cy="61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2"/>
              </a:lnSpc>
            </a:pPr>
            <a:r>
              <a:rPr lang="en-US" sz="3537" dirty="0" err="1" smtClean="0">
                <a:solidFill>
                  <a:srgbClr val="FFFFFF"/>
                </a:solidFill>
                <a:latin typeface="Merriweather"/>
              </a:rPr>
              <a:t>Об’єкт</a:t>
            </a:r>
            <a:r>
              <a:rPr lang="en-US" sz="3537" dirty="0" smtClean="0">
                <a:solidFill>
                  <a:srgbClr val="FFFFFF"/>
                </a:solidFill>
                <a:latin typeface="Merriweather"/>
              </a:rPr>
              <a:t>: </a:t>
            </a:r>
            <a:r>
              <a:rPr lang="en-US" sz="3537" dirty="0" err="1" smtClean="0">
                <a:solidFill>
                  <a:srgbClr val="FFFFFF"/>
                </a:solidFill>
                <a:latin typeface="Merriweather"/>
              </a:rPr>
              <a:t>планета</a:t>
            </a:r>
            <a:r>
              <a:rPr lang="en-US" sz="3537" dirty="0" smtClean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37" dirty="0" err="1" smtClean="0">
                <a:solidFill>
                  <a:srgbClr val="FFFFFF"/>
                </a:solidFill>
                <a:latin typeface="Merriweather"/>
              </a:rPr>
              <a:t>Марс</a:t>
            </a:r>
            <a:r>
              <a:rPr lang="en-US" sz="3537" dirty="0" smtClean="0">
                <a:solidFill>
                  <a:srgbClr val="FFFFFF"/>
                </a:solidFill>
                <a:latin typeface="Merriweather"/>
              </a:rPr>
              <a:t>.</a:t>
            </a:r>
            <a:endParaRPr lang="en-US" sz="3537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681616" y="7353300"/>
            <a:ext cx="9112565" cy="61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2"/>
              </a:lnSpc>
            </a:pPr>
            <a:r>
              <a:rPr lang="en-US" sz="3537" dirty="0" err="1">
                <a:solidFill>
                  <a:srgbClr val="FFFFFF"/>
                </a:solidFill>
                <a:latin typeface="Merriweather"/>
              </a:rPr>
              <a:t>Предмет</a:t>
            </a:r>
            <a:r>
              <a:rPr lang="en-US" sz="3537" dirty="0">
                <a:solidFill>
                  <a:srgbClr val="FFFFFF"/>
                </a:solidFill>
                <a:latin typeface="Merriweather"/>
              </a:rPr>
              <a:t>: </a:t>
            </a:r>
            <a:r>
              <a:rPr lang="en-US" sz="3537" dirty="0" err="1">
                <a:solidFill>
                  <a:srgbClr val="FFFFFF"/>
                </a:solidFill>
                <a:latin typeface="Merriweather"/>
              </a:rPr>
              <a:t>фізичні</a:t>
            </a:r>
            <a:r>
              <a:rPr lang="en-US" sz="3537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37" dirty="0" err="1">
                <a:solidFill>
                  <a:srgbClr val="FFFFFF"/>
                </a:solidFill>
                <a:latin typeface="Merriweather"/>
              </a:rPr>
              <a:t>умови</a:t>
            </a:r>
            <a:r>
              <a:rPr lang="en-US" sz="3537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37" dirty="0" err="1">
                <a:solidFill>
                  <a:srgbClr val="FFFFFF"/>
                </a:solidFill>
                <a:latin typeface="Merriweather"/>
              </a:rPr>
              <a:t>на</a:t>
            </a:r>
            <a:r>
              <a:rPr lang="en-US" sz="3537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3537" dirty="0" err="1">
                <a:solidFill>
                  <a:srgbClr val="FFFFFF"/>
                </a:solidFill>
                <a:latin typeface="Merriweather"/>
              </a:rPr>
              <a:t>Марсі</a:t>
            </a:r>
            <a:r>
              <a:rPr lang="en-US" sz="3537" dirty="0">
                <a:solidFill>
                  <a:srgbClr val="FFFFFF"/>
                </a:solidFill>
                <a:latin typeface="Merriweather"/>
              </a:rPr>
              <a:t>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23760" y="8420100"/>
            <a:ext cx="1600200" cy="1524000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6">
              <a:shade val="50000"/>
            </a:schemeClr>
          </a:lnRef>
          <a:fillRef idx="1003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C00000"/>
                </a:solidFill>
              </a:rPr>
              <a:t>Слайд 2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89291">
            <a:off x="15629596" y="-2006736"/>
            <a:ext cx="5316807" cy="5477480"/>
          </a:xfrm>
          <a:custGeom>
            <a:avLst/>
            <a:gdLst/>
            <a:ahLst/>
            <a:cxnLst/>
            <a:rect l="l" t="t" r="r" b="b"/>
            <a:pathLst>
              <a:path w="5316807" h="5477480">
                <a:moveTo>
                  <a:pt x="0" y="0"/>
                </a:moveTo>
                <a:lnTo>
                  <a:pt x="5316808" y="0"/>
                </a:lnTo>
                <a:lnTo>
                  <a:pt x="5316808" y="5477480"/>
                </a:lnTo>
                <a:lnTo>
                  <a:pt x="0" y="54774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42244" flipH="1">
            <a:off x="-3222831" y="-1402125"/>
            <a:ext cx="5316807" cy="5477480"/>
          </a:xfrm>
          <a:custGeom>
            <a:avLst/>
            <a:gdLst/>
            <a:ahLst/>
            <a:cxnLst/>
            <a:rect l="l" t="t" r="r" b="b"/>
            <a:pathLst>
              <a:path w="5316807" h="5477480">
                <a:moveTo>
                  <a:pt x="5316808" y="0"/>
                </a:moveTo>
                <a:lnTo>
                  <a:pt x="0" y="0"/>
                </a:lnTo>
                <a:lnTo>
                  <a:pt x="0" y="5477480"/>
                </a:lnTo>
                <a:lnTo>
                  <a:pt x="5316808" y="5477480"/>
                </a:lnTo>
                <a:lnTo>
                  <a:pt x="531680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478708" y="732004"/>
            <a:ext cx="10733935" cy="2691640"/>
            <a:chOff x="0" y="0"/>
            <a:chExt cx="14311913" cy="35888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11913" cy="3588853"/>
            </a:xfrm>
            <a:custGeom>
              <a:avLst/>
              <a:gdLst/>
              <a:ahLst/>
              <a:cxnLst/>
              <a:rect l="l" t="t" r="r" b="b"/>
              <a:pathLst>
                <a:path w="14311913" h="3588853">
                  <a:moveTo>
                    <a:pt x="0" y="0"/>
                  </a:moveTo>
                  <a:lnTo>
                    <a:pt x="14311913" y="0"/>
                  </a:lnTo>
                  <a:lnTo>
                    <a:pt x="14311913" y="3588853"/>
                  </a:lnTo>
                  <a:lnTo>
                    <a:pt x="0" y="35888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989777" y="133350"/>
              <a:ext cx="12332359" cy="3259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60"/>
                </a:lnSpc>
              </a:pPr>
              <a:r>
                <a:rPr lang="en-US" sz="9000">
                  <a:solidFill>
                    <a:srgbClr val="0C2640"/>
                  </a:solidFill>
                  <a:latin typeface="Merriweather Bold"/>
                </a:rPr>
                <a:t>СТРУКТУРА РОБОТИ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61322" y="3562205"/>
            <a:ext cx="3561564" cy="83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54"/>
              </a:lnSpc>
            </a:pPr>
            <a:r>
              <a:rPr lang="uk-UA" sz="4896" dirty="0" smtClean="0">
                <a:solidFill>
                  <a:srgbClr val="FFFFFF"/>
                </a:solidFill>
                <a:latin typeface="Merriweather"/>
              </a:rPr>
              <a:t>Завдання</a:t>
            </a:r>
            <a:r>
              <a:rPr lang="en-US" sz="4896" dirty="0" smtClean="0">
                <a:solidFill>
                  <a:srgbClr val="FFFFFF"/>
                </a:solidFill>
                <a:latin typeface="Merriweather"/>
              </a:rPr>
              <a:t>:</a:t>
            </a:r>
            <a:endParaRPr lang="en-US" sz="4896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61322" y="4546169"/>
            <a:ext cx="16323924" cy="36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48"/>
              </a:lnSpc>
            </a:pPr>
            <a:r>
              <a:rPr lang="uk-UA" sz="4177" dirty="0" smtClean="0">
                <a:solidFill>
                  <a:srgbClr val="FFFFFF"/>
                </a:solidFill>
                <a:latin typeface="Merriweather"/>
              </a:rPr>
              <a:t>1.Проаналізувати умови даної планети;</a:t>
            </a:r>
          </a:p>
          <a:p>
            <a:pPr algn="just">
              <a:lnSpc>
                <a:spcPts val="5848"/>
              </a:lnSpc>
            </a:pPr>
            <a:r>
              <a:rPr lang="uk-UA" sz="4177" dirty="0" smtClean="0">
                <a:solidFill>
                  <a:srgbClr val="FFFFFF"/>
                </a:solidFill>
                <a:latin typeface="Merriweather"/>
              </a:rPr>
              <a:t> 2.Визначити, які проблеми можуть виникнути під час колонізації; </a:t>
            </a:r>
          </a:p>
          <a:p>
            <a:pPr algn="just">
              <a:lnSpc>
                <a:spcPts val="5848"/>
              </a:lnSpc>
            </a:pPr>
            <a:r>
              <a:rPr lang="uk-UA" sz="4177" dirty="0" smtClean="0">
                <a:solidFill>
                  <a:srgbClr val="FFFFFF"/>
                </a:solidFill>
                <a:latin typeface="Merriweather"/>
              </a:rPr>
              <a:t>3.Знайти вирішення цих проблем, обрати найефективніші методи</a:t>
            </a:r>
            <a:r>
              <a:rPr lang="en-US" sz="4177" dirty="0" smtClean="0">
                <a:solidFill>
                  <a:srgbClr val="FFFFFF"/>
                </a:solidFill>
                <a:latin typeface="Merriweather"/>
              </a:rPr>
              <a:t>.</a:t>
            </a:r>
            <a:endParaRPr lang="en-US" sz="4177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09600" y="8380834"/>
            <a:ext cx="1600200" cy="1524000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6">
              <a:shade val="50000"/>
            </a:schemeClr>
          </a:lnRef>
          <a:fillRef idx="1003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C00000"/>
                </a:solidFill>
              </a:rPr>
              <a:t>Слайд 3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86703" y="1028700"/>
            <a:ext cx="10514593" cy="2636638"/>
          </a:xfrm>
          <a:custGeom>
            <a:avLst/>
            <a:gdLst/>
            <a:ahLst/>
            <a:cxnLst/>
            <a:rect l="l" t="t" r="r" b="b"/>
            <a:pathLst>
              <a:path w="10514593" h="2636638">
                <a:moveTo>
                  <a:pt x="0" y="0"/>
                </a:moveTo>
                <a:lnTo>
                  <a:pt x="10514594" y="0"/>
                </a:lnTo>
                <a:lnTo>
                  <a:pt x="10514594" y="2636638"/>
                </a:lnTo>
                <a:lnTo>
                  <a:pt x="0" y="2636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5852" y="1741875"/>
            <a:ext cx="2621242" cy="2676922"/>
            <a:chOff x="0" y="0"/>
            <a:chExt cx="621792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15380" cy="6350000"/>
            </a:xfrm>
            <a:custGeom>
              <a:avLst/>
              <a:gdLst/>
              <a:ahLst/>
              <a:cxnLst/>
              <a:rect l="l" t="t" r="r" b="b"/>
              <a:pathLst>
                <a:path w="6215380" h="6350000">
                  <a:moveTo>
                    <a:pt x="6085840" y="1851660"/>
                  </a:moveTo>
                  <a:lnTo>
                    <a:pt x="6085840" y="1719580"/>
                  </a:lnTo>
                  <a:lnTo>
                    <a:pt x="5953760" y="1719580"/>
                  </a:lnTo>
                  <a:lnTo>
                    <a:pt x="5953760" y="1587500"/>
                  </a:lnTo>
                  <a:lnTo>
                    <a:pt x="5821680" y="1587500"/>
                  </a:lnTo>
                  <a:lnTo>
                    <a:pt x="5821680" y="1455420"/>
                  </a:lnTo>
                  <a:lnTo>
                    <a:pt x="5689600" y="1455420"/>
                  </a:lnTo>
                  <a:lnTo>
                    <a:pt x="5689600" y="1323340"/>
                  </a:lnTo>
                  <a:lnTo>
                    <a:pt x="5557520" y="1323340"/>
                  </a:lnTo>
                  <a:lnTo>
                    <a:pt x="5557520" y="1189990"/>
                  </a:lnTo>
                  <a:lnTo>
                    <a:pt x="5425440" y="1189990"/>
                  </a:lnTo>
                  <a:lnTo>
                    <a:pt x="5425440" y="1057910"/>
                  </a:lnTo>
                  <a:lnTo>
                    <a:pt x="5293360" y="1057910"/>
                  </a:lnTo>
                  <a:lnTo>
                    <a:pt x="5293360" y="925830"/>
                  </a:lnTo>
                  <a:lnTo>
                    <a:pt x="5161280" y="925830"/>
                  </a:lnTo>
                  <a:lnTo>
                    <a:pt x="5161280" y="793750"/>
                  </a:lnTo>
                  <a:lnTo>
                    <a:pt x="5029200" y="793750"/>
                  </a:lnTo>
                  <a:lnTo>
                    <a:pt x="5029200" y="661670"/>
                  </a:lnTo>
                  <a:lnTo>
                    <a:pt x="4897120" y="661670"/>
                  </a:lnTo>
                  <a:lnTo>
                    <a:pt x="4897120" y="529590"/>
                  </a:lnTo>
                  <a:lnTo>
                    <a:pt x="4762500" y="529590"/>
                  </a:lnTo>
                  <a:lnTo>
                    <a:pt x="4762500" y="397510"/>
                  </a:lnTo>
                  <a:lnTo>
                    <a:pt x="4630420" y="397510"/>
                  </a:lnTo>
                  <a:lnTo>
                    <a:pt x="4630420" y="264160"/>
                  </a:lnTo>
                  <a:lnTo>
                    <a:pt x="4498340" y="264160"/>
                  </a:lnTo>
                  <a:lnTo>
                    <a:pt x="4498340" y="132080"/>
                  </a:lnTo>
                  <a:lnTo>
                    <a:pt x="4366260" y="132080"/>
                  </a:lnTo>
                  <a:lnTo>
                    <a:pt x="4366260" y="0"/>
                  </a:lnTo>
                  <a:cubicBezTo>
                    <a:pt x="3530600" y="0"/>
                    <a:pt x="2688590" y="0"/>
                    <a:pt x="1852930" y="0"/>
                  </a:cubicBezTo>
                  <a:lnTo>
                    <a:pt x="1852930" y="132080"/>
                  </a:lnTo>
                  <a:lnTo>
                    <a:pt x="1720850" y="132080"/>
                  </a:lnTo>
                  <a:lnTo>
                    <a:pt x="1720850" y="264160"/>
                  </a:lnTo>
                  <a:lnTo>
                    <a:pt x="1587500" y="264160"/>
                  </a:lnTo>
                  <a:lnTo>
                    <a:pt x="1587500" y="396240"/>
                  </a:lnTo>
                  <a:lnTo>
                    <a:pt x="1455420" y="396240"/>
                  </a:lnTo>
                  <a:lnTo>
                    <a:pt x="1455420" y="528320"/>
                  </a:lnTo>
                  <a:lnTo>
                    <a:pt x="1323340" y="528320"/>
                  </a:lnTo>
                  <a:lnTo>
                    <a:pt x="1323340" y="660400"/>
                  </a:lnTo>
                  <a:lnTo>
                    <a:pt x="1189990" y="660400"/>
                  </a:lnTo>
                  <a:lnTo>
                    <a:pt x="1189990" y="792480"/>
                  </a:lnTo>
                  <a:lnTo>
                    <a:pt x="1057910" y="792480"/>
                  </a:lnTo>
                  <a:lnTo>
                    <a:pt x="1057910" y="924560"/>
                  </a:lnTo>
                  <a:lnTo>
                    <a:pt x="925830" y="924560"/>
                  </a:lnTo>
                  <a:lnTo>
                    <a:pt x="925830" y="1056640"/>
                  </a:lnTo>
                  <a:lnTo>
                    <a:pt x="793750" y="1056640"/>
                  </a:lnTo>
                  <a:lnTo>
                    <a:pt x="793750" y="1188720"/>
                  </a:lnTo>
                  <a:lnTo>
                    <a:pt x="661670" y="1188720"/>
                  </a:lnTo>
                  <a:lnTo>
                    <a:pt x="661670" y="1320800"/>
                  </a:lnTo>
                  <a:lnTo>
                    <a:pt x="529590" y="1320800"/>
                  </a:lnTo>
                  <a:lnTo>
                    <a:pt x="529590" y="1452880"/>
                  </a:lnTo>
                  <a:lnTo>
                    <a:pt x="397510" y="1452880"/>
                  </a:lnTo>
                  <a:lnTo>
                    <a:pt x="397510" y="1587500"/>
                  </a:lnTo>
                  <a:lnTo>
                    <a:pt x="264160" y="1587500"/>
                  </a:lnTo>
                  <a:lnTo>
                    <a:pt x="264160" y="1719580"/>
                  </a:lnTo>
                  <a:lnTo>
                    <a:pt x="132080" y="1719580"/>
                  </a:lnTo>
                  <a:lnTo>
                    <a:pt x="132080" y="1851660"/>
                  </a:lnTo>
                  <a:lnTo>
                    <a:pt x="0" y="1851660"/>
                  </a:lnTo>
                  <a:cubicBezTo>
                    <a:pt x="0" y="2731770"/>
                    <a:pt x="0" y="3618230"/>
                    <a:pt x="0" y="4497070"/>
                  </a:cubicBezTo>
                  <a:lnTo>
                    <a:pt x="132080" y="4497070"/>
                  </a:lnTo>
                  <a:lnTo>
                    <a:pt x="132080" y="4629150"/>
                  </a:lnTo>
                  <a:lnTo>
                    <a:pt x="264160" y="4629150"/>
                  </a:lnTo>
                  <a:lnTo>
                    <a:pt x="264160" y="4762500"/>
                  </a:lnTo>
                  <a:lnTo>
                    <a:pt x="396240" y="4762500"/>
                  </a:lnTo>
                  <a:lnTo>
                    <a:pt x="396240" y="4894580"/>
                  </a:lnTo>
                  <a:lnTo>
                    <a:pt x="528320" y="4894580"/>
                  </a:lnTo>
                  <a:lnTo>
                    <a:pt x="528320" y="5026660"/>
                  </a:lnTo>
                  <a:lnTo>
                    <a:pt x="660400" y="5026660"/>
                  </a:lnTo>
                  <a:lnTo>
                    <a:pt x="660400" y="5158740"/>
                  </a:lnTo>
                  <a:lnTo>
                    <a:pt x="792480" y="5158740"/>
                  </a:lnTo>
                  <a:lnTo>
                    <a:pt x="792480" y="5290820"/>
                  </a:lnTo>
                  <a:lnTo>
                    <a:pt x="924560" y="5290820"/>
                  </a:lnTo>
                  <a:lnTo>
                    <a:pt x="924560" y="5422900"/>
                  </a:lnTo>
                  <a:lnTo>
                    <a:pt x="1056640" y="5422900"/>
                  </a:lnTo>
                  <a:lnTo>
                    <a:pt x="1056640" y="5554980"/>
                  </a:lnTo>
                  <a:lnTo>
                    <a:pt x="1188720" y="5554980"/>
                  </a:lnTo>
                  <a:lnTo>
                    <a:pt x="1188720" y="5687060"/>
                  </a:lnTo>
                  <a:lnTo>
                    <a:pt x="1320800" y="5687060"/>
                  </a:lnTo>
                  <a:lnTo>
                    <a:pt x="1320800" y="5819140"/>
                  </a:lnTo>
                  <a:lnTo>
                    <a:pt x="1452880" y="5819140"/>
                  </a:lnTo>
                  <a:lnTo>
                    <a:pt x="1452880" y="5951220"/>
                  </a:lnTo>
                  <a:lnTo>
                    <a:pt x="1587500" y="5951220"/>
                  </a:lnTo>
                  <a:lnTo>
                    <a:pt x="1587500" y="6083300"/>
                  </a:lnTo>
                  <a:lnTo>
                    <a:pt x="1719580" y="6083300"/>
                  </a:lnTo>
                  <a:lnTo>
                    <a:pt x="1719580" y="6215380"/>
                  </a:lnTo>
                  <a:lnTo>
                    <a:pt x="1851660" y="6215380"/>
                  </a:lnTo>
                  <a:lnTo>
                    <a:pt x="1851660" y="6350000"/>
                  </a:lnTo>
                  <a:cubicBezTo>
                    <a:pt x="2687320" y="6350000"/>
                    <a:pt x="3529330" y="6350000"/>
                    <a:pt x="4364990" y="6350000"/>
                  </a:cubicBezTo>
                  <a:lnTo>
                    <a:pt x="4364990" y="6217920"/>
                  </a:lnTo>
                  <a:lnTo>
                    <a:pt x="4497070" y="6217920"/>
                  </a:lnTo>
                  <a:lnTo>
                    <a:pt x="4497070" y="6085840"/>
                  </a:lnTo>
                  <a:lnTo>
                    <a:pt x="4629150" y="6085840"/>
                  </a:lnTo>
                  <a:lnTo>
                    <a:pt x="4629150" y="5953760"/>
                  </a:lnTo>
                  <a:lnTo>
                    <a:pt x="4762500" y="5953760"/>
                  </a:lnTo>
                  <a:lnTo>
                    <a:pt x="4762500" y="5821680"/>
                  </a:lnTo>
                  <a:lnTo>
                    <a:pt x="4894580" y="5821680"/>
                  </a:lnTo>
                  <a:lnTo>
                    <a:pt x="4894580" y="5689600"/>
                  </a:lnTo>
                  <a:lnTo>
                    <a:pt x="5026660" y="5689600"/>
                  </a:lnTo>
                  <a:lnTo>
                    <a:pt x="5026660" y="5557520"/>
                  </a:lnTo>
                  <a:lnTo>
                    <a:pt x="5158740" y="5557520"/>
                  </a:lnTo>
                  <a:lnTo>
                    <a:pt x="5158740" y="5425440"/>
                  </a:lnTo>
                  <a:lnTo>
                    <a:pt x="5290820" y="5425440"/>
                  </a:lnTo>
                  <a:lnTo>
                    <a:pt x="5290820" y="5293360"/>
                  </a:lnTo>
                  <a:lnTo>
                    <a:pt x="5422900" y="5293360"/>
                  </a:lnTo>
                  <a:lnTo>
                    <a:pt x="5422900" y="5161280"/>
                  </a:lnTo>
                  <a:lnTo>
                    <a:pt x="5554980" y="5161280"/>
                  </a:lnTo>
                  <a:lnTo>
                    <a:pt x="5554980" y="5029200"/>
                  </a:lnTo>
                  <a:lnTo>
                    <a:pt x="5687060" y="5029200"/>
                  </a:lnTo>
                  <a:lnTo>
                    <a:pt x="5687060" y="4897120"/>
                  </a:lnTo>
                  <a:lnTo>
                    <a:pt x="5819140" y="4897120"/>
                  </a:lnTo>
                  <a:lnTo>
                    <a:pt x="5819140" y="4762500"/>
                  </a:lnTo>
                  <a:lnTo>
                    <a:pt x="5951220" y="4762500"/>
                  </a:lnTo>
                  <a:lnTo>
                    <a:pt x="5951220" y="4630420"/>
                  </a:lnTo>
                  <a:lnTo>
                    <a:pt x="6083300" y="4630420"/>
                  </a:lnTo>
                  <a:lnTo>
                    <a:pt x="6083300" y="4498340"/>
                  </a:lnTo>
                  <a:lnTo>
                    <a:pt x="6215380" y="4498340"/>
                  </a:lnTo>
                  <a:cubicBezTo>
                    <a:pt x="6215380" y="3618230"/>
                    <a:pt x="6215380" y="2731770"/>
                    <a:pt x="6215380" y="1852930"/>
                  </a:cubicBezTo>
                  <a:lnTo>
                    <a:pt x="6085840" y="1852930"/>
                  </a:lnTo>
                  <a:close/>
                </a:path>
              </a:pathLst>
            </a:custGeom>
            <a:blipFill>
              <a:blip r:embed="rId3"/>
              <a:stretch>
                <a:fillRect l="-26672" r="-2667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4638058" y="6818510"/>
            <a:ext cx="2621242" cy="2676922"/>
            <a:chOff x="0" y="0"/>
            <a:chExt cx="621792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15380" cy="6350000"/>
            </a:xfrm>
            <a:custGeom>
              <a:avLst/>
              <a:gdLst/>
              <a:ahLst/>
              <a:cxnLst/>
              <a:rect l="l" t="t" r="r" b="b"/>
              <a:pathLst>
                <a:path w="6215380" h="6350000">
                  <a:moveTo>
                    <a:pt x="6085840" y="1851660"/>
                  </a:moveTo>
                  <a:lnTo>
                    <a:pt x="6085840" y="1719580"/>
                  </a:lnTo>
                  <a:lnTo>
                    <a:pt x="5953760" y="1719580"/>
                  </a:lnTo>
                  <a:lnTo>
                    <a:pt x="5953760" y="1587500"/>
                  </a:lnTo>
                  <a:lnTo>
                    <a:pt x="5821680" y="1587500"/>
                  </a:lnTo>
                  <a:lnTo>
                    <a:pt x="5821680" y="1455420"/>
                  </a:lnTo>
                  <a:lnTo>
                    <a:pt x="5689600" y="1455420"/>
                  </a:lnTo>
                  <a:lnTo>
                    <a:pt x="5689600" y="1323340"/>
                  </a:lnTo>
                  <a:lnTo>
                    <a:pt x="5557520" y="1323340"/>
                  </a:lnTo>
                  <a:lnTo>
                    <a:pt x="5557520" y="1189990"/>
                  </a:lnTo>
                  <a:lnTo>
                    <a:pt x="5425440" y="1189990"/>
                  </a:lnTo>
                  <a:lnTo>
                    <a:pt x="5425440" y="1057910"/>
                  </a:lnTo>
                  <a:lnTo>
                    <a:pt x="5293360" y="1057910"/>
                  </a:lnTo>
                  <a:lnTo>
                    <a:pt x="5293360" y="925830"/>
                  </a:lnTo>
                  <a:lnTo>
                    <a:pt x="5161280" y="925830"/>
                  </a:lnTo>
                  <a:lnTo>
                    <a:pt x="5161280" y="793750"/>
                  </a:lnTo>
                  <a:lnTo>
                    <a:pt x="5029200" y="793750"/>
                  </a:lnTo>
                  <a:lnTo>
                    <a:pt x="5029200" y="661670"/>
                  </a:lnTo>
                  <a:lnTo>
                    <a:pt x="4897120" y="661670"/>
                  </a:lnTo>
                  <a:lnTo>
                    <a:pt x="4897120" y="529590"/>
                  </a:lnTo>
                  <a:lnTo>
                    <a:pt x="4762500" y="529590"/>
                  </a:lnTo>
                  <a:lnTo>
                    <a:pt x="4762500" y="397510"/>
                  </a:lnTo>
                  <a:lnTo>
                    <a:pt x="4630420" y="397510"/>
                  </a:lnTo>
                  <a:lnTo>
                    <a:pt x="4630420" y="264160"/>
                  </a:lnTo>
                  <a:lnTo>
                    <a:pt x="4498340" y="264160"/>
                  </a:lnTo>
                  <a:lnTo>
                    <a:pt x="4498340" y="132080"/>
                  </a:lnTo>
                  <a:lnTo>
                    <a:pt x="4366260" y="132080"/>
                  </a:lnTo>
                  <a:lnTo>
                    <a:pt x="4366260" y="0"/>
                  </a:lnTo>
                  <a:cubicBezTo>
                    <a:pt x="3530600" y="0"/>
                    <a:pt x="2688590" y="0"/>
                    <a:pt x="1852930" y="0"/>
                  </a:cubicBezTo>
                  <a:lnTo>
                    <a:pt x="1852930" y="132080"/>
                  </a:lnTo>
                  <a:lnTo>
                    <a:pt x="1720850" y="132080"/>
                  </a:lnTo>
                  <a:lnTo>
                    <a:pt x="1720850" y="264160"/>
                  </a:lnTo>
                  <a:lnTo>
                    <a:pt x="1587500" y="264160"/>
                  </a:lnTo>
                  <a:lnTo>
                    <a:pt x="1587500" y="396240"/>
                  </a:lnTo>
                  <a:lnTo>
                    <a:pt x="1455420" y="396240"/>
                  </a:lnTo>
                  <a:lnTo>
                    <a:pt x="1455420" y="528320"/>
                  </a:lnTo>
                  <a:lnTo>
                    <a:pt x="1323340" y="528320"/>
                  </a:lnTo>
                  <a:lnTo>
                    <a:pt x="1323340" y="660400"/>
                  </a:lnTo>
                  <a:lnTo>
                    <a:pt x="1189990" y="660400"/>
                  </a:lnTo>
                  <a:lnTo>
                    <a:pt x="1189990" y="792480"/>
                  </a:lnTo>
                  <a:lnTo>
                    <a:pt x="1057910" y="792480"/>
                  </a:lnTo>
                  <a:lnTo>
                    <a:pt x="1057910" y="924560"/>
                  </a:lnTo>
                  <a:lnTo>
                    <a:pt x="925830" y="924560"/>
                  </a:lnTo>
                  <a:lnTo>
                    <a:pt x="925830" y="1056640"/>
                  </a:lnTo>
                  <a:lnTo>
                    <a:pt x="793750" y="1056640"/>
                  </a:lnTo>
                  <a:lnTo>
                    <a:pt x="793750" y="1188720"/>
                  </a:lnTo>
                  <a:lnTo>
                    <a:pt x="661670" y="1188720"/>
                  </a:lnTo>
                  <a:lnTo>
                    <a:pt x="661670" y="1320800"/>
                  </a:lnTo>
                  <a:lnTo>
                    <a:pt x="529590" y="1320800"/>
                  </a:lnTo>
                  <a:lnTo>
                    <a:pt x="529590" y="1452880"/>
                  </a:lnTo>
                  <a:lnTo>
                    <a:pt x="397510" y="1452880"/>
                  </a:lnTo>
                  <a:lnTo>
                    <a:pt x="397510" y="1587500"/>
                  </a:lnTo>
                  <a:lnTo>
                    <a:pt x="264160" y="1587500"/>
                  </a:lnTo>
                  <a:lnTo>
                    <a:pt x="264160" y="1719580"/>
                  </a:lnTo>
                  <a:lnTo>
                    <a:pt x="132080" y="1719580"/>
                  </a:lnTo>
                  <a:lnTo>
                    <a:pt x="132080" y="1851660"/>
                  </a:lnTo>
                  <a:lnTo>
                    <a:pt x="0" y="1851660"/>
                  </a:lnTo>
                  <a:cubicBezTo>
                    <a:pt x="0" y="2731770"/>
                    <a:pt x="0" y="3618230"/>
                    <a:pt x="0" y="4497070"/>
                  </a:cubicBezTo>
                  <a:lnTo>
                    <a:pt x="132080" y="4497070"/>
                  </a:lnTo>
                  <a:lnTo>
                    <a:pt x="132080" y="4629150"/>
                  </a:lnTo>
                  <a:lnTo>
                    <a:pt x="264160" y="4629150"/>
                  </a:lnTo>
                  <a:lnTo>
                    <a:pt x="264160" y="4762500"/>
                  </a:lnTo>
                  <a:lnTo>
                    <a:pt x="396240" y="4762500"/>
                  </a:lnTo>
                  <a:lnTo>
                    <a:pt x="396240" y="4894580"/>
                  </a:lnTo>
                  <a:lnTo>
                    <a:pt x="528320" y="4894580"/>
                  </a:lnTo>
                  <a:lnTo>
                    <a:pt x="528320" y="5026660"/>
                  </a:lnTo>
                  <a:lnTo>
                    <a:pt x="660400" y="5026660"/>
                  </a:lnTo>
                  <a:lnTo>
                    <a:pt x="660400" y="5158740"/>
                  </a:lnTo>
                  <a:lnTo>
                    <a:pt x="792480" y="5158740"/>
                  </a:lnTo>
                  <a:lnTo>
                    <a:pt x="792480" y="5290820"/>
                  </a:lnTo>
                  <a:lnTo>
                    <a:pt x="924560" y="5290820"/>
                  </a:lnTo>
                  <a:lnTo>
                    <a:pt x="924560" y="5422900"/>
                  </a:lnTo>
                  <a:lnTo>
                    <a:pt x="1056640" y="5422900"/>
                  </a:lnTo>
                  <a:lnTo>
                    <a:pt x="1056640" y="5554980"/>
                  </a:lnTo>
                  <a:lnTo>
                    <a:pt x="1188720" y="5554980"/>
                  </a:lnTo>
                  <a:lnTo>
                    <a:pt x="1188720" y="5687060"/>
                  </a:lnTo>
                  <a:lnTo>
                    <a:pt x="1320800" y="5687060"/>
                  </a:lnTo>
                  <a:lnTo>
                    <a:pt x="1320800" y="5819140"/>
                  </a:lnTo>
                  <a:lnTo>
                    <a:pt x="1452880" y="5819140"/>
                  </a:lnTo>
                  <a:lnTo>
                    <a:pt x="1452880" y="5951220"/>
                  </a:lnTo>
                  <a:lnTo>
                    <a:pt x="1587500" y="5951220"/>
                  </a:lnTo>
                  <a:lnTo>
                    <a:pt x="1587500" y="6083300"/>
                  </a:lnTo>
                  <a:lnTo>
                    <a:pt x="1719580" y="6083300"/>
                  </a:lnTo>
                  <a:lnTo>
                    <a:pt x="1719580" y="6215380"/>
                  </a:lnTo>
                  <a:lnTo>
                    <a:pt x="1851660" y="6215380"/>
                  </a:lnTo>
                  <a:lnTo>
                    <a:pt x="1851660" y="6350000"/>
                  </a:lnTo>
                  <a:cubicBezTo>
                    <a:pt x="2687320" y="6350000"/>
                    <a:pt x="3529330" y="6350000"/>
                    <a:pt x="4364990" y="6350000"/>
                  </a:cubicBezTo>
                  <a:lnTo>
                    <a:pt x="4364990" y="6217920"/>
                  </a:lnTo>
                  <a:lnTo>
                    <a:pt x="4497070" y="6217920"/>
                  </a:lnTo>
                  <a:lnTo>
                    <a:pt x="4497070" y="6085840"/>
                  </a:lnTo>
                  <a:lnTo>
                    <a:pt x="4629150" y="6085840"/>
                  </a:lnTo>
                  <a:lnTo>
                    <a:pt x="4629150" y="5953760"/>
                  </a:lnTo>
                  <a:lnTo>
                    <a:pt x="4762500" y="5953760"/>
                  </a:lnTo>
                  <a:lnTo>
                    <a:pt x="4762500" y="5821680"/>
                  </a:lnTo>
                  <a:lnTo>
                    <a:pt x="4894580" y="5821680"/>
                  </a:lnTo>
                  <a:lnTo>
                    <a:pt x="4894580" y="5689600"/>
                  </a:lnTo>
                  <a:lnTo>
                    <a:pt x="5026660" y="5689600"/>
                  </a:lnTo>
                  <a:lnTo>
                    <a:pt x="5026660" y="5557520"/>
                  </a:lnTo>
                  <a:lnTo>
                    <a:pt x="5158740" y="5557520"/>
                  </a:lnTo>
                  <a:lnTo>
                    <a:pt x="5158740" y="5425440"/>
                  </a:lnTo>
                  <a:lnTo>
                    <a:pt x="5290820" y="5425440"/>
                  </a:lnTo>
                  <a:lnTo>
                    <a:pt x="5290820" y="5293360"/>
                  </a:lnTo>
                  <a:lnTo>
                    <a:pt x="5422900" y="5293360"/>
                  </a:lnTo>
                  <a:lnTo>
                    <a:pt x="5422900" y="5161280"/>
                  </a:lnTo>
                  <a:lnTo>
                    <a:pt x="5554980" y="5161280"/>
                  </a:lnTo>
                  <a:lnTo>
                    <a:pt x="5554980" y="5029200"/>
                  </a:lnTo>
                  <a:lnTo>
                    <a:pt x="5687060" y="5029200"/>
                  </a:lnTo>
                  <a:lnTo>
                    <a:pt x="5687060" y="4897120"/>
                  </a:lnTo>
                  <a:lnTo>
                    <a:pt x="5819140" y="4897120"/>
                  </a:lnTo>
                  <a:lnTo>
                    <a:pt x="5819140" y="4762500"/>
                  </a:lnTo>
                  <a:lnTo>
                    <a:pt x="5951220" y="4762500"/>
                  </a:lnTo>
                  <a:lnTo>
                    <a:pt x="5951220" y="4630420"/>
                  </a:lnTo>
                  <a:lnTo>
                    <a:pt x="6083300" y="4630420"/>
                  </a:lnTo>
                  <a:lnTo>
                    <a:pt x="6083300" y="4498340"/>
                  </a:lnTo>
                  <a:lnTo>
                    <a:pt x="6215380" y="4498340"/>
                  </a:lnTo>
                  <a:cubicBezTo>
                    <a:pt x="6215380" y="3618230"/>
                    <a:pt x="6215380" y="2731770"/>
                    <a:pt x="6215380" y="1852930"/>
                  </a:cubicBezTo>
                  <a:lnTo>
                    <a:pt x="6085840" y="1852930"/>
                  </a:lnTo>
                  <a:close/>
                </a:path>
              </a:pathLst>
            </a:custGeom>
            <a:blipFill>
              <a:blip r:embed="rId4"/>
              <a:stretch>
                <a:fillRect l="-37321" r="-37321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159901" y="1392112"/>
            <a:ext cx="9968199" cy="202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9"/>
              </a:lnSpc>
            </a:pPr>
            <a:r>
              <a:rPr lang="en-US" sz="7576">
                <a:solidFill>
                  <a:srgbClr val="0C2640"/>
                </a:solidFill>
                <a:latin typeface="Merriweather Bold"/>
              </a:rPr>
              <a:t>АКТУАЛЬНІСТЬ ТЕМИ</a:t>
            </a:r>
          </a:p>
        </p:txBody>
      </p:sp>
      <p:sp>
        <p:nvSpPr>
          <p:cNvPr id="8" name="Freeform 8"/>
          <p:cNvSpPr/>
          <p:nvPr/>
        </p:nvSpPr>
        <p:spPr>
          <a:xfrm rot="-1895690">
            <a:off x="16125434" y="-1218534"/>
            <a:ext cx="4735721" cy="4735721"/>
          </a:xfrm>
          <a:custGeom>
            <a:avLst/>
            <a:gdLst/>
            <a:ahLst/>
            <a:cxnLst/>
            <a:rect l="l" t="t" r="r" b="b"/>
            <a:pathLst>
              <a:path w="4735721" h="4735721">
                <a:moveTo>
                  <a:pt x="0" y="0"/>
                </a:moveTo>
                <a:lnTo>
                  <a:pt x="4735721" y="0"/>
                </a:lnTo>
                <a:lnTo>
                  <a:pt x="4735721" y="4735721"/>
                </a:lnTo>
                <a:lnTo>
                  <a:pt x="0" y="47357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467608" y="6818510"/>
            <a:ext cx="6474652" cy="4273270"/>
          </a:xfrm>
          <a:custGeom>
            <a:avLst/>
            <a:gdLst/>
            <a:ahLst/>
            <a:cxnLst/>
            <a:rect l="l" t="t" r="r" b="b"/>
            <a:pathLst>
              <a:path w="6474652" h="4273270">
                <a:moveTo>
                  <a:pt x="0" y="0"/>
                </a:moveTo>
                <a:lnTo>
                  <a:pt x="6474653" y="0"/>
                </a:lnTo>
                <a:lnTo>
                  <a:pt x="6474653" y="4273271"/>
                </a:lnTo>
                <a:lnTo>
                  <a:pt x="0" y="4273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42008" y="4282781"/>
            <a:ext cx="13894319" cy="3637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8"/>
              </a:lnSpc>
            </a:pP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Ідея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колонізації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планет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 –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це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думка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,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яка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сформувалася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 в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науковій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свідомості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нещодавно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, а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аналіз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проблем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 і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алгоритм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дій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 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при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колонізації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так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 і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не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 </a:t>
            </a:r>
            <a:r>
              <a:rPr lang="en-US" sz="4177" dirty="0" err="1">
                <a:solidFill>
                  <a:srgbClr val="FFFFFF"/>
                </a:solidFill>
                <a:latin typeface="Merriweather"/>
              </a:rPr>
              <a:t>розроблені</a:t>
            </a:r>
            <a:r>
              <a:rPr lang="en-US" sz="4177" dirty="0">
                <a:solidFill>
                  <a:srgbClr val="FFFFFF"/>
                </a:solidFill>
                <a:latin typeface="Merriweather"/>
              </a:rPr>
              <a:t>.</a:t>
            </a:r>
          </a:p>
          <a:p>
            <a:pPr>
              <a:lnSpc>
                <a:spcPts val="5848"/>
              </a:lnSpc>
            </a:pPr>
            <a:endParaRPr lang="en-US" sz="4177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41808" y="7971432"/>
            <a:ext cx="1600200" cy="1524000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6">
              <a:shade val="50000"/>
            </a:schemeClr>
          </a:lnRef>
          <a:fillRef idx="1003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C00000"/>
                </a:solidFill>
              </a:rPr>
              <a:t>Слайд 4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95690">
            <a:off x="16125434" y="-1218534"/>
            <a:ext cx="4735721" cy="4735721"/>
          </a:xfrm>
          <a:custGeom>
            <a:avLst/>
            <a:gdLst/>
            <a:ahLst/>
            <a:cxnLst/>
            <a:rect l="l" t="t" r="r" b="b"/>
            <a:pathLst>
              <a:path w="4735721" h="4735721">
                <a:moveTo>
                  <a:pt x="0" y="0"/>
                </a:moveTo>
                <a:lnTo>
                  <a:pt x="4735721" y="0"/>
                </a:lnTo>
                <a:lnTo>
                  <a:pt x="4735721" y="4735721"/>
                </a:lnTo>
                <a:lnTo>
                  <a:pt x="0" y="4735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467608" y="6818510"/>
            <a:ext cx="6474652" cy="4273270"/>
          </a:xfrm>
          <a:custGeom>
            <a:avLst/>
            <a:gdLst/>
            <a:ahLst/>
            <a:cxnLst/>
            <a:rect l="l" t="t" r="r" b="b"/>
            <a:pathLst>
              <a:path w="6474652" h="4273270">
                <a:moveTo>
                  <a:pt x="0" y="0"/>
                </a:moveTo>
                <a:lnTo>
                  <a:pt x="6474653" y="0"/>
                </a:lnTo>
                <a:lnTo>
                  <a:pt x="6474653" y="4273271"/>
                </a:lnTo>
                <a:lnTo>
                  <a:pt x="0" y="42732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41482" y="6559903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139238" y="4594888"/>
            <a:ext cx="9525" cy="123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  <a:spcBef>
                <a:spcPct val="0"/>
              </a:spcBef>
            </a:pPr>
            <a:endParaRPr/>
          </a:p>
        </p:txBody>
      </p:sp>
      <p:grpSp>
        <p:nvGrpSpPr>
          <p:cNvPr id="6" name="Group 6"/>
          <p:cNvGrpSpPr/>
          <p:nvPr/>
        </p:nvGrpSpPr>
        <p:grpSpPr>
          <a:xfrm>
            <a:off x="3886703" y="1028700"/>
            <a:ext cx="10514593" cy="2636638"/>
            <a:chOff x="0" y="0"/>
            <a:chExt cx="14019458" cy="35155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019458" cy="3515518"/>
            </a:xfrm>
            <a:custGeom>
              <a:avLst/>
              <a:gdLst/>
              <a:ahLst/>
              <a:cxnLst/>
              <a:rect l="l" t="t" r="r" b="b"/>
              <a:pathLst>
                <a:path w="14019458" h="3515518">
                  <a:moveTo>
                    <a:pt x="0" y="0"/>
                  </a:moveTo>
                  <a:lnTo>
                    <a:pt x="14019458" y="0"/>
                  </a:lnTo>
                  <a:lnTo>
                    <a:pt x="14019458" y="3515518"/>
                  </a:lnTo>
                  <a:lnTo>
                    <a:pt x="0" y="3515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303812" y="439291"/>
              <a:ext cx="13399133" cy="2532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790"/>
                </a:lnSpc>
              </a:pPr>
              <a:r>
                <a:rPr lang="en-US" sz="5564">
                  <a:solidFill>
                    <a:srgbClr val="0C2640"/>
                  </a:solidFill>
                  <a:latin typeface="Merriweather Bold"/>
                </a:rPr>
                <a:t>ФІЗИЧНІ ХАРАКТЕРИСТИКИ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80949" y="3998111"/>
            <a:ext cx="16268851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36"/>
              </a:lnSpc>
              <a:spcBef>
                <a:spcPct val="0"/>
              </a:spcBef>
            </a:pPr>
            <a:r>
              <a:rPr lang="uk-UA" sz="2800" dirty="0" smtClean="0">
                <a:solidFill>
                  <a:srgbClr val="FFFFFF"/>
                </a:solidFill>
                <a:latin typeface="Merriweather"/>
              </a:rPr>
              <a:t>Рік на Марсі найближчий до Земного (крім Венери), доба Землі і Марса мало відрізняються, і це добре, тому що біоритми людини мало будуть змінюватися при житті на Марсі. Прискорення вільного падіння на Марсі в 2,65 рази менше ніж на Землі. </a:t>
            </a:r>
            <a:endParaRPr lang="uk-UA" sz="2800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2209800" y="6132337"/>
            <a:ext cx="13469882" cy="2405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90"/>
              </a:lnSpc>
            </a:pPr>
            <a:r>
              <a:rPr lang="uk-UA" sz="2707" dirty="0" smtClean="0">
                <a:solidFill>
                  <a:srgbClr val="FFFFFF"/>
                </a:solidFill>
                <a:latin typeface="Merriweather"/>
              </a:rPr>
              <a:t>Температурний режим на планетах теж не співпадає. Станція буде представляти собою будинки, з’єднані тунелями. І тільки при підвищенні температури можна буде говорити про життя на поверхні. Хоча області полярних шапок скоріш за все так і залишаться не заселеними.</a:t>
            </a:r>
            <a:endParaRPr lang="en-US" sz="2707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80849" y="8461720"/>
            <a:ext cx="1600200" cy="1524000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6">
              <a:shade val="50000"/>
            </a:schemeClr>
          </a:lnRef>
          <a:fillRef idx="1003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C00000"/>
                </a:solidFill>
              </a:rPr>
              <a:t>Слайд 5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8378" y="732004"/>
            <a:ext cx="10514593" cy="2636638"/>
          </a:xfrm>
          <a:custGeom>
            <a:avLst/>
            <a:gdLst/>
            <a:ahLst/>
            <a:cxnLst/>
            <a:rect l="l" t="t" r="r" b="b"/>
            <a:pathLst>
              <a:path w="10514593" h="2636638">
                <a:moveTo>
                  <a:pt x="0" y="0"/>
                </a:moveTo>
                <a:lnTo>
                  <a:pt x="10514594" y="0"/>
                </a:lnTo>
                <a:lnTo>
                  <a:pt x="10514594" y="2636639"/>
                </a:lnTo>
                <a:lnTo>
                  <a:pt x="0" y="2636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9291">
            <a:off x="15629596" y="-2006736"/>
            <a:ext cx="5316807" cy="5477480"/>
          </a:xfrm>
          <a:custGeom>
            <a:avLst/>
            <a:gdLst/>
            <a:ahLst/>
            <a:cxnLst/>
            <a:rect l="l" t="t" r="r" b="b"/>
            <a:pathLst>
              <a:path w="5316807" h="5477480">
                <a:moveTo>
                  <a:pt x="0" y="0"/>
                </a:moveTo>
                <a:lnTo>
                  <a:pt x="5316808" y="0"/>
                </a:lnTo>
                <a:lnTo>
                  <a:pt x="5316808" y="5477480"/>
                </a:lnTo>
                <a:lnTo>
                  <a:pt x="0" y="54774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2244" flipH="1">
            <a:off x="-3222831" y="-1402125"/>
            <a:ext cx="5316807" cy="5477480"/>
          </a:xfrm>
          <a:custGeom>
            <a:avLst/>
            <a:gdLst/>
            <a:ahLst/>
            <a:cxnLst/>
            <a:rect l="l" t="t" r="r" b="b"/>
            <a:pathLst>
              <a:path w="5316807" h="5477480">
                <a:moveTo>
                  <a:pt x="5316808" y="0"/>
                </a:moveTo>
                <a:lnTo>
                  <a:pt x="0" y="0"/>
                </a:lnTo>
                <a:lnTo>
                  <a:pt x="0" y="5477480"/>
                </a:lnTo>
                <a:lnTo>
                  <a:pt x="5316808" y="5477480"/>
                </a:lnTo>
                <a:lnTo>
                  <a:pt x="531680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58595" y="5298581"/>
            <a:ext cx="3618788" cy="4114800"/>
          </a:xfrm>
          <a:custGeom>
            <a:avLst/>
            <a:gdLst/>
            <a:ahLst/>
            <a:cxnLst/>
            <a:rect l="l" t="t" r="r" b="b"/>
            <a:pathLst>
              <a:path w="3618788" h="4114800">
                <a:moveTo>
                  <a:pt x="0" y="0"/>
                </a:moveTo>
                <a:lnTo>
                  <a:pt x="3618789" y="0"/>
                </a:lnTo>
                <a:lnTo>
                  <a:pt x="36187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155363" y="884326"/>
            <a:ext cx="11380624" cy="2484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3"/>
              </a:lnSpc>
            </a:pPr>
            <a:r>
              <a:rPr lang="en-US" sz="7123">
                <a:solidFill>
                  <a:srgbClr val="0C2640"/>
                </a:solidFill>
                <a:latin typeface="Merriweather Bold"/>
              </a:rPr>
              <a:t>ЗАБЕЗПЕЧЕННЯ КИСНЕМ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3401" y="3762993"/>
            <a:ext cx="14002586" cy="4579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78"/>
              </a:lnSpc>
            </a:pPr>
            <a:r>
              <a:rPr lang="uk-UA" sz="3199" dirty="0" smtClean="0">
                <a:solidFill>
                  <a:srgbClr val="FFFFFF"/>
                </a:solidFill>
                <a:latin typeface="Merriweather"/>
              </a:rPr>
              <a:t>Також склад атмосфери і атмосферний тиск сильно відрізняється на Землі і Марсі. </a:t>
            </a:r>
          </a:p>
          <a:p>
            <a:pPr algn="just">
              <a:lnSpc>
                <a:spcPts val="4478"/>
              </a:lnSpc>
            </a:pPr>
            <a:r>
              <a:rPr lang="uk-UA" sz="3199" dirty="0" smtClean="0">
                <a:solidFill>
                  <a:srgbClr val="FFFFFF"/>
                </a:solidFill>
                <a:latin typeface="Merriweather"/>
              </a:rPr>
              <a:t>На даний момент створений пристрій MOXIE, що може генерувати кисень. Цей пристрій досить компактний, він був установлений на марсоході. Після двогодинної підготовки прилад зумів виробляти кисень зі швидкістю 6 г на годину.  Цього достатньо для життєзабезпечення астронавта протягом десяти хвилин.</a:t>
            </a:r>
            <a:endParaRPr lang="uk-UA" sz="3199" dirty="0">
              <a:solidFill>
                <a:srgbClr val="FFFFFF"/>
              </a:solidFill>
              <a:latin typeface="Merriweather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816233" y="8353301"/>
            <a:ext cx="1600200" cy="1524000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6">
              <a:shade val="50000"/>
            </a:schemeClr>
          </a:lnRef>
          <a:fillRef idx="1003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C00000"/>
                </a:solidFill>
              </a:rPr>
              <a:t>Слайд 6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50674" y="-531175"/>
            <a:ext cx="6474652" cy="4273270"/>
          </a:xfrm>
          <a:custGeom>
            <a:avLst/>
            <a:gdLst/>
            <a:ahLst/>
            <a:cxnLst/>
            <a:rect l="l" t="t" r="r" b="b"/>
            <a:pathLst>
              <a:path w="6474652" h="4273270">
                <a:moveTo>
                  <a:pt x="0" y="0"/>
                </a:moveTo>
                <a:lnTo>
                  <a:pt x="6474652" y="0"/>
                </a:lnTo>
                <a:lnTo>
                  <a:pt x="6474652" y="4273271"/>
                </a:lnTo>
                <a:lnTo>
                  <a:pt x="0" y="4273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24200" y="495300"/>
            <a:ext cx="10514593" cy="2636639"/>
            <a:chOff x="0" y="0"/>
            <a:chExt cx="14019458" cy="3515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19458" cy="3515518"/>
            </a:xfrm>
            <a:custGeom>
              <a:avLst/>
              <a:gdLst/>
              <a:ahLst/>
              <a:cxnLst/>
              <a:rect l="l" t="t" r="r" b="b"/>
              <a:pathLst>
                <a:path w="14019458" h="3515518">
                  <a:moveTo>
                    <a:pt x="0" y="0"/>
                  </a:moveTo>
                  <a:lnTo>
                    <a:pt x="14019458" y="0"/>
                  </a:lnTo>
                  <a:lnTo>
                    <a:pt x="14019458" y="3515518"/>
                  </a:lnTo>
                  <a:lnTo>
                    <a:pt x="0" y="3515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958691" y="230032"/>
              <a:ext cx="12847157" cy="222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42"/>
                </a:lnSpc>
              </a:pPr>
              <a:r>
                <a:rPr lang="uk-UA" sz="6290" dirty="0" smtClean="0">
                  <a:solidFill>
                    <a:srgbClr val="0C2640"/>
                  </a:solidFill>
                  <a:latin typeface="Merriweather Bold"/>
                </a:rPr>
                <a:t>ПРОЄКТ </a:t>
              </a:r>
              <a:r>
                <a:rPr lang="en-US" sz="6290" dirty="0" smtClean="0">
                  <a:solidFill>
                    <a:srgbClr val="0C2640"/>
                  </a:solidFill>
                  <a:latin typeface="Merriweather Bold"/>
                </a:rPr>
                <a:t>НАСИЧЕННЯ </a:t>
              </a:r>
              <a:r>
                <a:rPr lang="en-US" sz="6290" dirty="0">
                  <a:solidFill>
                    <a:srgbClr val="0C2640"/>
                  </a:solidFill>
                  <a:latin typeface="Merriweather Bold"/>
                </a:rPr>
                <a:t>АТМОСФЕРИ КИСНЕМ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6"/>
              <p:cNvSpPr txBox="1"/>
              <p:nvPr/>
            </p:nvSpPr>
            <p:spPr>
              <a:xfrm>
                <a:off x="558498" y="3459080"/>
                <a:ext cx="17196102" cy="261610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5057"/>
                  </a:lnSpc>
                </a:pPr>
                <a:r>
                  <a:rPr lang="uk-UA" sz="3612" dirty="0" smtClean="0">
                    <a:solidFill>
                      <a:srgbClr val="FFFFFF"/>
                    </a:solidFill>
                    <a:latin typeface="Merriweather"/>
                  </a:rPr>
                  <a:t>Перша космічна швидкість для Марса становить 3,546 км/с, а швидкість, яку матимуть молекули кисню при найвищій температурі на Марсі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3612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612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+23</m:t>
                        </m:r>
                      </m:e>
                      <m:sup>
                        <m:r>
                          <a:rPr lang="uk-UA" sz="3612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uk-UA" sz="3612" dirty="0" smtClean="0">
                    <a:solidFill>
                      <a:srgbClr val="FFFFFF"/>
                    </a:solidFill>
                    <a:latin typeface="Merriweather"/>
                  </a:rPr>
                  <a:t>С  – становить 0,479 км/с, що є менше, ніж І космічна швидкість</a:t>
                </a:r>
                <a:r>
                  <a:rPr lang="en-US" sz="3612" dirty="0" smtClean="0">
                    <a:solidFill>
                      <a:srgbClr val="FFFFFF"/>
                    </a:solidFill>
                    <a:latin typeface="Merriweather"/>
                  </a:rPr>
                  <a:t>.</a:t>
                </a:r>
                <a:endParaRPr lang="en-US" sz="3612" dirty="0">
                  <a:solidFill>
                    <a:srgbClr val="FFFFFF"/>
                  </a:solidFill>
                  <a:latin typeface="Merriweather"/>
                </a:endParaRPr>
              </a:p>
            </p:txBody>
          </p:sp>
        </mc:Choice>
        <mc:Fallback xmlns="">
          <p:sp>
            <p:nvSpPr>
              <p:cNvPr id="6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98" y="3459080"/>
                <a:ext cx="17196102" cy="2616101"/>
              </a:xfrm>
              <a:prstGeom prst="rect">
                <a:avLst/>
              </a:prstGeom>
              <a:blipFill rotWithShape="0">
                <a:blip r:embed="rId4"/>
                <a:stretch>
                  <a:fillRect l="-1631" t="-3256" r="-1595" b="-76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5766" t="2750"/>
          <a:stretch/>
        </p:blipFill>
        <p:spPr>
          <a:xfrm>
            <a:off x="4191000" y="6257305"/>
            <a:ext cx="11050594" cy="3715989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9" name="Овал 8"/>
          <p:cNvSpPr/>
          <p:nvPr/>
        </p:nvSpPr>
        <p:spPr>
          <a:xfrm>
            <a:off x="685800" y="8115300"/>
            <a:ext cx="1600200" cy="1524000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6">
              <a:shade val="50000"/>
            </a:schemeClr>
          </a:lnRef>
          <a:fillRef idx="1003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C00000"/>
                </a:solidFill>
              </a:rPr>
              <a:t>Слайд 7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50674" y="-531175"/>
            <a:ext cx="6474652" cy="4273270"/>
          </a:xfrm>
          <a:custGeom>
            <a:avLst/>
            <a:gdLst/>
            <a:ahLst/>
            <a:cxnLst/>
            <a:rect l="l" t="t" r="r" b="b"/>
            <a:pathLst>
              <a:path w="6474652" h="4273270">
                <a:moveTo>
                  <a:pt x="0" y="0"/>
                </a:moveTo>
                <a:lnTo>
                  <a:pt x="6474652" y="0"/>
                </a:lnTo>
                <a:lnTo>
                  <a:pt x="6474652" y="4273271"/>
                </a:lnTo>
                <a:lnTo>
                  <a:pt x="0" y="4273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24200" y="495300"/>
            <a:ext cx="10514593" cy="2713396"/>
            <a:chOff x="0" y="0"/>
            <a:chExt cx="14019458" cy="36178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19458" cy="3515518"/>
            </a:xfrm>
            <a:custGeom>
              <a:avLst/>
              <a:gdLst/>
              <a:ahLst/>
              <a:cxnLst/>
              <a:rect l="l" t="t" r="r" b="b"/>
              <a:pathLst>
                <a:path w="14019458" h="3515518">
                  <a:moveTo>
                    <a:pt x="0" y="0"/>
                  </a:moveTo>
                  <a:lnTo>
                    <a:pt x="14019458" y="0"/>
                  </a:lnTo>
                  <a:lnTo>
                    <a:pt x="14019458" y="3515518"/>
                  </a:lnTo>
                  <a:lnTo>
                    <a:pt x="0" y="3515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958691" y="230032"/>
              <a:ext cx="11824788" cy="3387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2"/>
                </a:lnSpc>
              </a:pPr>
              <a:r>
                <a:rPr lang="en-US" sz="6290">
                  <a:solidFill>
                    <a:srgbClr val="0C2640"/>
                  </a:solidFill>
                  <a:latin typeface="Merriweather Bold"/>
                </a:rPr>
                <a:t>НАСИЧЕННЯ АТМОСФЕРИ КИСНЕМ</a:t>
              </a: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991100"/>
            <a:ext cx="6629400" cy="5088146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33400" y="2707939"/>
            <a:ext cx="16916400" cy="3412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3600" dirty="0" smtClean="0">
                <a:latin typeface="Merriweather" panose="020B0604020202020204" charset="-52"/>
              </a:rPr>
              <a:t>Знайдемо, чи не втратить Марс атмосферу з доданим киснем. Розрахунки показують, що швидкість молекул менша, ніж І космічна для Марсу, тому нова створена  атмосфера не буде втрачена </a:t>
            </a:r>
            <a:endParaRPr lang="ru-RU" sz="3600" dirty="0">
              <a:latin typeface="Merriweather" panose="020B0604020202020204" charset="-52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46859" y="8336341"/>
            <a:ext cx="1600200" cy="1524000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6">
              <a:shade val="50000"/>
            </a:schemeClr>
          </a:lnRef>
          <a:fillRef idx="1003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C00000"/>
                </a:solidFill>
              </a:rPr>
              <a:t>Слайд 8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52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50674" y="-531175"/>
            <a:ext cx="6474652" cy="4273270"/>
          </a:xfrm>
          <a:custGeom>
            <a:avLst/>
            <a:gdLst/>
            <a:ahLst/>
            <a:cxnLst/>
            <a:rect l="l" t="t" r="r" b="b"/>
            <a:pathLst>
              <a:path w="6474652" h="4273270">
                <a:moveTo>
                  <a:pt x="0" y="0"/>
                </a:moveTo>
                <a:lnTo>
                  <a:pt x="6474652" y="0"/>
                </a:lnTo>
                <a:lnTo>
                  <a:pt x="6474652" y="4273271"/>
                </a:lnTo>
                <a:lnTo>
                  <a:pt x="0" y="4273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24200" y="495300"/>
            <a:ext cx="10514593" cy="2713396"/>
            <a:chOff x="0" y="0"/>
            <a:chExt cx="14019458" cy="36178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19458" cy="3515518"/>
            </a:xfrm>
            <a:custGeom>
              <a:avLst/>
              <a:gdLst/>
              <a:ahLst/>
              <a:cxnLst/>
              <a:rect l="l" t="t" r="r" b="b"/>
              <a:pathLst>
                <a:path w="14019458" h="3515518">
                  <a:moveTo>
                    <a:pt x="0" y="0"/>
                  </a:moveTo>
                  <a:lnTo>
                    <a:pt x="14019458" y="0"/>
                  </a:lnTo>
                  <a:lnTo>
                    <a:pt x="14019458" y="3515518"/>
                  </a:lnTo>
                  <a:lnTo>
                    <a:pt x="0" y="3515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958691" y="230032"/>
              <a:ext cx="11824788" cy="3387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42"/>
                </a:lnSpc>
              </a:pPr>
              <a:r>
                <a:rPr lang="en-US" sz="6290">
                  <a:solidFill>
                    <a:srgbClr val="0C2640"/>
                  </a:solidFill>
                  <a:latin typeface="Merriweather Bold"/>
                </a:rPr>
                <a:t>НАСИЧЕННЯ АТМОСФЕРИ КИСНЕМ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533400" y="2925438"/>
            <a:ext cx="16916400" cy="1978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uk-UA" sz="3600" dirty="0">
                <a:solidFill>
                  <a:schemeClr val="bg1"/>
                </a:solidFill>
                <a:latin typeface="Merriweather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Розрахуємо, яку масу кисню треба додати в атмосферу Марсу, щоб його відсоток як і на Землі становив 21</a:t>
            </a:r>
            <a:r>
              <a:rPr lang="uk-UA" sz="3600" dirty="0" smtClean="0">
                <a:solidFill>
                  <a:schemeClr val="bg1"/>
                </a:solidFill>
                <a:latin typeface="Merriweather" panose="020B0604020202020204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ru-RU" sz="3600" dirty="0">
              <a:latin typeface="Merriweather" panose="020B060402020202020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613" t="13574" r="3208" b="4241"/>
          <a:stretch/>
        </p:blipFill>
        <p:spPr>
          <a:xfrm>
            <a:off x="4495800" y="4903799"/>
            <a:ext cx="8991600" cy="504030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9" name="Овал 8"/>
          <p:cNvSpPr/>
          <p:nvPr/>
        </p:nvSpPr>
        <p:spPr>
          <a:xfrm>
            <a:off x="685800" y="8191500"/>
            <a:ext cx="1600200" cy="1524000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6">
              <a:shade val="50000"/>
            </a:schemeClr>
          </a:lnRef>
          <a:fillRef idx="1003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C00000"/>
                </a:solidFill>
              </a:rPr>
              <a:t>Слайд 9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02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811</Words>
  <Application>Microsoft Office PowerPoint</Application>
  <PresentationFormat>Произвольный</PresentationFormat>
  <Paragraphs>73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Calibri</vt:lpstr>
      <vt:lpstr>Cambria Math</vt:lpstr>
      <vt:lpstr>Merriweather</vt:lpstr>
      <vt:lpstr>Times New Roman</vt:lpstr>
      <vt:lpstr>Merriweather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Проблеми колонізації Марсу</dc:title>
  <cp:lastModifiedBy>Aser</cp:lastModifiedBy>
  <cp:revision>10</cp:revision>
  <dcterms:created xsi:type="dcterms:W3CDTF">2006-08-16T00:00:00Z</dcterms:created>
  <dcterms:modified xsi:type="dcterms:W3CDTF">2024-04-15T20:33:34Z</dcterms:modified>
  <dc:identifier>DAF0JEwHkLE</dc:identifier>
</cp:coreProperties>
</file>