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9" r:id="rId2"/>
    <p:sldId id="268" r:id="rId3"/>
    <p:sldId id="281" r:id="rId4"/>
    <p:sldId id="257" r:id="rId5"/>
    <p:sldId id="258" r:id="rId6"/>
    <p:sldId id="259" r:id="rId7"/>
    <p:sldId id="260" r:id="rId8"/>
    <p:sldId id="261" r:id="rId9"/>
    <p:sldId id="271" r:id="rId10"/>
    <p:sldId id="272" r:id="rId11"/>
    <p:sldId id="273" r:id="rId12"/>
    <p:sldId id="274" r:id="rId13"/>
    <p:sldId id="275" r:id="rId14"/>
    <p:sldId id="277" r:id="rId15"/>
    <p:sldId id="278" r:id="rId16"/>
  </p:sldIdLst>
  <p:sldSz cx="9144000" cy="5143500" type="screen16x9"/>
  <p:notesSz cx="6858000" cy="9144000"/>
  <p:embeddedFontLst>
    <p:embeddedFont>
      <p:font typeface="Calibri" pitchFamily="34" charset="0"/>
      <p:regular r:id="rId17"/>
      <p:bold r:id="rId18"/>
      <p:italic r:id="rId19"/>
      <p:boldItalic r:id="rId20"/>
    </p:embeddedFont>
    <p:embeddedFont>
      <p:font typeface="Georgia" pitchFamily="18" charset="0"/>
      <p:regular r:id="rId21"/>
      <p:bold r:id="rId22"/>
      <p:italic r:id="rId23"/>
      <p:boldItalic r:id="rId24"/>
    </p:embeddedFont>
    <p:embeddedFont>
      <p:font typeface="Tenor Sans" charset="-52"/>
      <p:regular r:id="rId25"/>
    </p:embeddedFont>
  </p:embeddedFontLst>
  <p:defaultTextStyle>
    <a:defPPr>
      <a:defRPr lang="en-US"/>
    </a:defPPr>
    <a:lvl1pPr marL="0" algn="l" defTabSz="76526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1pPr>
    <a:lvl2pPr marL="382630" algn="l" defTabSz="76526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2pPr>
    <a:lvl3pPr marL="765262" algn="l" defTabSz="76526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3pPr>
    <a:lvl4pPr marL="1147891" algn="l" defTabSz="76526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4pPr>
    <a:lvl5pPr marL="1530522" algn="l" defTabSz="76526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5pPr>
    <a:lvl6pPr marL="1913153" algn="l" defTabSz="76526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2295783" algn="l" defTabSz="76526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2678414" algn="l" defTabSz="76526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3061045" algn="l" defTabSz="76526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1A1A"/>
    <a:srgbClr val="F7C393"/>
    <a:srgbClr val="FDFBF9"/>
    <a:srgbClr val="FAF3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82" d="100"/>
          <a:sy n="82" d="100"/>
        </p:scale>
        <p:origin x="-816" y="-144"/>
      </p:cViewPr>
      <p:guideLst>
        <p:guide orient="horz" pos="1519"/>
        <p:guide pos="270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38" y="1497957"/>
            <a:ext cx="7286625" cy="103361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5875" y="2732484"/>
            <a:ext cx="6000750" cy="123229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82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65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47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30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13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9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6784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0610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15063" y="193105"/>
            <a:ext cx="1928813" cy="411435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6" y="193105"/>
            <a:ext cx="5643563" cy="411435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168" y="3098603"/>
            <a:ext cx="7286625" cy="957709"/>
          </a:xfrm>
        </p:spPr>
        <p:txBody>
          <a:bodyPr anchor="t"/>
          <a:lstStyle>
            <a:lvl1pPr algn="l">
              <a:defRPr sz="3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168" y="2043784"/>
            <a:ext cx="7286625" cy="1054819"/>
          </a:xfrm>
        </p:spPr>
        <p:txBody>
          <a:bodyPr anchor="b"/>
          <a:lstStyle>
            <a:lvl1pPr marL="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1pPr>
            <a:lvl2pPr marL="38263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76526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1478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53052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91315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29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67841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306104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626" y="1125142"/>
            <a:ext cx="3786188" cy="3182318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7687" y="1125142"/>
            <a:ext cx="3786188" cy="3182318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8625" y="1079376"/>
            <a:ext cx="3787676" cy="44983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2630" indent="0">
              <a:buNone/>
              <a:defRPr sz="1700" b="1"/>
            </a:lvl2pPr>
            <a:lvl3pPr marL="765262" indent="0">
              <a:buNone/>
              <a:defRPr sz="1500" b="1"/>
            </a:lvl3pPr>
            <a:lvl4pPr marL="1147891" indent="0">
              <a:buNone/>
              <a:defRPr sz="1300" b="1"/>
            </a:lvl4pPr>
            <a:lvl5pPr marL="1530522" indent="0">
              <a:buNone/>
              <a:defRPr sz="1300" b="1"/>
            </a:lvl5pPr>
            <a:lvl6pPr marL="1913153" indent="0">
              <a:buNone/>
              <a:defRPr sz="1300" b="1"/>
            </a:lvl6pPr>
            <a:lvl7pPr marL="2295783" indent="0">
              <a:buNone/>
              <a:defRPr sz="1300" b="1"/>
            </a:lvl7pPr>
            <a:lvl8pPr marL="2678414" indent="0">
              <a:buNone/>
              <a:defRPr sz="1300" b="1"/>
            </a:lvl8pPr>
            <a:lvl9pPr marL="3061045" indent="0">
              <a:buNone/>
              <a:defRPr sz="1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8625" y="1529210"/>
            <a:ext cx="3787676" cy="277824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54711" y="1079376"/>
            <a:ext cx="3789164" cy="44983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2630" indent="0">
              <a:buNone/>
              <a:defRPr sz="1700" b="1"/>
            </a:lvl2pPr>
            <a:lvl3pPr marL="765262" indent="0">
              <a:buNone/>
              <a:defRPr sz="1500" b="1"/>
            </a:lvl3pPr>
            <a:lvl4pPr marL="1147891" indent="0">
              <a:buNone/>
              <a:defRPr sz="1300" b="1"/>
            </a:lvl4pPr>
            <a:lvl5pPr marL="1530522" indent="0">
              <a:buNone/>
              <a:defRPr sz="1300" b="1"/>
            </a:lvl5pPr>
            <a:lvl6pPr marL="1913153" indent="0">
              <a:buNone/>
              <a:defRPr sz="1300" b="1"/>
            </a:lvl6pPr>
            <a:lvl7pPr marL="2295783" indent="0">
              <a:buNone/>
              <a:defRPr sz="1300" b="1"/>
            </a:lvl7pPr>
            <a:lvl8pPr marL="2678414" indent="0">
              <a:buNone/>
              <a:defRPr sz="1300" b="1"/>
            </a:lvl8pPr>
            <a:lvl9pPr marL="3061045" indent="0">
              <a:buNone/>
              <a:defRPr sz="1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54711" y="1529210"/>
            <a:ext cx="3789164" cy="277824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7" y="191988"/>
            <a:ext cx="2820293" cy="817066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1609" y="191989"/>
            <a:ext cx="4792266" cy="4115470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28627" y="1009056"/>
            <a:ext cx="2820293" cy="3298404"/>
          </a:xfrm>
        </p:spPr>
        <p:txBody>
          <a:bodyPr/>
          <a:lstStyle>
            <a:lvl1pPr marL="0" indent="0">
              <a:buNone/>
              <a:defRPr sz="1200"/>
            </a:lvl1pPr>
            <a:lvl2pPr marL="382630" indent="0">
              <a:buNone/>
              <a:defRPr sz="1000"/>
            </a:lvl2pPr>
            <a:lvl3pPr marL="765262" indent="0">
              <a:buNone/>
              <a:defRPr sz="800"/>
            </a:lvl3pPr>
            <a:lvl4pPr marL="1147891" indent="0">
              <a:buNone/>
              <a:defRPr sz="800"/>
            </a:lvl4pPr>
            <a:lvl5pPr marL="1530522" indent="0">
              <a:buNone/>
              <a:defRPr sz="800"/>
            </a:lvl5pPr>
            <a:lvl6pPr marL="1913153" indent="0">
              <a:buNone/>
              <a:defRPr sz="800"/>
            </a:lvl6pPr>
            <a:lvl7pPr marL="2295783" indent="0">
              <a:buNone/>
              <a:defRPr sz="800"/>
            </a:lvl7pPr>
            <a:lvl8pPr marL="2678414" indent="0">
              <a:buNone/>
              <a:defRPr sz="800"/>
            </a:lvl8pPr>
            <a:lvl9pPr marL="3061045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0270" y="3375422"/>
            <a:ext cx="5143500" cy="398488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80270" y="430857"/>
            <a:ext cx="5143500" cy="2893219"/>
          </a:xfrm>
        </p:spPr>
        <p:txBody>
          <a:bodyPr/>
          <a:lstStyle>
            <a:lvl1pPr marL="0" indent="0">
              <a:buNone/>
              <a:defRPr sz="2700"/>
            </a:lvl1pPr>
            <a:lvl2pPr marL="382630" indent="0">
              <a:buNone/>
              <a:defRPr sz="2300"/>
            </a:lvl2pPr>
            <a:lvl3pPr marL="765262" indent="0">
              <a:buNone/>
              <a:defRPr sz="2000"/>
            </a:lvl3pPr>
            <a:lvl4pPr marL="1147891" indent="0">
              <a:buNone/>
              <a:defRPr sz="1700"/>
            </a:lvl4pPr>
            <a:lvl5pPr marL="1530522" indent="0">
              <a:buNone/>
              <a:defRPr sz="1700"/>
            </a:lvl5pPr>
            <a:lvl6pPr marL="1913153" indent="0">
              <a:buNone/>
              <a:defRPr sz="1700"/>
            </a:lvl6pPr>
            <a:lvl7pPr marL="2295783" indent="0">
              <a:buNone/>
              <a:defRPr sz="1700"/>
            </a:lvl7pPr>
            <a:lvl8pPr marL="2678414" indent="0">
              <a:buNone/>
              <a:defRPr sz="1700"/>
            </a:lvl8pPr>
            <a:lvl9pPr marL="3061045" indent="0">
              <a:buNone/>
              <a:defRPr sz="1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80270" y="3773910"/>
            <a:ext cx="5143500" cy="565919"/>
          </a:xfrm>
        </p:spPr>
        <p:txBody>
          <a:bodyPr/>
          <a:lstStyle>
            <a:lvl1pPr marL="0" indent="0">
              <a:buNone/>
              <a:defRPr sz="1200"/>
            </a:lvl1pPr>
            <a:lvl2pPr marL="382630" indent="0">
              <a:buNone/>
              <a:defRPr sz="1000"/>
            </a:lvl2pPr>
            <a:lvl3pPr marL="765262" indent="0">
              <a:buNone/>
              <a:defRPr sz="800"/>
            </a:lvl3pPr>
            <a:lvl4pPr marL="1147891" indent="0">
              <a:buNone/>
              <a:defRPr sz="800"/>
            </a:lvl4pPr>
            <a:lvl5pPr marL="1530522" indent="0">
              <a:buNone/>
              <a:defRPr sz="800"/>
            </a:lvl5pPr>
            <a:lvl6pPr marL="1913153" indent="0">
              <a:buNone/>
              <a:defRPr sz="800"/>
            </a:lvl6pPr>
            <a:lvl7pPr marL="2295783" indent="0">
              <a:buNone/>
              <a:defRPr sz="800"/>
            </a:lvl7pPr>
            <a:lvl8pPr marL="2678414" indent="0">
              <a:buNone/>
              <a:defRPr sz="800"/>
            </a:lvl8pPr>
            <a:lvl9pPr marL="3061045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8625" y="193105"/>
            <a:ext cx="7715250" cy="803672"/>
          </a:xfrm>
          <a:prstGeom prst="rect">
            <a:avLst/>
          </a:prstGeom>
        </p:spPr>
        <p:txBody>
          <a:bodyPr vert="horz" lIns="76526" tIns="38263" rIns="76526" bIns="38263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8625" y="1125142"/>
            <a:ext cx="7715250" cy="3182318"/>
          </a:xfrm>
          <a:prstGeom prst="rect">
            <a:avLst/>
          </a:prstGeom>
        </p:spPr>
        <p:txBody>
          <a:bodyPr vert="horz" lIns="76526" tIns="38263" rIns="76526" bIns="3826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28625" y="4469309"/>
            <a:ext cx="2000250" cy="256729"/>
          </a:xfrm>
          <a:prstGeom prst="rect">
            <a:avLst/>
          </a:prstGeom>
        </p:spPr>
        <p:txBody>
          <a:bodyPr vert="horz" lIns="76526" tIns="38263" rIns="76526" bIns="38263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28938" y="4469309"/>
            <a:ext cx="2714625" cy="256729"/>
          </a:xfrm>
          <a:prstGeom prst="rect">
            <a:avLst/>
          </a:prstGeom>
        </p:spPr>
        <p:txBody>
          <a:bodyPr vert="horz" lIns="76526" tIns="38263" rIns="76526" bIns="38263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43625" y="4469309"/>
            <a:ext cx="2000250" cy="256729"/>
          </a:xfrm>
          <a:prstGeom prst="rect">
            <a:avLst/>
          </a:prstGeom>
        </p:spPr>
        <p:txBody>
          <a:bodyPr vert="horz" lIns="76526" tIns="38263" rIns="76526" bIns="38263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765262" rtl="0" eaLnBrk="1" latinLnBrk="0" hangingPunct="1">
        <a:spcBef>
          <a:spcPct val="0"/>
        </a:spcBef>
        <a:buNone/>
        <a:defRPr sz="3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6973" indent="-286973" algn="l" defTabSz="76526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75" indent="-239144" algn="l" defTabSz="765262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956576" indent="-191315" algn="l" defTabSz="76526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9207" indent="-191315" algn="l" defTabSz="765262" rtl="0" eaLnBrk="1" latinLnBrk="0" hangingPunct="1">
        <a:spcBef>
          <a:spcPct val="20000"/>
        </a:spcBef>
        <a:buFont typeface="Arial" pitchFamily="34" charset="0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1838" indent="-191315" algn="l" defTabSz="765262" rtl="0" eaLnBrk="1" latinLnBrk="0" hangingPunct="1">
        <a:spcBef>
          <a:spcPct val="20000"/>
        </a:spcBef>
        <a:buFont typeface="Arial" pitchFamily="34" charset="0"/>
        <a:buChar char="»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04468" indent="-191315" algn="l" defTabSz="765262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487099" indent="-191315" algn="l" defTabSz="765262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869729" indent="-191315" algn="l" defTabSz="765262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252359" indent="-191315" algn="l" defTabSz="765262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526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2630" algn="l" defTabSz="76526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5262" algn="l" defTabSz="76526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7891" algn="l" defTabSz="76526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30522" algn="l" defTabSz="76526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13153" algn="l" defTabSz="76526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95783" algn="l" defTabSz="76526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78414" algn="l" defTabSz="76526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61045" algn="l" defTabSz="76526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9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bc.poznan.pl/dlibra/show-content/publication/edition/81107?id=81107&amp;dirids=1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6.jpe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4.wdp"/><Relationship Id="rId7" Type="http://schemas.openxmlformats.org/officeDocument/2006/relationships/image" Target="../media/image1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6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613214" y="1200150"/>
            <a:ext cx="7997385" cy="1025972"/>
            <a:chOff x="0" y="0"/>
            <a:chExt cx="7402988" cy="3385228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7402988" cy="3385228"/>
            </a:xfrm>
            <a:prstGeom prst="rect">
              <a:avLst/>
            </a:prstGeom>
            <a:solidFill>
              <a:srgbClr val="2E1700"/>
            </a:solidFill>
          </p:spPr>
        </p:sp>
        <p:sp>
          <p:nvSpPr>
            <p:cNvPr id="5" name="AutoShape 5"/>
            <p:cNvSpPr/>
            <p:nvPr/>
          </p:nvSpPr>
          <p:spPr>
            <a:xfrm>
              <a:off x="0" y="0"/>
              <a:ext cx="7402988" cy="100725"/>
            </a:xfrm>
            <a:prstGeom prst="rect">
              <a:avLst/>
            </a:prstGeom>
            <a:solidFill>
              <a:srgbClr val="925D16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344531"/>
              <a:ext cx="7402988" cy="162673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uk-UA" sz="2400" dirty="0" smtClean="0">
                  <a:solidFill>
                    <a:srgbClr val="FDF6EE"/>
                  </a:solidFill>
                  <a:latin typeface="Tenor Sans"/>
                </a:rPr>
                <a:t>Древлянськими стежками: </a:t>
              </a:r>
              <a:r>
                <a:rPr lang="uk-UA" sz="2400" dirty="0" err="1" smtClean="0">
                  <a:solidFill>
                    <a:srgbClr val="FDF6EE"/>
                  </a:solidFill>
                  <a:latin typeface="Tenor Sans"/>
                </a:rPr>
                <a:t>Глинне-Юзефін-Ствига</a:t>
              </a:r>
              <a:endParaRPr lang="en-US" sz="2400" dirty="0">
                <a:solidFill>
                  <a:srgbClr val="FDF6EE"/>
                </a:solidFill>
                <a:latin typeface="Tenor San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85806" y="2336448"/>
              <a:ext cx="5831376" cy="3890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606"/>
                </a:lnSpc>
              </a:pPr>
              <a:r>
                <a:rPr lang="uk-UA" sz="1300" spc="66" dirty="0" smtClean="0">
                  <a:solidFill>
                    <a:srgbClr val="F8D8AC"/>
                  </a:solidFill>
                  <a:latin typeface="HK Grotesk Medium"/>
                </a:rPr>
                <a:t>Екскурсійний маршрут</a:t>
              </a:r>
              <a:endParaRPr lang="en-US" sz="1300" spc="66" dirty="0">
                <a:solidFill>
                  <a:srgbClr val="F8D8AC"/>
                </a:solidFill>
                <a:latin typeface="HK Grotesk Medium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3059632" y="2876550"/>
            <a:ext cx="5779568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uk-UA" sz="1400" spc="59" dirty="0">
                <a:solidFill>
                  <a:srgbClr val="2E1700"/>
                </a:solidFill>
                <a:latin typeface="Georgia" pitchFamily="18" charset="0"/>
              </a:rPr>
              <a:t>Автор </a:t>
            </a:r>
            <a:r>
              <a:rPr lang="uk-UA" sz="1400" spc="59" dirty="0" err="1" smtClean="0">
                <a:solidFill>
                  <a:srgbClr val="2E1700"/>
                </a:solidFill>
                <a:latin typeface="Georgia" pitchFamily="18" charset="0"/>
              </a:rPr>
              <a:t>проєкту</a:t>
            </a:r>
            <a:r>
              <a:rPr lang="uk-UA" sz="1400" spc="59" dirty="0" smtClean="0">
                <a:solidFill>
                  <a:srgbClr val="2E1700"/>
                </a:solidFill>
                <a:latin typeface="Georgia" pitchFamily="18" charset="0"/>
              </a:rPr>
              <a:t>: КУЗЬМИЧ Анастасія Юріївна, </a:t>
            </a:r>
            <a:r>
              <a:rPr lang="uk-UA" sz="1400" spc="59" dirty="0">
                <a:solidFill>
                  <a:srgbClr val="2E1700"/>
                </a:solidFill>
                <a:latin typeface="Georgia" pitchFamily="18" charset="0"/>
              </a:rPr>
              <a:t>учениця 10 класу </a:t>
            </a:r>
            <a:r>
              <a:rPr lang="uk-UA" sz="1400" spc="59" dirty="0" smtClean="0">
                <a:solidFill>
                  <a:srgbClr val="2E1700"/>
                </a:solidFill>
                <a:latin typeface="Georgia" pitchFamily="18" charset="0"/>
              </a:rPr>
              <a:t>   </a:t>
            </a:r>
          </a:p>
          <a:p>
            <a:r>
              <a:rPr lang="uk-UA" sz="1400" spc="59" dirty="0">
                <a:solidFill>
                  <a:srgbClr val="2E1700"/>
                </a:solidFill>
                <a:latin typeface="Georgia" pitchFamily="18" charset="0"/>
              </a:rPr>
              <a:t> </a:t>
            </a:r>
            <a:r>
              <a:rPr lang="uk-UA" sz="1400" spc="59" dirty="0" smtClean="0">
                <a:solidFill>
                  <a:srgbClr val="2E1700"/>
                </a:solidFill>
                <a:latin typeface="Georgia" pitchFamily="18" charset="0"/>
              </a:rPr>
              <a:t>                       </a:t>
            </a:r>
            <a:r>
              <a:rPr lang="uk-UA" sz="1400" spc="59" dirty="0" err="1" smtClean="0">
                <a:solidFill>
                  <a:srgbClr val="2E1700"/>
                </a:solidFill>
                <a:latin typeface="Georgia" pitchFamily="18" charset="0"/>
              </a:rPr>
              <a:t>Глиннівського</a:t>
            </a:r>
            <a:r>
              <a:rPr lang="uk-UA" sz="1400" spc="59" dirty="0" smtClean="0">
                <a:solidFill>
                  <a:srgbClr val="2E1700"/>
                </a:solidFill>
                <a:latin typeface="Georgia" pitchFamily="18" charset="0"/>
              </a:rPr>
              <a:t> </a:t>
            </a:r>
            <a:r>
              <a:rPr lang="uk-UA" sz="1400" spc="59" dirty="0">
                <a:solidFill>
                  <a:srgbClr val="2E1700"/>
                </a:solidFill>
                <a:latin typeface="Georgia" pitchFamily="18" charset="0"/>
              </a:rPr>
              <a:t>ліцею </a:t>
            </a:r>
            <a:r>
              <a:rPr lang="uk-UA" sz="1400" spc="59" dirty="0" err="1">
                <a:solidFill>
                  <a:srgbClr val="2E1700"/>
                </a:solidFill>
                <a:latin typeface="Georgia" pitchFamily="18" charset="0"/>
              </a:rPr>
              <a:t>Березівської</a:t>
            </a:r>
            <a:r>
              <a:rPr lang="uk-UA" sz="1400" spc="59" dirty="0">
                <a:solidFill>
                  <a:srgbClr val="2E1700"/>
                </a:solidFill>
                <a:latin typeface="Georgia" pitchFamily="18" charset="0"/>
              </a:rPr>
              <a:t> сільської ради </a:t>
            </a:r>
            <a:endParaRPr lang="uk-UA" sz="1400" spc="59" dirty="0" smtClean="0">
              <a:solidFill>
                <a:srgbClr val="2E1700"/>
              </a:solidFill>
              <a:latin typeface="Georgia" pitchFamily="18" charset="0"/>
            </a:endParaRPr>
          </a:p>
          <a:p>
            <a:r>
              <a:rPr lang="uk-UA" sz="1400" spc="59" dirty="0" smtClean="0">
                <a:solidFill>
                  <a:srgbClr val="2E1700"/>
                </a:solidFill>
                <a:latin typeface="Georgia" pitchFamily="18" charset="0"/>
              </a:rPr>
              <a:t>                        </a:t>
            </a:r>
            <a:r>
              <a:rPr lang="uk-UA" sz="1400" spc="59" dirty="0" err="1" smtClean="0">
                <a:solidFill>
                  <a:srgbClr val="2E1700"/>
                </a:solidFill>
                <a:latin typeface="Georgia" pitchFamily="18" charset="0"/>
              </a:rPr>
              <a:t>Сарненського</a:t>
            </a:r>
            <a:r>
              <a:rPr lang="uk-UA" sz="1400" spc="59" dirty="0" smtClean="0">
                <a:solidFill>
                  <a:srgbClr val="2E1700"/>
                </a:solidFill>
                <a:latin typeface="Georgia" pitchFamily="18" charset="0"/>
              </a:rPr>
              <a:t> </a:t>
            </a:r>
            <a:r>
              <a:rPr lang="uk-UA" sz="1400" spc="59" dirty="0">
                <a:solidFill>
                  <a:srgbClr val="2E1700"/>
                </a:solidFill>
                <a:latin typeface="Georgia" pitchFamily="18" charset="0"/>
              </a:rPr>
              <a:t>району Рівненської </a:t>
            </a:r>
            <a:r>
              <a:rPr lang="uk-UA" sz="1400" spc="59" dirty="0" smtClean="0">
                <a:solidFill>
                  <a:srgbClr val="2E1700"/>
                </a:solidFill>
                <a:latin typeface="Georgia" pitchFamily="18" charset="0"/>
              </a:rPr>
              <a:t>області</a:t>
            </a:r>
          </a:p>
          <a:p>
            <a:endParaRPr lang="uk-UA" sz="1400" spc="59" dirty="0">
              <a:solidFill>
                <a:srgbClr val="2E1700"/>
              </a:solidFill>
              <a:latin typeface="Georgia" pitchFamily="18" charset="0"/>
            </a:endParaRPr>
          </a:p>
          <a:p>
            <a:r>
              <a:rPr lang="uk-UA" sz="1400" spc="59" dirty="0">
                <a:solidFill>
                  <a:srgbClr val="2E1700"/>
                </a:solidFill>
                <a:latin typeface="Georgia" pitchFamily="18" charset="0"/>
              </a:rPr>
              <a:t>Керівник </a:t>
            </a:r>
            <a:r>
              <a:rPr lang="uk-UA" sz="1400" spc="59" dirty="0" err="1">
                <a:solidFill>
                  <a:srgbClr val="2E1700"/>
                </a:solidFill>
                <a:latin typeface="Georgia" pitchFamily="18" charset="0"/>
              </a:rPr>
              <a:t>проєкту</a:t>
            </a:r>
            <a:r>
              <a:rPr lang="uk-UA" sz="1400" spc="59" dirty="0">
                <a:solidFill>
                  <a:srgbClr val="2E1700"/>
                </a:solidFill>
                <a:latin typeface="Georgia" pitchFamily="18" charset="0"/>
              </a:rPr>
              <a:t>: </a:t>
            </a:r>
            <a:r>
              <a:rPr lang="uk-UA" sz="1400" spc="59" dirty="0" smtClean="0">
                <a:solidFill>
                  <a:srgbClr val="2E1700"/>
                </a:solidFill>
                <a:latin typeface="Georgia" pitchFamily="18" charset="0"/>
              </a:rPr>
              <a:t>СКАКОВЕЦЬ Іван </a:t>
            </a:r>
            <a:r>
              <a:rPr lang="uk-UA" sz="1400" spc="59" dirty="0">
                <a:solidFill>
                  <a:srgbClr val="2E1700"/>
                </a:solidFill>
                <a:latin typeface="Georgia" pitchFamily="18" charset="0"/>
              </a:rPr>
              <a:t>Петрович, вчитель історії </a:t>
            </a:r>
            <a:r>
              <a:rPr lang="uk-UA" sz="1400" spc="59" dirty="0" smtClean="0">
                <a:solidFill>
                  <a:srgbClr val="2E1700"/>
                </a:solidFill>
                <a:latin typeface="Georgia" pitchFamily="18" charset="0"/>
              </a:rPr>
              <a:t>   </a:t>
            </a:r>
          </a:p>
          <a:p>
            <a:r>
              <a:rPr lang="uk-UA" sz="1400" spc="59" dirty="0">
                <a:solidFill>
                  <a:srgbClr val="2E1700"/>
                </a:solidFill>
                <a:latin typeface="Georgia" pitchFamily="18" charset="0"/>
              </a:rPr>
              <a:t> </a:t>
            </a:r>
            <a:r>
              <a:rPr lang="uk-UA" sz="1400" spc="59" dirty="0" smtClean="0">
                <a:solidFill>
                  <a:srgbClr val="2E1700"/>
                </a:solidFill>
                <a:latin typeface="Georgia" pitchFamily="18" charset="0"/>
              </a:rPr>
              <a:t>                       </a:t>
            </a:r>
            <a:r>
              <a:rPr lang="uk-UA" sz="1400" spc="59" dirty="0" err="1" smtClean="0">
                <a:solidFill>
                  <a:srgbClr val="2E1700"/>
                </a:solidFill>
                <a:latin typeface="Georgia" pitchFamily="18" charset="0"/>
              </a:rPr>
              <a:t>Глиннівського</a:t>
            </a:r>
            <a:r>
              <a:rPr lang="uk-UA" sz="1400" spc="59" dirty="0" smtClean="0">
                <a:solidFill>
                  <a:srgbClr val="2E1700"/>
                </a:solidFill>
                <a:latin typeface="Georgia" pitchFamily="18" charset="0"/>
              </a:rPr>
              <a:t> </a:t>
            </a:r>
            <a:r>
              <a:rPr lang="uk-UA" sz="1400" spc="59" dirty="0">
                <a:solidFill>
                  <a:srgbClr val="2E1700"/>
                </a:solidFill>
                <a:latin typeface="Georgia" pitchFamily="18" charset="0"/>
              </a:rPr>
              <a:t>ліцею </a:t>
            </a:r>
            <a:r>
              <a:rPr lang="uk-UA" sz="1400" spc="59" dirty="0" err="1">
                <a:solidFill>
                  <a:srgbClr val="2E1700"/>
                </a:solidFill>
                <a:latin typeface="Georgia" pitchFamily="18" charset="0"/>
              </a:rPr>
              <a:t>Березівської</a:t>
            </a:r>
            <a:r>
              <a:rPr lang="uk-UA" sz="1400" spc="59" dirty="0">
                <a:solidFill>
                  <a:srgbClr val="2E1700"/>
                </a:solidFill>
                <a:latin typeface="Georgia" pitchFamily="18" charset="0"/>
              </a:rPr>
              <a:t> сільської ради </a:t>
            </a:r>
            <a:endParaRPr lang="uk-UA" sz="1400" spc="59" dirty="0" smtClean="0">
              <a:solidFill>
                <a:srgbClr val="2E1700"/>
              </a:solidFill>
              <a:latin typeface="Georgia" pitchFamily="18" charset="0"/>
            </a:endParaRPr>
          </a:p>
          <a:p>
            <a:r>
              <a:rPr lang="uk-UA" sz="1400" spc="59" dirty="0" smtClean="0">
                <a:solidFill>
                  <a:srgbClr val="2E1700"/>
                </a:solidFill>
                <a:latin typeface="Georgia" pitchFamily="18" charset="0"/>
              </a:rPr>
              <a:t>                        </a:t>
            </a:r>
            <a:r>
              <a:rPr lang="uk-UA" sz="1400" spc="59" dirty="0" err="1" smtClean="0">
                <a:solidFill>
                  <a:srgbClr val="2E1700"/>
                </a:solidFill>
                <a:latin typeface="Georgia" pitchFamily="18" charset="0"/>
              </a:rPr>
              <a:t>Сарненського</a:t>
            </a:r>
            <a:r>
              <a:rPr lang="uk-UA" sz="1400" spc="59" dirty="0" smtClean="0">
                <a:solidFill>
                  <a:srgbClr val="2E1700"/>
                </a:solidFill>
                <a:latin typeface="Georgia" pitchFamily="18" charset="0"/>
              </a:rPr>
              <a:t> </a:t>
            </a:r>
            <a:r>
              <a:rPr lang="uk-UA" sz="1400" spc="59" dirty="0">
                <a:solidFill>
                  <a:srgbClr val="2E1700"/>
                </a:solidFill>
                <a:latin typeface="Georgia" pitchFamily="18" charset="0"/>
              </a:rPr>
              <a:t>району Рівненської </a:t>
            </a:r>
            <a:r>
              <a:rPr lang="uk-UA" sz="1400" spc="59" dirty="0" smtClean="0">
                <a:solidFill>
                  <a:srgbClr val="2E1700"/>
                </a:solidFill>
                <a:latin typeface="Georgia" pitchFamily="18" charset="0"/>
              </a:rPr>
              <a:t>області</a:t>
            </a:r>
            <a:r>
              <a:rPr lang="uk-UA" sz="1600" spc="59" dirty="0" smtClean="0">
                <a:solidFill>
                  <a:srgbClr val="2E1700"/>
                </a:solidFill>
                <a:latin typeface="Georgia" pitchFamily="18" charset="0"/>
              </a:rPr>
              <a:t> </a:t>
            </a:r>
            <a:endParaRPr lang="uk-UA" sz="1600" spc="59" dirty="0">
              <a:solidFill>
                <a:srgbClr val="2E1700"/>
              </a:solidFill>
              <a:latin typeface="Georgia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51286" y="140891"/>
            <a:ext cx="6852985" cy="1000603"/>
          </a:xfrm>
          <a:prstGeom prst="rect">
            <a:avLst/>
          </a:prstGeom>
          <a:noFill/>
        </p:spPr>
        <p:txBody>
          <a:bodyPr wrap="square" lIns="76526" tIns="38263" rIns="76526" bIns="38263" rtlCol="0">
            <a:spAutoFit/>
          </a:bodyPr>
          <a:lstStyle/>
          <a:p>
            <a:pPr algn="ctr"/>
            <a:r>
              <a:rPr lang="uk-UA" dirty="0" smtClean="0">
                <a:solidFill>
                  <a:srgbClr val="681A1A"/>
                </a:solidFill>
                <a:latin typeface="Georgia" pitchFamily="18" charset="0"/>
              </a:rPr>
              <a:t>Всеукраїнський інтерактивний конкурс «</a:t>
            </a:r>
            <a:r>
              <a:rPr lang="uk-UA" dirty="0" err="1" smtClean="0">
                <a:solidFill>
                  <a:srgbClr val="681A1A"/>
                </a:solidFill>
                <a:latin typeface="Georgia" pitchFamily="18" charset="0"/>
              </a:rPr>
              <a:t>МАН-Юніор</a:t>
            </a:r>
            <a:r>
              <a:rPr lang="uk-UA" dirty="0" smtClean="0">
                <a:solidFill>
                  <a:srgbClr val="681A1A"/>
                </a:solidFill>
                <a:latin typeface="Georgia" pitchFamily="18" charset="0"/>
              </a:rPr>
              <a:t> Дослідник»</a:t>
            </a:r>
            <a:br>
              <a:rPr lang="uk-UA" dirty="0" smtClean="0">
                <a:solidFill>
                  <a:srgbClr val="681A1A"/>
                </a:solidFill>
                <a:latin typeface="Georgia" pitchFamily="18" charset="0"/>
              </a:rPr>
            </a:br>
            <a:r>
              <a:rPr lang="uk-UA" dirty="0" smtClean="0">
                <a:solidFill>
                  <a:srgbClr val="681A1A"/>
                </a:solidFill>
                <a:latin typeface="Georgia" pitchFamily="18" charset="0"/>
              </a:rPr>
              <a:t>«Історик-Юніор»</a:t>
            </a:r>
            <a:br>
              <a:rPr lang="uk-UA" dirty="0" smtClean="0">
                <a:solidFill>
                  <a:srgbClr val="681A1A"/>
                </a:solidFill>
                <a:latin typeface="Georgia" pitchFamily="18" charset="0"/>
              </a:rPr>
            </a:br>
            <a:r>
              <a:rPr lang="uk-UA" dirty="0" smtClean="0">
                <a:solidFill>
                  <a:srgbClr val="681A1A"/>
                </a:solidFill>
                <a:latin typeface="Georgia" pitchFamily="18" charset="0"/>
              </a:rPr>
              <a:t>Рівненська Мала академія наук учнівської молоді </a:t>
            </a:r>
            <a:br>
              <a:rPr lang="uk-UA" dirty="0" smtClean="0">
                <a:solidFill>
                  <a:srgbClr val="681A1A"/>
                </a:solidFill>
                <a:latin typeface="Georgia" pitchFamily="18" charset="0"/>
              </a:rPr>
            </a:br>
            <a:endParaRPr lang="uk-UA" dirty="0">
              <a:solidFill>
                <a:srgbClr val="681A1A"/>
              </a:solidFill>
              <a:latin typeface="Georgia" pitchFamily="18" charset="0"/>
            </a:endParaRPr>
          </a:p>
        </p:txBody>
      </p:sp>
      <p:pic>
        <p:nvPicPr>
          <p:cNvPr id="7170" name="Picture 2" descr="C:\Users\TPCUser\Downloads\IMG_928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96"/>
          <a:stretch/>
        </p:blipFill>
        <p:spPr bwMode="auto">
          <a:xfrm>
            <a:off x="762000" y="2490563"/>
            <a:ext cx="1991366" cy="2367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9672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6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5"/>
          <p:cNvSpPr txBox="1"/>
          <p:nvPr/>
        </p:nvSpPr>
        <p:spPr>
          <a:xfrm>
            <a:off x="533400" y="204341"/>
            <a:ext cx="76200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84"/>
              </a:lnSpc>
            </a:pPr>
            <a:r>
              <a:rPr lang="uk-UA" sz="2400" dirty="0" smtClean="0">
                <a:solidFill>
                  <a:srgbClr val="925D16"/>
                </a:solidFill>
                <a:latin typeface="Tenor Sans"/>
              </a:rPr>
              <a:t>Зупинка 7 «</a:t>
            </a:r>
            <a:r>
              <a:rPr lang="uk-UA" sz="2400" dirty="0" err="1" smtClean="0">
                <a:solidFill>
                  <a:srgbClr val="925D16"/>
                </a:solidFill>
                <a:latin typeface="Tenor Sans"/>
              </a:rPr>
              <a:t>Вуголіна</a:t>
            </a:r>
            <a:r>
              <a:rPr lang="uk-UA" sz="2400" dirty="0" smtClean="0">
                <a:solidFill>
                  <a:srgbClr val="925D16"/>
                </a:solidFill>
                <a:latin typeface="Tenor Sans"/>
              </a:rPr>
              <a:t> </a:t>
            </a:r>
            <a:r>
              <a:rPr lang="uk-UA" sz="2400" dirty="0" err="1" smtClean="0">
                <a:solidFill>
                  <a:srgbClr val="925D16"/>
                </a:solidFill>
                <a:latin typeface="Tenor Sans"/>
              </a:rPr>
              <a:t>лужа</a:t>
            </a:r>
            <a:r>
              <a:rPr lang="uk-UA" sz="2400" dirty="0" smtClean="0">
                <a:solidFill>
                  <a:srgbClr val="925D16"/>
                </a:solidFill>
                <a:latin typeface="Tenor Sans"/>
              </a:rPr>
              <a:t>»</a:t>
            </a:r>
            <a:endParaRPr lang="en-US" sz="2400" dirty="0">
              <a:solidFill>
                <a:srgbClr val="925D16"/>
              </a:solidFill>
              <a:latin typeface="Tenor Sans"/>
            </a:endParaRPr>
          </a:p>
        </p:txBody>
      </p:sp>
      <p:sp>
        <p:nvSpPr>
          <p:cNvPr id="12" name="TextBox 3"/>
          <p:cNvSpPr txBox="1"/>
          <p:nvPr/>
        </p:nvSpPr>
        <p:spPr>
          <a:xfrm>
            <a:off x="381000" y="819150"/>
            <a:ext cx="4409268" cy="33342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000"/>
              </a:lnSpc>
            </a:pPr>
            <a:r>
              <a:rPr lang="uk-UA" sz="1400" dirty="0" smtClean="0">
                <a:solidFill>
                  <a:srgbClr val="2E1700"/>
                </a:solidFill>
                <a:latin typeface="Georgia" pitchFamily="18" charset="0"/>
              </a:rPr>
              <a:t>	Серед соснового бору знаходиться чимала водойма, схожа на лісове озерце. Ця водойма площею до 3 га ніколи не пересихає, хоч має невелику глибину. Її назву старожили </a:t>
            </a:r>
            <a:r>
              <a:rPr lang="uk-UA" sz="1400" dirty="0" err="1" smtClean="0">
                <a:solidFill>
                  <a:srgbClr val="2E1700"/>
                </a:solidFill>
                <a:latin typeface="Georgia" pitchFamily="18" charset="0"/>
              </a:rPr>
              <a:t>пов</a:t>
            </a:r>
            <a:r>
              <a:rPr lang="en-US" sz="1400" dirty="0" smtClean="0">
                <a:solidFill>
                  <a:srgbClr val="2E1700"/>
                </a:solidFill>
                <a:latin typeface="Georgia" pitchFamily="18" charset="0"/>
              </a:rPr>
              <a:t>’</a:t>
            </a:r>
            <a:r>
              <a:rPr lang="uk-UA" sz="1400" dirty="0" err="1" smtClean="0">
                <a:solidFill>
                  <a:srgbClr val="2E1700"/>
                </a:solidFill>
                <a:latin typeface="Georgia" pitchFamily="18" charset="0"/>
              </a:rPr>
              <a:t>язують</a:t>
            </a:r>
            <a:r>
              <a:rPr lang="uk-UA" sz="1400" dirty="0" smtClean="0">
                <a:solidFill>
                  <a:srgbClr val="2E1700"/>
                </a:solidFill>
                <a:latin typeface="Georgia" pitchFamily="18" charset="0"/>
              </a:rPr>
              <a:t> з набігами татар на поліські землі у Х</a:t>
            </a:r>
            <a:r>
              <a:rPr lang="en-US" sz="1400" dirty="0" smtClean="0">
                <a:solidFill>
                  <a:srgbClr val="2E1700"/>
                </a:solidFill>
                <a:latin typeface="Georgia" pitchFamily="18" charset="0"/>
              </a:rPr>
              <a:t>V</a:t>
            </a:r>
            <a:r>
              <a:rPr lang="uk-UA" sz="1400" dirty="0" smtClean="0">
                <a:solidFill>
                  <a:srgbClr val="2E1700"/>
                </a:solidFill>
                <a:latin typeface="Georgia" pitchFamily="18" charset="0"/>
              </a:rPr>
              <a:t>-Х</a:t>
            </a:r>
            <a:r>
              <a:rPr lang="en-US" sz="1400" dirty="0" smtClean="0">
                <a:solidFill>
                  <a:srgbClr val="2E1700"/>
                </a:solidFill>
                <a:latin typeface="Georgia" pitchFamily="18" charset="0"/>
              </a:rPr>
              <a:t>V</a:t>
            </a:r>
            <a:r>
              <a:rPr lang="uk-UA" sz="1400" dirty="0" smtClean="0">
                <a:solidFill>
                  <a:srgbClr val="2E1700"/>
                </a:solidFill>
                <a:latin typeface="Georgia" pitchFamily="18" charset="0"/>
              </a:rPr>
              <a:t>ІІ ст. За однією з легенд, на цьому місці стояло табором військо чужинців. А їхні коні своїми копитами вибили велику ямку, що аж «земля ввігнулася». Інша легенда мовить про бій козаків з татарами саме на цьому місці, а «…коней і людей було стільки, що аж земля увігнулася». З часом назва спростилася і замість «Ввігнута, </a:t>
            </a:r>
            <a:r>
              <a:rPr lang="uk-UA" sz="1400" dirty="0" err="1" smtClean="0">
                <a:solidFill>
                  <a:srgbClr val="2E1700"/>
                </a:solidFill>
                <a:latin typeface="Georgia" pitchFamily="18" charset="0"/>
              </a:rPr>
              <a:t>увогнута</a:t>
            </a:r>
            <a:r>
              <a:rPr lang="uk-UA" sz="1400" dirty="0" smtClean="0">
                <a:solidFill>
                  <a:srgbClr val="2E1700"/>
                </a:solidFill>
                <a:latin typeface="Georgia" pitchFamily="18" charset="0"/>
              </a:rPr>
              <a:t>» стали називати</a:t>
            </a:r>
          </a:p>
          <a:p>
            <a:pPr algn="just">
              <a:lnSpc>
                <a:spcPts val="2000"/>
              </a:lnSpc>
            </a:pPr>
            <a:r>
              <a:rPr lang="uk-UA" sz="1400" dirty="0">
                <a:solidFill>
                  <a:srgbClr val="2E1700"/>
                </a:solidFill>
                <a:latin typeface="Georgia" pitchFamily="18" charset="0"/>
              </a:rPr>
              <a:t> </a:t>
            </a:r>
            <a:r>
              <a:rPr lang="uk-UA" sz="1400" dirty="0" smtClean="0">
                <a:solidFill>
                  <a:srgbClr val="2E1700"/>
                </a:solidFill>
                <a:latin typeface="Georgia" pitchFamily="18" charset="0"/>
              </a:rPr>
              <a:t>      «</a:t>
            </a:r>
            <a:r>
              <a:rPr lang="uk-UA" sz="1400" dirty="0" err="1" smtClean="0">
                <a:solidFill>
                  <a:srgbClr val="2E1700"/>
                </a:solidFill>
                <a:latin typeface="Georgia" pitchFamily="18" charset="0"/>
              </a:rPr>
              <a:t>Вуголіна</a:t>
            </a:r>
            <a:r>
              <a:rPr lang="uk-UA" sz="1400" dirty="0" smtClean="0">
                <a:solidFill>
                  <a:srgbClr val="2E1700"/>
                </a:solidFill>
                <a:latin typeface="Georgia" pitchFamily="18" charset="0"/>
              </a:rPr>
              <a:t>  </a:t>
            </a:r>
            <a:r>
              <a:rPr lang="uk-UA" sz="1400" dirty="0" err="1" smtClean="0">
                <a:solidFill>
                  <a:srgbClr val="2E1700"/>
                </a:solidFill>
                <a:latin typeface="Georgia" pitchFamily="18" charset="0"/>
              </a:rPr>
              <a:t>лужа</a:t>
            </a:r>
            <a:r>
              <a:rPr lang="uk-UA" sz="1400" dirty="0" smtClean="0">
                <a:solidFill>
                  <a:srgbClr val="2E1700"/>
                </a:solidFill>
                <a:latin typeface="Georgia" pitchFamily="18" charset="0"/>
              </a:rPr>
              <a:t>».  </a:t>
            </a:r>
            <a:endParaRPr lang="en-US" sz="1400" dirty="0">
              <a:solidFill>
                <a:srgbClr val="2E1700"/>
              </a:solidFill>
              <a:latin typeface="Georgia" pitchFamily="18" charset="0"/>
            </a:endParaRPr>
          </a:p>
        </p:txBody>
      </p:sp>
      <p:sp>
        <p:nvSpPr>
          <p:cNvPr id="14" name="TextBox 9"/>
          <p:cNvSpPr txBox="1"/>
          <p:nvPr/>
        </p:nvSpPr>
        <p:spPr>
          <a:xfrm rot="5400000">
            <a:off x="7236105" y="2494806"/>
            <a:ext cx="3360078" cy="1538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1172"/>
              </a:lnSpc>
            </a:pPr>
            <a:r>
              <a:rPr lang="uk-UA" sz="800" spc="59" dirty="0" smtClean="0">
                <a:solidFill>
                  <a:srgbClr val="2E1700"/>
                </a:solidFill>
                <a:latin typeface="HK Grotesk Medium"/>
              </a:rPr>
              <a:t>ДРЕВЛЯНСЬКИМИ СТЕЖКАМИ: ГЛИННЕ-ЮЗЕФІН-СТВИГА</a:t>
            </a:r>
            <a:endParaRPr lang="uk-UA" sz="800" spc="59" dirty="0">
              <a:solidFill>
                <a:srgbClr val="2E1700"/>
              </a:solidFill>
              <a:latin typeface="HK Grotesk Medium"/>
            </a:endParaRPr>
          </a:p>
        </p:txBody>
      </p:sp>
      <p:pic>
        <p:nvPicPr>
          <p:cNvPr id="7170" name="Picture 2" descr="C:\Users\TPCUser\Desktop\РОБОЧИЙ СТІЛ 2024\НПП ПУЩА РАДЗІВІЛА Мої дописи\ВУГОЛІНА ЛУЖА\IMG_20210526_13483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60"/>
          <a:stretch/>
        </p:blipFill>
        <p:spPr bwMode="auto">
          <a:xfrm rot="5400000">
            <a:off x="4679648" y="771750"/>
            <a:ext cx="4451503" cy="36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TPCUser\Desktop\МАН Юніор Дослідник 2024\-5242369779816324259_12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047" b="89297" l="556" r="98333">
                        <a14:backgroundMark x1="64028" y1="22422" x2="74722" y2="39141"/>
                        <a14:backgroundMark x1="64306" y1="25703" x2="66806" y2="33984"/>
                        <a14:backgroundMark x1="66250" y1="33984" x2="69028" y2="41797"/>
                        <a14:backgroundMark x1="72083" y1="44688" x2="88333" y2="54375"/>
                        <a14:backgroundMark x1="80694" y1="52344" x2="91806" y2="65703"/>
                        <a14:backgroundMark x1="83194" y1="57344" x2="94306" y2="71172"/>
                        <a14:backgroundMark x1="89861" y1="67344" x2="87917" y2="64453"/>
                        <a14:backgroundMark x1="22500" y1="31016" x2="37917" y2="22422"/>
                        <a14:backgroundMark x1="43969" y1="19079" x2="50195" y2="18202"/>
                        <a14:backgroundMark x1="6615" y1="81798" x2="778" y2="77632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886" b="10131"/>
          <a:stretch/>
        </p:blipFill>
        <p:spPr bwMode="auto">
          <a:xfrm>
            <a:off x="0" y="3943350"/>
            <a:ext cx="990600" cy="1302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3913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6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5"/>
          <p:cNvSpPr txBox="1"/>
          <p:nvPr/>
        </p:nvSpPr>
        <p:spPr>
          <a:xfrm>
            <a:off x="4582332" y="51941"/>
            <a:ext cx="3952068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84"/>
              </a:lnSpc>
            </a:pPr>
            <a:r>
              <a:rPr lang="uk-UA" sz="2400" dirty="0" smtClean="0">
                <a:solidFill>
                  <a:srgbClr val="925D16"/>
                </a:solidFill>
                <a:latin typeface="Tenor Sans"/>
              </a:rPr>
              <a:t>Зупинка 8 «Смолярня»</a:t>
            </a:r>
            <a:endParaRPr lang="en-US" sz="2400" dirty="0">
              <a:solidFill>
                <a:srgbClr val="925D16"/>
              </a:solidFill>
              <a:latin typeface="Tenor Sans"/>
            </a:endParaRPr>
          </a:p>
        </p:txBody>
      </p:sp>
      <p:sp>
        <p:nvSpPr>
          <p:cNvPr id="12" name="TextBox 3"/>
          <p:cNvSpPr txBox="1"/>
          <p:nvPr/>
        </p:nvSpPr>
        <p:spPr>
          <a:xfrm>
            <a:off x="228600" y="707628"/>
            <a:ext cx="8383292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000"/>
              </a:lnSpc>
            </a:pPr>
            <a:r>
              <a:rPr lang="uk-UA" sz="1400" dirty="0" smtClean="0">
                <a:solidFill>
                  <a:srgbClr val="2E1700"/>
                </a:solidFill>
                <a:latin typeface="Georgia" pitchFamily="18" charset="0"/>
              </a:rPr>
              <a:t>	Місце, де поєдналися неповторний краєвид </a:t>
            </a:r>
            <a:r>
              <a:rPr lang="uk-UA" sz="1400" dirty="0" err="1" smtClean="0">
                <a:solidFill>
                  <a:srgbClr val="2E1700"/>
                </a:solidFill>
                <a:latin typeface="Georgia" pitchFamily="18" charset="0"/>
              </a:rPr>
              <a:t>Ствиги</a:t>
            </a:r>
            <a:r>
              <a:rPr lang="uk-UA" sz="1400" dirty="0" smtClean="0">
                <a:solidFill>
                  <a:srgbClr val="2E1700"/>
                </a:solidFill>
                <a:latin typeface="Georgia" pitchFamily="18" charset="0"/>
              </a:rPr>
              <a:t> та залишки колишнього смолоскипидарного заводу, який діяв тут за польських часів,  а також у 50-80-х рр. минулого століття. Сировиною для роботи смолокурні був </a:t>
            </a:r>
            <a:r>
              <a:rPr lang="uk-UA" sz="1400" dirty="0" err="1" smtClean="0">
                <a:solidFill>
                  <a:srgbClr val="2E1700"/>
                </a:solidFill>
                <a:latin typeface="Georgia" pitchFamily="18" charset="0"/>
              </a:rPr>
              <a:t>пневий</a:t>
            </a:r>
            <a:r>
              <a:rPr lang="uk-UA" sz="1400" dirty="0" smtClean="0">
                <a:solidFill>
                  <a:srgbClr val="2E1700"/>
                </a:solidFill>
                <a:latin typeface="Georgia" pitchFamily="18" charset="0"/>
              </a:rPr>
              <a:t> осмол (лучина), який раніше корчували вручну. </a:t>
            </a:r>
            <a:r>
              <a:rPr lang="en-US" sz="1400" dirty="0" smtClean="0">
                <a:solidFill>
                  <a:srgbClr val="2E1700"/>
                </a:solidFill>
                <a:latin typeface="Georgia" pitchFamily="18" charset="0"/>
              </a:rPr>
              <a:t> </a:t>
            </a:r>
            <a:endParaRPr lang="en-US" sz="1400" dirty="0">
              <a:solidFill>
                <a:srgbClr val="2E1700"/>
              </a:solidFill>
              <a:latin typeface="Georgia" pitchFamily="18" charset="0"/>
            </a:endParaRPr>
          </a:p>
        </p:txBody>
      </p:sp>
      <p:pic>
        <p:nvPicPr>
          <p:cNvPr id="8194" name="Picture 2" descr="C:\Users\TPCUser\Desktop\РОБОЧИЙ СТІЛ 2024\НПП ПУЩА РАДЗІВІЛА Мої дописи\СМОЛЯРНЯ\IMG_20240401_11293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56"/>
          <a:stretch/>
        </p:blipFill>
        <p:spPr bwMode="auto">
          <a:xfrm rot="5400000">
            <a:off x="5953284" y="1895634"/>
            <a:ext cx="3099431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TPCUser\Desktop\РОБОЧИЙ СТІЛ 2024\НПП ПУЩА РАДЗІВІЛА Мої дописи\СМОЛЯРНЯ\IMG_20240401_11165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56"/>
          <a:stretch/>
        </p:blipFill>
        <p:spPr bwMode="auto">
          <a:xfrm rot="5400000">
            <a:off x="-142715" y="2200435"/>
            <a:ext cx="3099430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TPCUser\Desktop\РОБОЧИЙ СТІЛ 2024\НПП ПУЩА РАДЗІВІЛА Мої дописи\СМОЛЯРНЯ\IMG_20240401_11154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58" t="10463" b="13588"/>
          <a:stretch/>
        </p:blipFill>
        <p:spPr bwMode="auto">
          <a:xfrm rot="5400000">
            <a:off x="3225027" y="1861323"/>
            <a:ext cx="2438400" cy="32496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8"/>
          <p:cNvSpPr txBox="1"/>
          <p:nvPr/>
        </p:nvSpPr>
        <p:spPr>
          <a:xfrm>
            <a:off x="5323950" y="4933950"/>
            <a:ext cx="3515250" cy="138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172"/>
              </a:lnSpc>
            </a:pPr>
            <a:r>
              <a:rPr lang="uk-UA" sz="800" spc="59" dirty="0" smtClean="0">
                <a:solidFill>
                  <a:srgbClr val="2E1700"/>
                </a:solidFill>
                <a:latin typeface="HK Grotesk Medium"/>
              </a:rPr>
              <a:t>ДРЕВЛЯНСЬКИМИ СТЕЖКАМИ: ГЛИННЕ-ЮЗЕФІН-СТВИГА</a:t>
            </a:r>
            <a:endParaRPr lang="uk-UA" sz="800" spc="59" dirty="0">
              <a:solidFill>
                <a:srgbClr val="2E1700"/>
              </a:solidFill>
              <a:latin typeface="HK Grotesk Medium"/>
            </a:endParaRPr>
          </a:p>
        </p:txBody>
      </p:sp>
    </p:spTree>
    <p:extLst>
      <p:ext uri="{BB962C8B-B14F-4D97-AF65-F5344CB8AC3E}">
        <p14:creationId xmlns:p14="http://schemas.microsoft.com/office/powerpoint/2010/main" val="1658108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6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9"/>
          <p:cNvGrpSpPr/>
          <p:nvPr/>
        </p:nvGrpSpPr>
        <p:grpSpPr>
          <a:xfrm>
            <a:off x="4525536" y="514350"/>
            <a:ext cx="4237464" cy="706159"/>
            <a:chOff x="0" y="0"/>
            <a:chExt cx="5527040" cy="1208567"/>
          </a:xfrm>
        </p:grpSpPr>
        <p:sp>
          <p:nvSpPr>
            <p:cNvPr id="17" name="AutoShape 20"/>
            <p:cNvSpPr/>
            <p:nvPr/>
          </p:nvSpPr>
          <p:spPr>
            <a:xfrm>
              <a:off x="0" y="0"/>
              <a:ext cx="5527040" cy="1208567"/>
            </a:xfrm>
            <a:prstGeom prst="rect">
              <a:avLst/>
            </a:prstGeom>
            <a:solidFill>
              <a:srgbClr val="2E1700"/>
            </a:solidFill>
          </p:spPr>
        </p:sp>
        <p:sp>
          <p:nvSpPr>
            <p:cNvPr id="18" name="TextBox 21"/>
            <p:cNvSpPr txBox="1"/>
            <p:nvPr/>
          </p:nvSpPr>
          <p:spPr>
            <a:xfrm>
              <a:off x="331803" y="133968"/>
              <a:ext cx="4857664" cy="9218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83"/>
                </a:lnSpc>
              </a:pPr>
              <a:r>
                <a:rPr lang="ru-RU" sz="2400" dirty="0" err="1">
                  <a:solidFill>
                    <a:srgbClr val="FDF6EE"/>
                  </a:solidFill>
                  <a:latin typeface="Tenor Sans"/>
                </a:rPr>
                <a:t>Зупинка</a:t>
              </a:r>
              <a:r>
                <a:rPr lang="ru-RU" sz="2400" dirty="0">
                  <a:solidFill>
                    <a:srgbClr val="FDF6EE"/>
                  </a:solidFill>
                  <a:latin typeface="Tenor Sans"/>
                </a:rPr>
                <a:t> </a:t>
              </a:r>
              <a:r>
                <a:rPr lang="ru-RU" sz="2400" dirty="0" smtClean="0">
                  <a:solidFill>
                    <a:srgbClr val="FDF6EE"/>
                  </a:solidFill>
                  <a:latin typeface="Tenor Sans"/>
                </a:rPr>
                <a:t>9 «</a:t>
              </a:r>
              <a:r>
                <a:rPr lang="ru-RU" sz="2400" dirty="0" err="1" smtClean="0">
                  <a:solidFill>
                    <a:srgbClr val="FDF6EE"/>
                  </a:solidFill>
                  <a:latin typeface="Tenor Sans"/>
                </a:rPr>
                <a:t>Фоса</a:t>
              </a:r>
              <a:r>
                <a:rPr lang="ru-RU" sz="2400" dirty="0" smtClean="0">
                  <a:solidFill>
                    <a:srgbClr val="FDF6EE"/>
                  </a:solidFill>
                  <a:latin typeface="Tenor Sans"/>
                </a:rPr>
                <a:t>»</a:t>
              </a:r>
              <a:endParaRPr lang="ru-RU" sz="2400" dirty="0">
                <a:solidFill>
                  <a:srgbClr val="FDF6EE"/>
                </a:solidFill>
                <a:latin typeface="Tenor Sans"/>
              </a:endParaRPr>
            </a:p>
          </p:txBody>
        </p:sp>
        <p:sp>
          <p:nvSpPr>
            <p:cNvPr id="19" name="AutoShape 22"/>
            <p:cNvSpPr/>
            <p:nvPr/>
          </p:nvSpPr>
          <p:spPr>
            <a:xfrm>
              <a:off x="0" y="0"/>
              <a:ext cx="5527040" cy="88831"/>
            </a:xfrm>
            <a:prstGeom prst="rect">
              <a:avLst/>
            </a:prstGeom>
            <a:solidFill>
              <a:srgbClr val="925D16"/>
            </a:solidFill>
          </p:spPr>
        </p:sp>
      </p:grpSp>
      <p:sp>
        <p:nvSpPr>
          <p:cNvPr id="12" name="TextBox 3"/>
          <p:cNvSpPr txBox="1"/>
          <p:nvPr/>
        </p:nvSpPr>
        <p:spPr>
          <a:xfrm>
            <a:off x="4800600" y="1941957"/>
            <a:ext cx="3657600" cy="20518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000"/>
              </a:lnSpc>
            </a:pPr>
            <a:r>
              <a:rPr lang="uk-UA" sz="1400" dirty="0" smtClean="0">
                <a:solidFill>
                  <a:srgbClr val="2E1700"/>
                </a:solidFill>
                <a:latin typeface="Georgia" pitchFamily="18" charset="0"/>
              </a:rPr>
              <a:t>	Потічок </a:t>
            </a:r>
            <a:r>
              <a:rPr lang="uk-UA" sz="1400" dirty="0" err="1" smtClean="0">
                <a:solidFill>
                  <a:srgbClr val="2E1700"/>
                </a:solidFill>
                <a:latin typeface="Georgia" pitchFamily="18" charset="0"/>
              </a:rPr>
              <a:t>Фоса</a:t>
            </a:r>
            <a:r>
              <a:rPr lang="uk-UA" sz="1400" dirty="0" smtClean="0">
                <a:solidFill>
                  <a:srgbClr val="2E1700"/>
                </a:solidFill>
                <a:latin typeface="Georgia" pitchFamily="18" charset="0"/>
              </a:rPr>
              <a:t> бере свій початок в урочищі </a:t>
            </a:r>
            <a:r>
              <a:rPr lang="uk-UA" sz="1400" dirty="0" err="1" smtClean="0">
                <a:solidFill>
                  <a:srgbClr val="2E1700"/>
                </a:solidFill>
                <a:latin typeface="Georgia" pitchFamily="18" charset="0"/>
              </a:rPr>
              <a:t>Юзефін</a:t>
            </a:r>
            <a:r>
              <a:rPr lang="uk-UA" sz="1400" dirty="0" smtClean="0">
                <a:solidFill>
                  <a:srgbClr val="2E1700"/>
                </a:solidFill>
                <a:latin typeface="Georgia" pitchFamily="18" charset="0"/>
              </a:rPr>
              <a:t>. Весь свій шлях, а це 5 кілометрів до впадання у </a:t>
            </a:r>
            <a:r>
              <a:rPr lang="uk-UA" sz="1400" dirty="0" err="1" smtClean="0">
                <a:solidFill>
                  <a:srgbClr val="2E1700"/>
                </a:solidFill>
                <a:latin typeface="Georgia" pitchFamily="18" charset="0"/>
              </a:rPr>
              <a:t>Ствигу</a:t>
            </a:r>
            <a:r>
              <a:rPr lang="uk-UA" sz="1400" dirty="0" smtClean="0">
                <a:solidFill>
                  <a:srgbClr val="2E1700"/>
                </a:solidFill>
                <a:latin typeface="Georgia" pitchFamily="18" charset="0"/>
              </a:rPr>
              <a:t>, він прямий, як струна. За місцевою легендою, </a:t>
            </a:r>
            <a:r>
              <a:rPr lang="uk-UA" sz="1400" dirty="0" err="1" smtClean="0">
                <a:solidFill>
                  <a:srgbClr val="2E1700"/>
                </a:solidFill>
                <a:latin typeface="Georgia" pitchFamily="18" charset="0"/>
              </a:rPr>
              <a:t>Фоса</a:t>
            </a:r>
            <a:r>
              <a:rPr lang="uk-UA" sz="1400" dirty="0" smtClean="0">
                <a:solidFill>
                  <a:srgbClr val="2E1700"/>
                </a:solidFill>
                <a:latin typeface="Georgia" pitchFamily="18" charset="0"/>
              </a:rPr>
              <a:t> – це колись повноводна річка, на березі якої проживали наші предки – древляни. А як відомо, древляни оселялися переважно на берегах водойм.</a:t>
            </a:r>
          </a:p>
        </p:txBody>
      </p:sp>
      <p:sp>
        <p:nvSpPr>
          <p:cNvPr id="15" name="TextBox 9"/>
          <p:cNvSpPr txBox="1"/>
          <p:nvPr/>
        </p:nvSpPr>
        <p:spPr>
          <a:xfrm rot="16200000">
            <a:off x="-1616465" y="3165085"/>
            <a:ext cx="3551373" cy="1387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72"/>
              </a:lnSpc>
            </a:pPr>
            <a:r>
              <a:rPr lang="uk-UA" sz="800" spc="59" dirty="0" smtClean="0">
                <a:solidFill>
                  <a:srgbClr val="2E1700"/>
                </a:solidFill>
                <a:latin typeface="HK Grotesk Medium"/>
              </a:rPr>
              <a:t>ДРЕВЛЯНСЬКИМИ СТЕЖКАМИ: ГЛИННЕ-ЮЗЕФІН-СТВИГА</a:t>
            </a:r>
            <a:endParaRPr lang="uk-UA" sz="800" spc="59" dirty="0">
              <a:solidFill>
                <a:srgbClr val="2E1700"/>
              </a:solidFill>
              <a:latin typeface="HK Grotesk Medium"/>
            </a:endParaRPr>
          </a:p>
        </p:txBody>
      </p:sp>
      <p:pic>
        <p:nvPicPr>
          <p:cNvPr id="11" name="Рисунок 10" descr="C:\Users\TPCUser\Pictures\ФОСА зображення_viber_2023-01-10_11-25-07-634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8135" y="514350"/>
            <a:ext cx="3716963" cy="411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6" name="Picture 2" descr="C:\Users\TPCUser\Desktop\МАН Юніор Дослідник 2024\-5242369779816324260_12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547" b="73125" l="0" r="100000">
                        <a14:foregroundMark x1="65694" y1="22734" x2="78750" y2="25313"/>
                        <a14:foregroundMark x1="79028" y1="27813" x2="78889" y2="65078"/>
                        <a14:foregroundMark x1="91250" y1="49219" x2="94722" y2="71094"/>
                        <a14:foregroundMark x1="60278" y1="47109" x2="33472" y2="69844"/>
                        <a14:foregroundMark x1="63472" y1="48203" x2="65972" y2="71250"/>
                        <a14:foregroundMark x1="22778" y1="72266" x2="91806" y2="70000"/>
                        <a14:foregroundMark x1="3750" y1="72031" x2="84444" y2="72422"/>
                        <a14:foregroundMark x1="1250" y1="72578" x2="68194" y2="72969"/>
                        <a14:foregroundMark x1="11250" y1="50391" x2="35278" y2="50000"/>
                        <a14:foregroundMark x1="59861" y1="25000" x2="57361" y2="27656"/>
                        <a14:foregroundMark x1="57083" y1="31563" x2="57083" y2="28047"/>
                        <a14:backgroundMark x1="30556" y1="33750" x2="54444" y2="22344"/>
                        <a14:backgroundMark x1="31389" y1="46250" x2="44861" y2="48438"/>
                        <a14:backgroundMark x1="55694" y1="25234" x2="59861" y2="22031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95" b="26724"/>
          <a:stretch/>
        </p:blipFill>
        <p:spPr bwMode="auto">
          <a:xfrm>
            <a:off x="7876512" y="3903387"/>
            <a:ext cx="1267488" cy="1259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96201" y="4629150"/>
            <a:ext cx="81405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000" b="1" dirty="0" smtClean="0"/>
              <a:t>Зупинка 9</a:t>
            </a:r>
          </a:p>
          <a:p>
            <a:pPr algn="ctr"/>
            <a:r>
              <a:rPr lang="uk-UA" b="1" dirty="0" smtClean="0"/>
              <a:t>ФОСА</a:t>
            </a:r>
            <a:endParaRPr lang="uk-UA" b="1" dirty="0"/>
          </a:p>
        </p:txBody>
      </p:sp>
    </p:spTree>
    <p:extLst>
      <p:ext uri="{BB962C8B-B14F-4D97-AF65-F5344CB8AC3E}">
        <p14:creationId xmlns:p14="http://schemas.microsoft.com/office/powerpoint/2010/main" val="2636115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6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9"/>
          <p:cNvGrpSpPr/>
          <p:nvPr/>
        </p:nvGrpSpPr>
        <p:grpSpPr>
          <a:xfrm>
            <a:off x="685800" y="197055"/>
            <a:ext cx="6400800" cy="1155495"/>
            <a:chOff x="0" y="0"/>
            <a:chExt cx="5527040" cy="1977590"/>
          </a:xfrm>
        </p:grpSpPr>
        <p:sp>
          <p:nvSpPr>
            <p:cNvPr id="17" name="AutoShape 20"/>
            <p:cNvSpPr/>
            <p:nvPr/>
          </p:nvSpPr>
          <p:spPr>
            <a:xfrm>
              <a:off x="0" y="0"/>
              <a:ext cx="5527040" cy="1208567"/>
            </a:xfrm>
            <a:prstGeom prst="rect">
              <a:avLst/>
            </a:prstGeom>
            <a:solidFill>
              <a:srgbClr val="2E1700"/>
            </a:solidFill>
          </p:spPr>
        </p:sp>
        <p:sp>
          <p:nvSpPr>
            <p:cNvPr id="18" name="TextBox 21"/>
            <p:cNvSpPr txBox="1"/>
            <p:nvPr/>
          </p:nvSpPr>
          <p:spPr>
            <a:xfrm>
              <a:off x="331803" y="133968"/>
              <a:ext cx="4857664" cy="18436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83"/>
                </a:lnSpc>
              </a:pPr>
              <a:r>
                <a:rPr lang="ru-RU" sz="2400" dirty="0" err="1">
                  <a:solidFill>
                    <a:srgbClr val="FDF6EE"/>
                  </a:solidFill>
                  <a:latin typeface="Tenor Sans"/>
                </a:rPr>
                <a:t>Зупинка</a:t>
              </a:r>
              <a:r>
                <a:rPr lang="ru-RU" sz="2400" dirty="0">
                  <a:solidFill>
                    <a:srgbClr val="FDF6EE"/>
                  </a:solidFill>
                  <a:latin typeface="Tenor Sans"/>
                </a:rPr>
                <a:t> </a:t>
              </a:r>
              <a:r>
                <a:rPr lang="ru-RU" sz="2400" dirty="0" smtClean="0">
                  <a:solidFill>
                    <a:srgbClr val="FDF6EE"/>
                  </a:solidFill>
                  <a:latin typeface="Tenor Sans"/>
                </a:rPr>
                <a:t>10 «Площадь над </a:t>
              </a:r>
              <a:r>
                <a:rPr lang="ru-RU" sz="2400" dirty="0" err="1" smtClean="0">
                  <a:solidFill>
                    <a:srgbClr val="FDF6EE"/>
                  </a:solidFill>
                  <a:latin typeface="Tenor Sans"/>
                </a:rPr>
                <a:t>Ствигою</a:t>
              </a:r>
              <a:r>
                <a:rPr lang="ru-RU" sz="2400" dirty="0" smtClean="0">
                  <a:solidFill>
                    <a:srgbClr val="FDF6EE"/>
                  </a:solidFill>
                  <a:latin typeface="Tenor Sans"/>
                </a:rPr>
                <a:t>»</a:t>
              </a:r>
              <a:endParaRPr lang="ru-RU" sz="2400" dirty="0">
                <a:solidFill>
                  <a:srgbClr val="FDF6EE"/>
                </a:solidFill>
                <a:latin typeface="Tenor Sans"/>
              </a:endParaRPr>
            </a:p>
          </p:txBody>
        </p:sp>
        <p:sp>
          <p:nvSpPr>
            <p:cNvPr id="19" name="AutoShape 22"/>
            <p:cNvSpPr/>
            <p:nvPr/>
          </p:nvSpPr>
          <p:spPr>
            <a:xfrm>
              <a:off x="0" y="0"/>
              <a:ext cx="5527040" cy="88831"/>
            </a:xfrm>
            <a:prstGeom prst="rect">
              <a:avLst/>
            </a:prstGeom>
            <a:solidFill>
              <a:srgbClr val="925D16"/>
            </a:solidFill>
          </p:spPr>
        </p:sp>
      </p:grpSp>
      <p:sp>
        <p:nvSpPr>
          <p:cNvPr id="12" name="TextBox 3"/>
          <p:cNvSpPr txBox="1"/>
          <p:nvPr/>
        </p:nvSpPr>
        <p:spPr>
          <a:xfrm>
            <a:off x="914400" y="1047750"/>
            <a:ext cx="7620000" cy="2564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000"/>
              </a:lnSpc>
            </a:pPr>
            <a:r>
              <a:rPr lang="uk-UA" sz="1400" dirty="0" smtClean="0">
                <a:solidFill>
                  <a:srgbClr val="2E1700"/>
                </a:solidFill>
                <a:latin typeface="Georgia" pitchFamily="18" charset="0"/>
              </a:rPr>
              <a:t>«На </a:t>
            </a:r>
            <a:r>
              <a:rPr lang="uk-UA" sz="1400" dirty="0" err="1" smtClean="0">
                <a:solidFill>
                  <a:srgbClr val="2E1700"/>
                </a:solidFill>
                <a:latin typeface="Georgia" pitchFamily="18" charset="0"/>
              </a:rPr>
              <a:t>Площаді</a:t>
            </a:r>
            <a:r>
              <a:rPr lang="uk-UA" sz="1400" dirty="0" smtClean="0">
                <a:solidFill>
                  <a:srgbClr val="2E1700"/>
                </a:solidFill>
                <a:latin typeface="Georgia" pitchFamily="18" charset="0"/>
              </a:rPr>
              <a:t>» – так звикли називати цю мальовничу місцевість на лівому березі </a:t>
            </a:r>
            <a:r>
              <a:rPr lang="uk-UA" sz="1400" dirty="0" err="1" smtClean="0">
                <a:solidFill>
                  <a:srgbClr val="2E1700"/>
                </a:solidFill>
                <a:latin typeface="Georgia" pitchFamily="18" charset="0"/>
              </a:rPr>
              <a:t>Ствиги</a:t>
            </a:r>
            <a:r>
              <a:rPr lang="uk-UA" sz="1400" dirty="0" smtClean="0">
                <a:solidFill>
                  <a:srgbClr val="2E1700"/>
                </a:solidFill>
                <a:latin typeface="Georgia" pitchFamily="18" charset="0"/>
              </a:rPr>
              <a:t>. </a:t>
            </a:r>
            <a:r>
              <a:rPr lang="en-US" sz="1400" dirty="0" smtClean="0">
                <a:solidFill>
                  <a:srgbClr val="2E1700"/>
                </a:solidFill>
                <a:latin typeface="Georgia" pitchFamily="18" charset="0"/>
              </a:rPr>
              <a:t> </a:t>
            </a:r>
            <a:endParaRPr lang="en-US" sz="1400" dirty="0">
              <a:solidFill>
                <a:srgbClr val="2E1700"/>
              </a:solidFill>
              <a:latin typeface="Georgia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42" y="1581150"/>
            <a:ext cx="4798258" cy="32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 descr="C:\Users\admin\Desktop\МАН 2022 ІСТОРІЯ ЮЗЕФІНА\Фото на додатки\IMG_20210526_120416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89" b="17229"/>
          <a:stretch/>
        </p:blipFill>
        <p:spPr bwMode="auto">
          <a:xfrm rot="10800000">
            <a:off x="5257800" y="3217553"/>
            <a:ext cx="3660215" cy="15639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3"/>
          <p:cNvSpPr txBox="1"/>
          <p:nvPr/>
        </p:nvSpPr>
        <p:spPr>
          <a:xfrm>
            <a:off x="5181600" y="1276350"/>
            <a:ext cx="3736415" cy="1795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000"/>
              </a:lnSpc>
            </a:pPr>
            <a:r>
              <a:rPr lang="uk-UA" sz="1400" dirty="0" smtClean="0">
                <a:solidFill>
                  <a:srgbClr val="2E1700"/>
                </a:solidFill>
                <a:latin typeface="Georgia" pitchFamily="18" charset="0"/>
              </a:rPr>
              <a:t>Чимала безліса територія, лише поодинокі кремезні дуби ростуть на обох берегах річки. Вона добре відома ще з польських часів. Ця велика площа («</a:t>
            </a:r>
            <a:r>
              <a:rPr lang="uk-UA" sz="1400" dirty="0" err="1">
                <a:solidFill>
                  <a:srgbClr val="2E1700"/>
                </a:solidFill>
                <a:latin typeface="Georgia" pitchFamily="18" charset="0"/>
              </a:rPr>
              <a:t>п</a:t>
            </a:r>
            <a:r>
              <a:rPr lang="uk-UA" sz="1400" dirty="0" err="1" smtClean="0">
                <a:solidFill>
                  <a:srgbClr val="2E1700"/>
                </a:solidFill>
                <a:latin typeface="Georgia" pitchFamily="18" charset="0"/>
              </a:rPr>
              <a:t>лощадь</a:t>
            </a:r>
            <a:r>
              <a:rPr lang="uk-UA" sz="1400" dirty="0" smtClean="0">
                <a:solidFill>
                  <a:srgbClr val="2E1700"/>
                </a:solidFill>
                <a:latin typeface="Georgia" pitchFamily="18" charset="0"/>
              </a:rPr>
              <a:t>» по місцевому), слугувала як пасовище та ділянки для сінокосу. У 2012 р</a:t>
            </a:r>
            <a:r>
              <a:rPr lang="uk-UA" sz="1400" smtClean="0">
                <a:solidFill>
                  <a:srgbClr val="2E1700"/>
                </a:solidFill>
                <a:latin typeface="Georgia" pitchFamily="18" charset="0"/>
              </a:rPr>
              <a:t>. тут </a:t>
            </a:r>
            <a:r>
              <a:rPr lang="uk-UA" sz="1400" dirty="0" smtClean="0">
                <a:solidFill>
                  <a:srgbClr val="2E1700"/>
                </a:solidFill>
                <a:latin typeface="Georgia" pitchFamily="18" charset="0"/>
              </a:rPr>
              <a:t>розміщувався табір учасників </a:t>
            </a:r>
            <a:r>
              <a:rPr lang="uk-UA" sz="1400" dirty="0" err="1" smtClean="0">
                <a:solidFill>
                  <a:srgbClr val="2E1700"/>
                </a:solidFill>
                <a:latin typeface="Georgia" pitchFamily="18" charset="0"/>
              </a:rPr>
              <a:t>трофі-рейду</a:t>
            </a:r>
            <a:r>
              <a:rPr lang="uk-UA" sz="1400" dirty="0" smtClean="0">
                <a:solidFill>
                  <a:srgbClr val="2E1700"/>
                </a:solidFill>
                <a:latin typeface="Georgia" pitchFamily="18" charset="0"/>
              </a:rPr>
              <a:t> «Україна </a:t>
            </a:r>
            <a:r>
              <a:rPr lang="uk-UA" sz="1400" dirty="0" err="1" smtClean="0">
                <a:solidFill>
                  <a:srgbClr val="2E1700"/>
                </a:solidFill>
                <a:latin typeface="Georgia" pitchFamily="18" charset="0"/>
              </a:rPr>
              <a:t>Трофі</a:t>
            </a:r>
            <a:r>
              <a:rPr lang="uk-UA" sz="1400" dirty="0" smtClean="0">
                <a:solidFill>
                  <a:srgbClr val="2E1700"/>
                </a:solidFill>
                <a:latin typeface="Georgia" pitchFamily="18" charset="0"/>
              </a:rPr>
              <a:t>».</a:t>
            </a:r>
            <a:endParaRPr lang="en-US" sz="1400" dirty="0">
              <a:solidFill>
                <a:srgbClr val="2E1700"/>
              </a:solidFill>
              <a:latin typeface="Georgia" pitchFamily="18" charset="0"/>
            </a:endParaRPr>
          </a:p>
        </p:txBody>
      </p:sp>
      <p:sp>
        <p:nvSpPr>
          <p:cNvPr id="11" name="TextBox 8"/>
          <p:cNvSpPr txBox="1"/>
          <p:nvPr/>
        </p:nvSpPr>
        <p:spPr>
          <a:xfrm>
            <a:off x="5323950" y="4933950"/>
            <a:ext cx="3515250" cy="138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172"/>
              </a:lnSpc>
            </a:pPr>
            <a:r>
              <a:rPr lang="uk-UA" sz="800" spc="59" dirty="0" smtClean="0">
                <a:solidFill>
                  <a:srgbClr val="2E1700"/>
                </a:solidFill>
                <a:latin typeface="HK Grotesk Medium"/>
              </a:rPr>
              <a:t>ДРЕВЛЯНСЬКИМИ СТЕЖКАМИ: ГЛИННЕ-ЮЗЕФІН-СТВИГА</a:t>
            </a:r>
            <a:endParaRPr lang="uk-UA" sz="800" spc="59" dirty="0">
              <a:solidFill>
                <a:srgbClr val="2E1700"/>
              </a:solidFill>
              <a:latin typeface="HK Grotesk Medium"/>
            </a:endParaRPr>
          </a:p>
        </p:txBody>
      </p:sp>
    </p:spTree>
    <p:extLst>
      <p:ext uri="{BB962C8B-B14F-4D97-AF65-F5344CB8AC3E}">
        <p14:creationId xmlns:p14="http://schemas.microsoft.com/office/powerpoint/2010/main" val="3058249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6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3"/>
          <p:cNvSpPr txBox="1"/>
          <p:nvPr/>
        </p:nvSpPr>
        <p:spPr>
          <a:xfrm>
            <a:off x="381000" y="781943"/>
            <a:ext cx="8382000" cy="38472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just">
              <a:lnSpc>
                <a:spcPts val="2000"/>
              </a:lnSpc>
              <a:buFont typeface="Wingdings" pitchFamily="2" charset="2"/>
              <a:buChar char="Ø"/>
            </a:pPr>
            <a:r>
              <a:rPr lang="uk-UA" sz="1400" dirty="0" smtClean="0">
                <a:solidFill>
                  <a:srgbClr val="2E1700"/>
                </a:solidFill>
                <a:latin typeface="Georgia" pitchFamily="18" charset="0"/>
              </a:rPr>
              <a:t>Досліджувана місцевість славиться багатовіковою історією, адже на протязі століть перебувала у складі різних державних утворень. Розроблений одноденний екскурсійний маршрут «Древлянськими стежками: </a:t>
            </a:r>
            <a:r>
              <a:rPr lang="uk-UA" sz="1400" dirty="0" err="1" smtClean="0">
                <a:solidFill>
                  <a:srgbClr val="2E1700"/>
                </a:solidFill>
                <a:latin typeface="Georgia" pitchFamily="18" charset="0"/>
              </a:rPr>
              <a:t>Глинне-Юзефін-Ствига</a:t>
            </a:r>
            <a:r>
              <a:rPr lang="uk-UA" sz="1400" dirty="0" smtClean="0">
                <a:solidFill>
                  <a:srgbClr val="2E1700"/>
                </a:solidFill>
                <a:latin typeface="Georgia" pitchFamily="18" charset="0"/>
              </a:rPr>
              <a:t>» включає в себе 10 зупинок, на яких мандрівники дізнаються про історичне минуле нашого краю. Він може бути як пішохідний, так і велосипедний.</a:t>
            </a:r>
          </a:p>
          <a:p>
            <a:pPr marL="342900" indent="-342900" algn="just">
              <a:lnSpc>
                <a:spcPts val="2000"/>
              </a:lnSpc>
              <a:buFont typeface="Wingdings" pitchFamily="2" charset="2"/>
              <a:buChar char="Ø"/>
            </a:pPr>
            <a:r>
              <a:rPr lang="uk-UA" sz="1400" dirty="0" smtClean="0">
                <a:solidFill>
                  <a:srgbClr val="2E1700"/>
                </a:solidFill>
                <a:latin typeface="Georgia" pitchFamily="18" charset="0"/>
              </a:rPr>
              <a:t>Маршрут стартує з околиці села </a:t>
            </a:r>
            <a:r>
              <a:rPr lang="uk-UA" sz="1400" dirty="0" err="1" smtClean="0">
                <a:solidFill>
                  <a:srgbClr val="2E1700"/>
                </a:solidFill>
                <a:latin typeface="Georgia" pitchFamily="18" charset="0"/>
              </a:rPr>
              <a:t>Глинне</a:t>
            </a:r>
            <a:r>
              <a:rPr lang="uk-UA" sz="1400" dirty="0" smtClean="0">
                <a:solidFill>
                  <a:srgbClr val="2E1700"/>
                </a:solidFill>
                <a:latin typeface="Georgia" pitchFamily="18" charset="0"/>
              </a:rPr>
              <a:t> і знайомить туристів з наступними історико-культурними та природніми об</a:t>
            </a:r>
            <a:r>
              <a:rPr lang="en-US" sz="1400" dirty="0" smtClean="0">
                <a:solidFill>
                  <a:srgbClr val="2E1700"/>
                </a:solidFill>
                <a:latin typeface="Georgia" pitchFamily="18" charset="0"/>
              </a:rPr>
              <a:t>’</a:t>
            </a:r>
            <a:r>
              <a:rPr lang="uk-UA" sz="1400" dirty="0" err="1" smtClean="0">
                <a:solidFill>
                  <a:srgbClr val="2E1700"/>
                </a:solidFill>
                <a:latin typeface="Georgia" pitchFamily="18" charset="0"/>
              </a:rPr>
              <a:t>єктами</a:t>
            </a:r>
            <a:r>
              <a:rPr lang="uk-UA" sz="1400" dirty="0" smtClean="0">
                <a:solidFill>
                  <a:srgbClr val="2E1700"/>
                </a:solidFill>
                <a:latin typeface="Georgia" pitchFamily="18" charset="0"/>
              </a:rPr>
              <a:t> – «</a:t>
            </a:r>
            <a:r>
              <a:rPr lang="uk-UA" sz="1400" dirty="0" err="1" smtClean="0">
                <a:solidFill>
                  <a:srgbClr val="2E1700"/>
                </a:solidFill>
                <a:latin typeface="Georgia" pitchFamily="18" charset="0"/>
              </a:rPr>
              <a:t>Кам</a:t>
            </a:r>
            <a:r>
              <a:rPr lang="en-US" sz="1400" dirty="0" smtClean="0">
                <a:solidFill>
                  <a:srgbClr val="2E1700"/>
                </a:solidFill>
                <a:latin typeface="Georgia" pitchFamily="18" charset="0"/>
              </a:rPr>
              <a:t>’</a:t>
            </a:r>
            <a:r>
              <a:rPr lang="uk-UA" sz="1400" dirty="0" err="1" smtClean="0">
                <a:solidFill>
                  <a:srgbClr val="2E1700"/>
                </a:solidFill>
                <a:latin typeface="Georgia" pitchFamily="18" charset="0"/>
              </a:rPr>
              <a:t>яні</a:t>
            </a:r>
            <a:r>
              <a:rPr lang="uk-UA" sz="1400" dirty="0" smtClean="0">
                <a:solidFill>
                  <a:srgbClr val="2E1700"/>
                </a:solidFill>
                <a:latin typeface="Georgia" pitchFamily="18" charset="0"/>
              </a:rPr>
              <a:t> козацькі хрести», «</a:t>
            </a:r>
            <a:r>
              <a:rPr lang="uk-UA" sz="1400" dirty="0" err="1" smtClean="0">
                <a:solidFill>
                  <a:srgbClr val="2E1700"/>
                </a:solidFill>
                <a:latin typeface="Georgia" pitchFamily="18" charset="0"/>
              </a:rPr>
              <a:t>Юзефінський</a:t>
            </a:r>
            <a:r>
              <a:rPr lang="uk-UA" sz="1400" dirty="0" smtClean="0">
                <a:solidFill>
                  <a:srgbClr val="2E1700"/>
                </a:solidFill>
                <a:latin typeface="Georgia" pitchFamily="18" charset="0"/>
              </a:rPr>
              <a:t> дуб-патріарх», «</a:t>
            </a:r>
            <a:r>
              <a:rPr lang="uk-UA" sz="1400" dirty="0" err="1" smtClean="0">
                <a:solidFill>
                  <a:srgbClr val="2E1700"/>
                </a:solidFill>
                <a:latin typeface="Georgia" pitchFamily="18" charset="0"/>
              </a:rPr>
              <a:t>Радзивілли</a:t>
            </a:r>
            <a:r>
              <a:rPr lang="uk-UA" sz="1400" dirty="0" smtClean="0">
                <a:solidFill>
                  <a:srgbClr val="2E1700"/>
                </a:solidFill>
                <a:latin typeface="Georgia" pitchFamily="18" charset="0"/>
              </a:rPr>
              <a:t> в історії </a:t>
            </a:r>
            <a:r>
              <a:rPr lang="uk-UA" sz="1400" dirty="0" err="1" smtClean="0">
                <a:solidFill>
                  <a:srgbClr val="2E1700"/>
                </a:solidFill>
                <a:latin typeface="Georgia" pitchFamily="18" charset="0"/>
              </a:rPr>
              <a:t>Юзефіна</a:t>
            </a:r>
            <a:r>
              <a:rPr lang="uk-UA" sz="1400" dirty="0" smtClean="0">
                <a:solidFill>
                  <a:srgbClr val="2E1700"/>
                </a:solidFill>
                <a:latin typeface="Georgia" pitchFamily="18" charset="0"/>
              </a:rPr>
              <a:t>», «Обитель Божої Матері», «Глиняні ямки», «Древлянські кургани», «</a:t>
            </a:r>
            <a:r>
              <a:rPr lang="uk-UA" sz="1400" dirty="0" err="1" smtClean="0">
                <a:solidFill>
                  <a:srgbClr val="2E1700"/>
                </a:solidFill>
                <a:latin typeface="Georgia" pitchFamily="18" charset="0"/>
              </a:rPr>
              <a:t>Вуголіна</a:t>
            </a:r>
            <a:r>
              <a:rPr lang="uk-UA" sz="1400" dirty="0" smtClean="0">
                <a:solidFill>
                  <a:srgbClr val="2E1700"/>
                </a:solidFill>
                <a:latin typeface="Georgia" pitchFamily="18" charset="0"/>
              </a:rPr>
              <a:t> </a:t>
            </a:r>
            <a:r>
              <a:rPr lang="uk-UA" sz="1400" dirty="0" err="1" smtClean="0">
                <a:solidFill>
                  <a:srgbClr val="2E1700"/>
                </a:solidFill>
                <a:latin typeface="Georgia" pitchFamily="18" charset="0"/>
              </a:rPr>
              <a:t>лужа</a:t>
            </a:r>
            <a:r>
              <a:rPr lang="uk-UA" sz="1400" dirty="0" smtClean="0">
                <a:solidFill>
                  <a:srgbClr val="2E1700"/>
                </a:solidFill>
                <a:latin typeface="Georgia" pitchFamily="18" charset="0"/>
              </a:rPr>
              <a:t>», «Смолярня», «</a:t>
            </a:r>
            <a:r>
              <a:rPr lang="uk-UA" sz="1400" dirty="0" err="1" smtClean="0">
                <a:solidFill>
                  <a:srgbClr val="2E1700"/>
                </a:solidFill>
                <a:latin typeface="Georgia" pitchFamily="18" charset="0"/>
              </a:rPr>
              <a:t>Фоса</a:t>
            </a:r>
            <a:r>
              <a:rPr lang="uk-UA" sz="1400" dirty="0" smtClean="0">
                <a:solidFill>
                  <a:srgbClr val="2E1700"/>
                </a:solidFill>
                <a:latin typeface="Georgia" pitchFamily="18" charset="0"/>
              </a:rPr>
              <a:t>», «</a:t>
            </a:r>
            <a:r>
              <a:rPr lang="uk-UA" sz="1400" dirty="0" err="1" smtClean="0">
                <a:solidFill>
                  <a:srgbClr val="2E1700"/>
                </a:solidFill>
                <a:latin typeface="Georgia" pitchFamily="18" charset="0"/>
              </a:rPr>
              <a:t>Площадь</a:t>
            </a:r>
            <a:r>
              <a:rPr lang="uk-UA" sz="1400" dirty="0" smtClean="0">
                <a:solidFill>
                  <a:srgbClr val="2E1700"/>
                </a:solidFill>
                <a:latin typeface="Georgia" pitchFamily="18" charset="0"/>
              </a:rPr>
              <a:t> над </a:t>
            </a:r>
            <a:r>
              <a:rPr lang="uk-UA" sz="1400" dirty="0" err="1" smtClean="0">
                <a:solidFill>
                  <a:srgbClr val="2E1700"/>
                </a:solidFill>
                <a:latin typeface="Georgia" pitchFamily="18" charset="0"/>
              </a:rPr>
              <a:t>Ствигою</a:t>
            </a:r>
            <a:r>
              <a:rPr lang="uk-UA" sz="1400" dirty="0" smtClean="0">
                <a:solidFill>
                  <a:srgbClr val="2E1700"/>
                </a:solidFill>
                <a:latin typeface="Georgia" pitchFamily="18" charset="0"/>
              </a:rPr>
              <a:t>».</a:t>
            </a:r>
          </a:p>
          <a:p>
            <a:pPr marL="342900" indent="-342900" algn="just">
              <a:lnSpc>
                <a:spcPts val="2000"/>
              </a:lnSpc>
              <a:buFont typeface="Wingdings" pitchFamily="2" charset="2"/>
              <a:buChar char="Ø"/>
            </a:pPr>
            <a:r>
              <a:rPr lang="uk-UA" sz="1400" dirty="0" smtClean="0">
                <a:solidFill>
                  <a:srgbClr val="2E1700"/>
                </a:solidFill>
                <a:latin typeface="Georgia" pitchFamily="18" charset="0"/>
              </a:rPr>
              <a:t>Територія, що входить до екскурсійного маршруту «Древлянськими стежками: </a:t>
            </a:r>
            <a:r>
              <a:rPr lang="uk-UA" sz="1400" dirty="0" err="1" smtClean="0">
                <a:solidFill>
                  <a:srgbClr val="2E1700"/>
                </a:solidFill>
                <a:latin typeface="Georgia" pitchFamily="18" charset="0"/>
              </a:rPr>
              <a:t>Глинне-Юзефін-Ствига</a:t>
            </a:r>
            <a:r>
              <a:rPr lang="uk-UA" sz="1400" dirty="0" smtClean="0">
                <a:solidFill>
                  <a:srgbClr val="2E1700"/>
                </a:solidFill>
                <a:latin typeface="Georgia" pitchFamily="18" charset="0"/>
              </a:rPr>
              <a:t>» має надзвичайно багату історико-археологічну спадщину, культуру, самобутній побут, мальовничі ландшафти, а також лікувально-рекреаційні ресурси; багата індивідуальним житловим фондом.</a:t>
            </a:r>
            <a:endParaRPr lang="uk-UA" sz="600" dirty="0" smtClean="0">
              <a:solidFill>
                <a:srgbClr val="2E1700"/>
              </a:solidFill>
              <a:latin typeface="Georgia" pitchFamily="18" charset="0"/>
            </a:endParaRPr>
          </a:p>
          <a:p>
            <a:pPr marL="342900" indent="-342900" algn="just">
              <a:lnSpc>
                <a:spcPts val="2000"/>
              </a:lnSpc>
              <a:buFont typeface="Wingdings" pitchFamily="2" charset="2"/>
              <a:buChar char="Ø"/>
            </a:pPr>
            <a:r>
              <a:rPr lang="uk-UA" sz="1400" dirty="0" smtClean="0">
                <a:solidFill>
                  <a:srgbClr val="2E1700"/>
                </a:solidFill>
                <a:latin typeface="Georgia" pitchFamily="18" charset="0"/>
              </a:rPr>
              <a:t>Сільський туризм може стати чудовою </a:t>
            </a:r>
            <a:r>
              <a:rPr lang="uk-UA" sz="1400" dirty="0" err="1" smtClean="0">
                <a:solidFill>
                  <a:srgbClr val="2E1700"/>
                </a:solidFill>
                <a:latin typeface="Georgia" pitchFamily="18" charset="0"/>
              </a:rPr>
              <a:t>конкурентно</a:t>
            </a:r>
            <a:r>
              <a:rPr lang="uk-UA" sz="1400" dirty="0" smtClean="0">
                <a:solidFill>
                  <a:srgbClr val="2E1700"/>
                </a:solidFill>
                <a:latin typeface="Georgia" pitchFamily="18" charset="0"/>
              </a:rPr>
              <a:t> і фінансово спроможною альтернативою дорогим закордонним курортам.</a:t>
            </a:r>
            <a:endParaRPr lang="en-US" sz="1400" dirty="0">
              <a:solidFill>
                <a:srgbClr val="2E1700"/>
              </a:solidFill>
              <a:latin typeface="Georgia" pitchFamily="18" charset="0"/>
            </a:endParaRPr>
          </a:p>
        </p:txBody>
      </p:sp>
      <p:sp>
        <p:nvSpPr>
          <p:cNvPr id="10" name="TextBox 5"/>
          <p:cNvSpPr txBox="1"/>
          <p:nvPr/>
        </p:nvSpPr>
        <p:spPr>
          <a:xfrm>
            <a:off x="2595966" y="135995"/>
            <a:ext cx="3952068" cy="4828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84"/>
              </a:lnSpc>
            </a:pPr>
            <a:r>
              <a:rPr lang="uk-UA" sz="2400" dirty="0" smtClean="0">
                <a:solidFill>
                  <a:srgbClr val="925D16"/>
                </a:solidFill>
                <a:latin typeface="Tenor Sans"/>
              </a:rPr>
              <a:t>Висновки</a:t>
            </a:r>
            <a:endParaRPr lang="en-US" sz="2400" dirty="0">
              <a:solidFill>
                <a:srgbClr val="925D16"/>
              </a:solidFill>
              <a:latin typeface="Tenor Sans"/>
            </a:endParaRPr>
          </a:p>
        </p:txBody>
      </p:sp>
    </p:spTree>
    <p:extLst>
      <p:ext uri="{BB962C8B-B14F-4D97-AF65-F5344CB8AC3E}">
        <p14:creationId xmlns:p14="http://schemas.microsoft.com/office/powerpoint/2010/main" val="2445267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6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9"/>
          <p:cNvGrpSpPr/>
          <p:nvPr/>
        </p:nvGrpSpPr>
        <p:grpSpPr>
          <a:xfrm>
            <a:off x="1524000" y="153791"/>
            <a:ext cx="6309732" cy="706159"/>
            <a:chOff x="0" y="0"/>
            <a:chExt cx="5527040" cy="1208567"/>
          </a:xfrm>
        </p:grpSpPr>
        <p:sp>
          <p:nvSpPr>
            <p:cNvPr id="17" name="AutoShape 20"/>
            <p:cNvSpPr/>
            <p:nvPr/>
          </p:nvSpPr>
          <p:spPr>
            <a:xfrm>
              <a:off x="0" y="0"/>
              <a:ext cx="5527040" cy="1208567"/>
            </a:xfrm>
            <a:prstGeom prst="rect">
              <a:avLst/>
            </a:prstGeom>
            <a:solidFill>
              <a:srgbClr val="2E1700"/>
            </a:solidFill>
          </p:spPr>
        </p:sp>
        <p:sp>
          <p:nvSpPr>
            <p:cNvPr id="18" name="TextBox 21"/>
            <p:cNvSpPr txBox="1"/>
            <p:nvPr/>
          </p:nvSpPr>
          <p:spPr>
            <a:xfrm>
              <a:off x="331803" y="133968"/>
              <a:ext cx="4857664" cy="8264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83"/>
                </a:lnSpc>
              </a:pPr>
              <a:r>
                <a:rPr lang="ru-RU" sz="2400" dirty="0" err="1" smtClean="0">
                  <a:solidFill>
                    <a:srgbClr val="FDF6EE"/>
                  </a:solidFill>
                  <a:latin typeface="Tenor Sans"/>
                </a:rPr>
                <a:t>Використані</a:t>
              </a:r>
              <a:r>
                <a:rPr lang="ru-RU" sz="2400" dirty="0" smtClean="0">
                  <a:solidFill>
                    <a:srgbClr val="FDF6EE"/>
                  </a:solidFill>
                  <a:latin typeface="Tenor Sans"/>
                </a:rPr>
                <a:t> </a:t>
              </a:r>
              <a:r>
                <a:rPr lang="ru-RU" sz="2400" dirty="0" err="1" smtClean="0">
                  <a:solidFill>
                    <a:srgbClr val="FDF6EE"/>
                  </a:solidFill>
                  <a:latin typeface="Tenor Sans"/>
                </a:rPr>
                <a:t>джерела</a:t>
              </a:r>
              <a:endParaRPr lang="ru-RU" sz="2400" dirty="0">
                <a:solidFill>
                  <a:srgbClr val="FDF6EE"/>
                </a:solidFill>
                <a:latin typeface="Tenor Sans"/>
              </a:endParaRPr>
            </a:p>
          </p:txBody>
        </p:sp>
        <p:sp>
          <p:nvSpPr>
            <p:cNvPr id="19" name="AutoShape 22"/>
            <p:cNvSpPr/>
            <p:nvPr/>
          </p:nvSpPr>
          <p:spPr>
            <a:xfrm>
              <a:off x="0" y="0"/>
              <a:ext cx="5527040" cy="88831"/>
            </a:xfrm>
            <a:prstGeom prst="rect">
              <a:avLst/>
            </a:prstGeom>
            <a:solidFill>
              <a:srgbClr val="925D16"/>
            </a:solidFill>
          </p:spPr>
        </p:sp>
      </p:grpSp>
      <p:sp>
        <p:nvSpPr>
          <p:cNvPr id="12" name="TextBox 3"/>
          <p:cNvSpPr txBox="1"/>
          <p:nvPr/>
        </p:nvSpPr>
        <p:spPr>
          <a:xfrm>
            <a:off x="152400" y="1074676"/>
            <a:ext cx="8839200" cy="41036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lnSpc>
                <a:spcPts val="2000"/>
              </a:lnSpc>
              <a:buAutoNum type="arabicPeriod"/>
            </a:pPr>
            <a:r>
              <a:rPr lang="uk-UA" sz="1400" dirty="0" smtClean="0">
                <a:solidFill>
                  <a:srgbClr val="2E1700"/>
                </a:solidFill>
                <a:latin typeface="Georgia" pitchFamily="18" charset="0"/>
              </a:rPr>
              <a:t>Архів князів </a:t>
            </a:r>
            <a:r>
              <a:rPr lang="uk-UA" sz="1400" dirty="0" err="1" smtClean="0">
                <a:solidFill>
                  <a:srgbClr val="2E1700"/>
                </a:solidFill>
                <a:latin typeface="Georgia" pitchFamily="18" charset="0"/>
              </a:rPr>
              <a:t>Любартовичів</a:t>
            </a:r>
            <a:r>
              <a:rPr lang="uk-UA" sz="1400" dirty="0" smtClean="0">
                <a:solidFill>
                  <a:srgbClr val="2E1700"/>
                </a:solidFill>
                <a:latin typeface="Georgia" pitchFamily="18" charset="0"/>
              </a:rPr>
              <a:t> </a:t>
            </a:r>
            <a:r>
              <a:rPr lang="uk-UA" sz="1400" dirty="0" err="1" smtClean="0">
                <a:solidFill>
                  <a:srgbClr val="2E1700"/>
                </a:solidFill>
                <a:latin typeface="Georgia" pitchFamily="18" charset="0"/>
              </a:rPr>
              <a:t>Сангушків</a:t>
            </a:r>
            <a:r>
              <a:rPr lang="uk-UA" sz="1400" dirty="0" smtClean="0">
                <a:solidFill>
                  <a:srgbClr val="2E1700"/>
                </a:solidFill>
                <a:latin typeface="Georgia" pitchFamily="18" charset="0"/>
              </a:rPr>
              <a:t> у Славуті. Т.1. 1366-1506 рр. Львів, 1887 . </a:t>
            </a:r>
            <a:r>
              <a:rPr lang="en-US" sz="1400" dirty="0" smtClean="0">
                <a:solidFill>
                  <a:srgbClr val="2E1700"/>
                </a:solidFill>
                <a:latin typeface="Georgia" pitchFamily="18" charset="0"/>
              </a:rPr>
              <a:t>URL</a:t>
            </a:r>
            <a:r>
              <a:rPr lang="uk-UA" sz="1400" dirty="0" smtClean="0">
                <a:solidFill>
                  <a:srgbClr val="2E1700"/>
                </a:solidFill>
                <a:latin typeface="Georgia" pitchFamily="18" charset="0"/>
              </a:rPr>
              <a:t>: </a:t>
            </a:r>
            <a:r>
              <a:rPr lang="en-US" sz="1400" dirty="0" smtClean="0">
                <a:solidFill>
                  <a:srgbClr val="2E1700"/>
                </a:solidFill>
                <a:latin typeface="Georgia" pitchFamily="18" charset="0"/>
                <a:hlinkClick r:id="rId2"/>
              </a:rPr>
              <a:t>https://www.wbc.poznan.pl/dlibra/show-content/publication/edition/81107?id=81107&amp;dirids=1</a:t>
            </a:r>
            <a:r>
              <a:rPr lang="uk-UA" sz="1400" dirty="0" smtClean="0">
                <a:solidFill>
                  <a:srgbClr val="2E1700"/>
                </a:solidFill>
                <a:latin typeface="Georgia" pitchFamily="18" charset="0"/>
              </a:rPr>
              <a:t> (дата звернення 20.03.2024).</a:t>
            </a:r>
          </a:p>
          <a:p>
            <a:pPr marL="342900" indent="-342900">
              <a:lnSpc>
                <a:spcPts val="2000"/>
              </a:lnSpc>
              <a:buAutoNum type="arabicPeriod"/>
            </a:pPr>
            <a:r>
              <a:rPr lang="uk-UA" sz="1400" dirty="0" smtClean="0">
                <a:solidFill>
                  <a:srgbClr val="2E1700"/>
                </a:solidFill>
                <a:latin typeface="Georgia" pitchFamily="18" charset="0"/>
              </a:rPr>
              <a:t>Герасимчук А., </a:t>
            </a:r>
            <a:r>
              <a:rPr lang="uk-UA" sz="1400" dirty="0" err="1" smtClean="0">
                <a:solidFill>
                  <a:srgbClr val="2E1700"/>
                </a:solidFill>
                <a:latin typeface="Georgia" pitchFamily="18" charset="0"/>
              </a:rPr>
              <a:t>Таргонський</a:t>
            </a:r>
            <a:r>
              <a:rPr lang="uk-UA" sz="1400" dirty="0" smtClean="0">
                <a:solidFill>
                  <a:srgbClr val="2E1700"/>
                </a:solidFill>
                <a:latin typeface="Georgia" pitchFamily="18" charset="0"/>
              </a:rPr>
              <a:t> Г. Від Русі до України. Факти і сенсації. Київ: Саміт-Книга, </a:t>
            </a:r>
            <a:r>
              <a:rPr lang="uk-UA" sz="1400" dirty="0" smtClean="0">
                <a:solidFill>
                  <a:srgbClr val="2E1700"/>
                </a:solidFill>
                <a:latin typeface="Georgia" pitchFamily="18" charset="0"/>
              </a:rPr>
              <a:t>2022. 224 </a:t>
            </a:r>
            <a:r>
              <a:rPr lang="uk-UA" sz="1400" dirty="0" smtClean="0">
                <a:solidFill>
                  <a:srgbClr val="2E1700"/>
                </a:solidFill>
                <a:latin typeface="Georgia" pitchFamily="18" charset="0"/>
              </a:rPr>
              <a:t>с.</a:t>
            </a:r>
          </a:p>
          <a:p>
            <a:pPr marL="342900" indent="-342900">
              <a:lnSpc>
                <a:spcPts val="2000"/>
              </a:lnSpc>
              <a:buAutoNum type="arabicPeriod"/>
            </a:pPr>
            <a:r>
              <a:rPr lang="uk-UA" sz="1400" dirty="0" err="1" smtClean="0">
                <a:solidFill>
                  <a:srgbClr val="2E1700"/>
                </a:solidFill>
                <a:latin typeface="Georgia" pitchFamily="18" charset="0"/>
              </a:rPr>
              <a:t>Звіздецький</a:t>
            </a:r>
            <a:r>
              <a:rPr lang="uk-UA" sz="1400" dirty="0" smtClean="0">
                <a:solidFill>
                  <a:srgbClr val="2E1700"/>
                </a:solidFill>
                <a:latin typeface="Georgia" pitchFamily="18" charset="0"/>
              </a:rPr>
              <a:t> Б.А. Городища ІХ-ХІІІ ст. на території літописних древлян. Київ, </a:t>
            </a:r>
            <a:r>
              <a:rPr lang="uk-UA" sz="1400" dirty="0" smtClean="0">
                <a:solidFill>
                  <a:srgbClr val="2E1700"/>
                </a:solidFill>
                <a:latin typeface="Georgia" pitchFamily="18" charset="0"/>
              </a:rPr>
              <a:t>2008. 176 </a:t>
            </a:r>
            <a:r>
              <a:rPr lang="uk-UA" sz="1400" dirty="0" smtClean="0">
                <a:solidFill>
                  <a:srgbClr val="2E1700"/>
                </a:solidFill>
                <a:latin typeface="Georgia" pitchFamily="18" charset="0"/>
              </a:rPr>
              <a:t>с.</a:t>
            </a:r>
          </a:p>
          <a:p>
            <a:pPr marL="342900" indent="-342900">
              <a:lnSpc>
                <a:spcPts val="2000"/>
              </a:lnSpc>
              <a:buAutoNum type="arabicPeriod"/>
            </a:pPr>
            <a:r>
              <a:rPr lang="uk-UA" sz="1400" dirty="0" err="1" smtClean="0">
                <a:solidFill>
                  <a:srgbClr val="2E1700"/>
                </a:solidFill>
                <a:latin typeface="Georgia" pitchFamily="18" charset="0"/>
              </a:rPr>
              <a:t>Коханевич</a:t>
            </a:r>
            <a:r>
              <a:rPr lang="uk-UA" sz="1400" dirty="0" smtClean="0">
                <a:solidFill>
                  <a:srgbClr val="2E1700"/>
                </a:solidFill>
                <a:latin typeface="Georgia" pitchFamily="18" charset="0"/>
              </a:rPr>
              <a:t> В.Н. Топоніміка і легенди </a:t>
            </a:r>
            <a:r>
              <a:rPr lang="uk-UA" sz="1400" dirty="0" err="1" smtClean="0">
                <a:solidFill>
                  <a:srgbClr val="2E1700"/>
                </a:solidFill>
                <a:latin typeface="Georgia" pitchFamily="18" charset="0"/>
              </a:rPr>
              <a:t>Рокитнівщини</a:t>
            </a:r>
            <a:r>
              <a:rPr lang="uk-UA" sz="1400" dirty="0" smtClean="0">
                <a:solidFill>
                  <a:srgbClr val="2E1700"/>
                </a:solidFill>
                <a:latin typeface="Georgia" pitchFamily="18" charset="0"/>
              </a:rPr>
              <a:t>. </a:t>
            </a:r>
            <a:r>
              <a:rPr lang="uk-UA" sz="1400" dirty="0" err="1" smtClean="0">
                <a:solidFill>
                  <a:srgbClr val="2E1700"/>
                </a:solidFill>
                <a:latin typeface="Georgia" pitchFamily="18" charset="0"/>
              </a:rPr>
              <a:t>Рокитне</a:t>
            </a:r>
            <a:r>
              <a:rPr lang="uk-UA" sz="1400" dirty="0" smtClean="0">
                <a:solidFill>
                  <a:srgbClr val="2E1700"/>
                </a:solidFill>
                <a:latin typeface="Georgia" pitchFamily="18" charset="0"/>
              </a:rPr>
              <a:t>: 2005. </a:t>
            </a:r>
            <a:r>
              <a:rPr lang="uk-UA" sz="1400" dirty="0" smtClean="0">
                <a:solidFill>
                  <a:srgbClr val="2E1700"/>
                </a:solidFill>
                <a:latin typeface="Georgia" pitchFamily="18" charset="0"/>
              </a:rPr>
              <a:t>75 </a:t>
            </a:r>
            <a:r>
              <a:rPr lang="uk-UA" sz="1400" dirty="0" smtClean="0">
                <a:solidFill>
                  <a:srgbClr val="2E1700"/>
                </a:solidFill>
                <a:latin typeface="Georgia" pitchFamily="18" charset="0"/>
              </a:rPr>
              <a:t>с.</a:t>
            </a:r>
            <a:r>
              <a:rPr lang="ru-RU" sz="1400" dirty="0">
                <a:solidFill>
                  <a:srgbClr val="2E1700"/>
                </a:solidFill>
                <a:latin typeface="Georgia" pitchFamily="18" charset="0"/>
              </a:rPr>
              <a:t> </a:t>
            </a:r>
            <a:endParaRPr lang="ru-RU" sz="1400" dirty="0" smtClean="0">
              <a:solidFill>
                <a:srgbClr val="2E1700"/>
              </a:solidFill>
              <a:latin typeface="Georgia" pitchFamily="18" charset="0"/>
            </a:endParaRPr>
          </a:p>
          <a:p>
            <a:pPr marL="342900" indent="-342900">
              <a:lnSpc>
                <a:spcPts val="2000"/>
              </a:lnSpc>
              <a:buAutoNum type="arabicPeriod"/>
            </a:pPr>
            <a:r>
              <a:rPr lang="ru-RU" sz="1400" dirty="0" err="1" smtClean="0">
                <a:solidFill>
                  <a:srgbClr val="2E1700"/>
                </a:solidFill>
                <a:latin typeface="Georgia" pitchFamily="18" charset="0"/>
              </a:rPr>
              <a:t>Ліси</a:t>
            </a:r>
            <a:r>
              <a:rPr lang="ru-RU" sz="1400" dirty="0" smtClean="0">
                <a:solidFill>
                  <a:srgbClr val="2E1700"/>
                </a:solidFill>
                <a:latin typeface="Georgia" pitchFamily="18" charset="0"/>
              </a:rPr>
              <a:t> </a:t>
            </a:r>
            <a:r>
              <a:rPr lang="ru-RU" sz="1400" dirty="0">
                <a:solidFill>
                  <a:srgbClr val="2E1700"/>
                </a:solidFill>
                <a:latin typeface="Georgia" pitchFamily="18" charset="0"/>
              </a:rPr>
              <a:t>та люди – прикраса </a:t>
            </a:r>
            <a:r>
              <a:rPr lang="ru-RU" sz="1400" dirty="0" err="1">
                <a:solidFill>
                  <a:srgbClr val="2E1700"/>
                </a:solidFill>
                <a:latin typeface="Georgia" pitchFamily="18" charset="0"/>
              </a:rPr>
              <a:t>планети</a:t>
            </a:r>
            <a:r>
              <a:rPr lang="ru-RU" sz="1400" dirty="0">
                <a:solidFill>
                  <a:srgbClr val="2E1700"/>
                </a:solidFill>
                <a:latin typeface="Georgia" pitchFamily="18" charset="0"/>
              </a:rPr>
              <a:t> / за ред. </a:t>
            </a:r>
            <a:r>
              <a:rPr lang="ru-RU" sz="1400" dirty="0" err="1">
                <a:solidFill>
                  <a:srgbClr val="2E1700"/>
                </a:solidFill>
                <a:latin typeface="Georgia" pitchFamily="18" charset="0"/>
              </a:rPr>
              <a:t>З.П.Буйських</a:t>
            </a:r>
            <a:r>
              <a:rPr lang="ru-RU" sz="1400" dirty="0">
                <a:solidFill>
                  <a:srgbClr val="2E1700"/>
                </a:solidFill>
                <a:latin typeface="Georgia" pitchFamily="18" charset="0"/>
              </a:rPr>
              <a:t>. </a:t>
            </a:r>
            <a:r>
              <a:rPr lang="ru-RU" sz="1400" dirty="0" err="1">
                <a:solidFill>
                  <a:srgbClr val="2E1700"/>
                </a:solidFill>
                <a:latin typeface="Georgia" pitchFamily="18" charset="0"/>
              </a:rPr>
              <a:t>Рівне</a:t>
            </a:r>
            <a:r>
              <a:rPr lang="ru-RU" sz="1400" dirty="0">
                <a:solidFill>
                  <a:srgbClr val="2E1700"/>
                </a:solidFill>
                <a:latin typeface="Georgia" pitchFamily="18" charset="0"/>
              </a:rPr>
              <a:t>: VPM </a:t>
            </a:r>
            <a:r>
              <a:rPr lang="ru-RU" sz="1400" dirty="0" err="1">
                <a:solidFill>
                  <a:srgbClr val="2E1700"/>
                </a:solidFill>
                <a:latin typeface="Georgia" pitchFamily="18" charset="0"/>
              </a:rPr>
              <a:t>Поліграф</a:t>
            </a:r>
            <a:r>
              <a:rPr lang="ru-RU" sz="1400" dirty="0">
                <a:solidFill>
                  <a:srgbClr val="2E1700"/>
                </a:solidFill>
                <a:latin typeface="Georgia" pitchFamily="18" charset="0"/>
              </a:rPr>
              <a:t>, 2012. </a:t>
            </a:r>
            <a:r>
              <a:rPr lang="ru-RU" sz="1400" dirty="0" smtClean="0">
                <a:solidFill>
                  <a:srgbClr val="2E1700"/>
                </a:solidFill>
                <a:latin typeface="Georgia" pitchFamily="18" charset="0"/>
              </a:rPr>
              <a:t>306 </a:t>
            </a:r>
            <a:r>
              <a:rPr lang="ru-RU" sz="1400" dirty="0">
                <a:solidFill>
                  <a:srgbClr val="2E1700"/>
                </a:solidFill>
                <a:latin typeface="Georgia" pitchFamily="18" charset="0"/>
              </a:rPr>
              <a:t>с.</a:t>
            </a:r>
            <a:endParaRPr lang="uk-UA" sz="1400" dirty="0" smtClean="0">
              <a:solidFill>
                <a:srgbClr val="2E1700"/>
              </a:solidFill>
              <a:latin typeface="Georgia" pitchFamily="18" charset="0"/>
            </a:endParaRPr>
          </a:p>
          <a:p>
            <a:pPr marL="342900" indent="-342900">
              <a:lnSpc>
                <a:spcPts val="2000"/>
              </a:lnSpc>
              <a:buAutoNum type="arabicPeriod"/>
            </a:pPr>
            <a:r>
              <a:rPr lang="uk-UA" sz="1400" dirty="0" smtClean="0">
                <a:solidFill>
                  <a:srgbClr val="2E1700"/>
                </a:solidFill>
                <a:latin typeface="Georgia" pitchFamily="18" charset="0"/>
              </a:rPr>
              <a:t>Наумович В.М. </a:t>
            </a:r>
            <a:r>
              <a:rPr lang="uk-UA" sz="1400" dirty="0" err="1" smtClean="0">
                <a:solidFill>
                  <a:srgbClr val="2E1700"/>
                </a:solidFill>
                <a:latin typeface="Georgia" pitchFamily="18" charset="0"/>
              </a:rPr>
              <a:t>Березов</a:t>
            </a:r>
            <a:r>
              <a:rPr lang="uk-UA" sz="1400" dirty="0" smtClean="0">
                <a:solidFill>
                  <a:srgbClr val="2E1700"/>
                </a:solidFill>
                <a:latin typeface="Georgia" pitchFamily="18" charset="0"/>
              </a:rPr>
              <a:t>. Село на межі.: у 2 кн. Рівне, 2023. Кн.1. </a:t>
            </a:r>
            <a:r>
              <a:rPr lang="uk-UA" sz="1400" dirty="0" smtClean="0">
                <a:solidFill>
                  <a:srgbClr val="2E1700"/>
                </a:solidFill>
                <a:latin typeface="Georgia" pitchFamily="18" charset="0"/>
              </a:rPr>
              <a:t>628 </a:t>
            </a:r>
            <a:r>
              <a:rPr lang="uk-UA" sz="1400" dirty="0" smtClean="0">
                <a:solidFill>
                  <a:srgbClr val="2E1700"/>
                </a:solidFill>
                <a:latin typeface="Georgia" pitchFamily="18" charset="0"/>
              </a:rPr>
              <a:t>с.</a:t>
            </a:r>
          </a:p>
          <a:p>
            <a:pPr marL="342900" indent="-342900">
              <a:lnSpc>
                <a:spcPts val="2000"/>
              </a:lnSpc>
              <a:buAutoNum type="arabicPeriod"/>
            </a:pPr>
            <a:r>
              <a:rPr lang="uk-UA" sz="1400" dirty="0" err="1" smtClean="0">
                <a:solidFill>
                  <a:srgbClr val="2E1700"/>
                </a:solidFill>
                <a:latin typeface="Georgia" pitchFamily="18" charset="0"/>
              </a:rPr>
              <a:t>Скаковець</a:t>
            </a:r>
            <a:r>
              <a:rPr lang="uk-UA" sz="1400" dirty="0" smtClean="0">
                <a:solidFill>
                  <a:srgbClr val="2E1700"/>
                </a:solidFill>
                <a:latin typeface="Georgia" pitchFamily="18" charset="0"/>
              </a:rPr>
              <a:t> І.П. Виховуємо юного дослідника-краєзнавця. </a:t>
            </a:r>
            <a:r>
              <a:rPr lang="uk-UA" sz="1400" dirty="0" err="1" smtClean="0">
                <a:solidFill>
                  <a:srgbClr val="2E1700"/>
                </a:solidFill>
                <a:latin typeface="Georgia" pitchFamily="18" charset="0"/>
              </a:rPr>
              <a:t>Рокитне</a:t>
            </a:r>
            <a:r>
              <a:rPr lang="uk-UA" sz="1400" dirty="0" smtClean="0">
                <a:solidFill>
                  <a:srgbClr val="2E1700"/>
                </a:solidFill>
                <a:latin typeface="Georgia" pitchFamily="18" charset="0"/>
              </a:rPr>
              <a:t>, 2020. </a:t>
            </a:r>
            <a:r>
              <a:rPr lang="uk-UA" sz="1400" dirty="0" smtClean="0">
                <a:solidFill>
                  <a:srgbClr val="2E1700"/>
                </a:solidFill>
                <a:latin typeface="Georgia" pitchFamily="18" charset="0"/>
              </a:rPr>
              <a:t>108 </a:t>
            </a:r>
            <a:r>
              <a:rPr lang="uk-UA" sz="1400" dirty="0" smtClean="0">
                <a:solidFill>
                  <a:srgbClr val="2E1700"/>
                </a:solidFill>
                <a:latin typeface="Georgia" pitchFamily="18" charset="0"/>
              </a:rPr>
              <a:t>с.</a:t>
            </a:r>
          </a:p>
          <a:p>
            <a:pPr marL="342900" indent="-342900">
              <a:lnSpc>
                <a:spcPts val="2000"/>
              </a:lnSpc>
              <a:buAutoNum type="arabicPeriod"/>
            </a:pPr>
            <a:r>
              <a:rPr lang="uk-UA" sz="1400" dirty="0" smtClean="0">
                <a:solidFill>
                  <a:srgbClr val="2E1700"/>
                </a:solidFill>
                <a:latin typeface="Georgia" pitchFamily="18" charset="0"/>
              </a:rPr>
              <a:t>Таємниці поліського краю / </a:t>
            </a:r>
            <a:r>
              <a:rPr lang="uk-UA" sz="1400" dirty="0" err="1" smtClean="0">
                <a:solidFill>
                  <a:srgbClr val="2E1700"/>
                </a:solidFill>
                <a:latin typeface="Georgia" pitchFamily="18" charset="0"/>
              </a:rPr>
              <a:t>Примак</a:t>
            </a:r>
            <a:r>
              <a:rPr lang="uk-UA" sz="1400" dirty="0" smtClean="0">
                <a:solidFill>
                  <a:srgbClr val="2E1700"/>
                </a:solidFill>
                <a:latin typeface="Georgia" pitchFamily="18" charset="0"/>
              </a:rPr>
              <a:t> А.І., </a:t>
            </a:r>
            <a:r>
              <a:rPr lang="uk-UA" sz="1400" dirty="0" err="1" smtClean="0">
                <a:solidFill>
                  <a:srgbClr val="2E1700"/>
                </a:solidFill>
                <a:latin typeface="Georgia" pitchFamily="18" charset="0"/>
              </a:rPr>
              <a:t>Примак</a:t>
            </a:r>
            <a:r>
              <a:rPr lang="uk-UA" sz="1400" dirty="0" smtClean="0">
                <a:solidFill>
                  <a:srgbClr val="2E1700"/>
                </a:solidFill>
                <a:latin typeface="Georgia" pitchFamily="18" charset="0"/>
              </a:rPr>
              <a:t> О.І., </a:t>
            </a:r>
            <a:r>
              <a:rPr lang="uk-UA" sz="1400" dirty="0" err="1" smtClean="0">
                <a:solidFill>
                  <a:srgbClr val="2E1700"/>
                </a:solidFill>
                <a:latin typeface="Georgia" pitchFamily="18" charset="0"/>
              </a:rPr>
              <a:t>Бивала</a:t>
            </a:r>
            <a:r>
              <a:rPr lang="uk-UA" sz="1400" dirty="0" smtClean="0">
                <a:solidFill>
                  <a:srgbClr val="2E1700"/>
                </a:solidFill>
                <a:latin typeface="Georgia" pitchFamily="18" charset="0"/>
              </a:rPr>
              <a:t> О.Г., </a:t>
            </a:r>
            <a:r>
              <a:rPr lang="uk-UA" sz="1400" dirty="0" err="1" smtClean="0">
                <a:solidFill>
                  <a:srgbClr val="2E1700"/>
                </a:solidFill>
                <a:latin typeface="Georgia" pitchFamily="18" charset="0"/>
              </a:rPr>
              <a:t>Давидюк</a:t>
            </a:r>
            <a:r>
              <a:rPr lang="uk-UA" sz="1400" dirty="0" smtClean="0">
                <a:solidFill>
                  <a:srgbClr val="2E1700"/>
                </a:solidFill>
                <a:latin typeface="Georgia" pitchFamily="18" charset="0"/>
              </a:rPr>
              <a:t> В.В. Миргород: ТОВ Миргород, 2011. </a:t>
            </a:r>
            <a:r>
              <a:rPr lang="uk-UA" sz="1400" dirty="0" smtClean="0">
                <a:solidFill>
                  <a:srgbClr val="2E1700"/>
                </a:solidFill>
                <a:latin typeface="Georgia" pitchFamily="18" charset="0"/>
              </a:rPr>
              <a:t>192 </a:t>
            </a:r>
            <a:r>
              <a:rPr lang="uk-UA" sz="1400" dirty="0" smtClean="0">
                <a:solidFill>
                  <a:srgbClr val="2E1700"/>
                </a:solidFill>
                <a:latin typeface="Georgia" pitchFamily="18" charset="0"/>
              </a:rPr>
              <a:t>с.</a:t>
            </a:r>
          </a:p>
          <a:p>
            <a:pPr marL="342900" indent="-342900">
              <a:lnSpc>
                <a:spcPts val="2000"/>
              </a:lnSpc>
              <a:buAutoNum type="arabicPeriod"/>
            </a:pPr>
            <a:r>
              <a:rPr lang="uk-UA" sz="1400" dirty="0" err="1" smtClean="0">
                <a:solidFill>
                  <a:srgbClr val="2E1700"/>
                </a:solidFill>
                <a:latin typeface="Georgia" pitchFamily="18" charset="0"/>
              </a:rPr>
              <a:t>Хмельовський</a:t>
            </a:r>
            <a:r>
              <a:rPr lang="uk-UA" sz="1400" dirty="0" smtClean="0">
                <a:solidFill>
                  <a:srgbClr val="2E1700"/>
                </a:solidFill>
                <a:latin typeface="Georgia" pitchFamily="18" charset="0"/>
              </a:rPr>
              <a:t> Ю.Л. На межиріччі </a:t>
            </a:r>
            <a:r>
              <a:rPr lang="uk-UA" sz="1400" dirty="0" err="1" smtClean="0">
                <a:solidFill>
                  <a:srgbClr val="2E1700"/>
                </a:solidFill>
                <a:latin typeface="Georgia" pitchFamily="18" charset="0"/>
              </a:rPr>
              <a:t>Льви</a:t>
            </a:r>
            <a:r>
              <a:rPr lang="uk-UA" sz="1400" dirty="0" smtClean="0">
                <a:solidFill>
                  <a:srgbClr val="2E1700"/>
                </a:solidFill>
                <a:latin typeface="Georgia" pitchFamily="18" charset="0"/>
              </a:rPr>
              <a:t> та </a:t>
            </a:r>
            <a:r>
              <a:rPr lang="uk-UA" sz="1400" dirty="0" err="1" smtClean="0">
                <a:solidFill>
                  <a:srgbClr val="2E1700"/>
                </a:solidFill>
                <a:latin typeface="Georgia" pitchFamily="18" charset="0"/>
              </a:rPr>
              <a:t>Ствиги</a:t>
            </a:r>
            <a:r>
              <a:rPr lang="uk-UA" sz="1400" dirty="0" smtClean="0">
                <a:solidFill>
                  <a:srgbClr val="2E1700"/>
                </a:solidFill>
                <a:latin typeface="Georgia" pitchFamily="18" charset="0"/>
              </a:rPr>
              <a:t>. Рівне: </a:t>
            </a:r>
            <a:r>
              <a:rPr lang="uk-UA" sz="1400" dirty="0" err="1" smtClean="0">
                <a:solidFill>
                  <a:srgbClr val="2E1700"/>
                </a:solidFill>
                <a:latin typeface="Georgia" pitchFamily="18" charset="0"/>
              </a:rPr>
              <a:t>ТзОВ</a:t>
            </a:r>
            <a:r>
              <a:rPr lang="uk-UA" sz="1400" dirty="0" smtClean="0">
                <a:solidFill>
                  <a:srgbClr val="2E1700"/>
                </a:solidFill>
                <a:latin typeface="Georgia" pitchFamily="18" charset="0"/>
              </a:rPr>
              <a:t> «</a:t>
            </a:r>
            <a:r>
              <a:rPr lang="uk-UA" sz="1400" dirty="0" err="1" smtClean="0">
                <a:solidFill>
                  <a:srgbClr val="2E1700"/>
                </a:solidFill>
                <a:latin typeface="Georgia" pitchFamily="18" charset="0"/>
              </a:rPr>
              <a:t>Принт-Хауз</a:t>
            </a:r>
            <a:r>
              <a:rPr lang="uk-UA" sz="1400" dirty="0" smtClean="0">
                <a:solidFill>
                  <a:srgbClr val="2E1700"/>
                </a:solidFill>
                <a:latin typeface="Georgia" pitchFamily="18" charset="0"/>
              </a:rPr>
              <a:t>», 2021. </a:t>
            </a:r>
            <a:r>
              <a:rPr lang="uk-UA" sz="1400" dirty="0" smtClean="0">
                <a:solidFill>
                  <a:srgbClr val="2E1700"/>
                </a:solidFill>
                <a:latin typeface="Georgia" pitchFamily="18" charset="0"/>
              </a:rPr>
              <a:t>432 </a:t>
            </a:r>
            <a:r>
              <a:rPr lang="uk-UA" sz="1400" dirty="0" smtClean="0">
                <a:solidFill>
                  <a:srgbClr val="2E1700"/>
                </a:solidFill>
                <a:latin typeface="Georgia" pitchFamily="18" charset="0"/>
              </a:rPr>
              <a:t>с.</a:t>
            </a:r>
          </a:p>
          <a:p>
            <a:pPr marL="342900" indent="-342900">
              <a:lnSpc>
                <a:spcPts val="2000"/>
              </a:lnSpc>
              <a:buAutoNum type="arabicPeriod"/>
            </a:pPr>
            <a:r>
              <a:rPr lang="en-US" sz="1400" dirty="0" err="1" smtClean="0">
                <a:solidFill>
                  <a:srgbClr val="2E1700"/>
                </a:solidFill>
                <a:latin typeface="Georgia" pitchFamily="18" charset="0"/>
              </a:rPr>
              <a:t>Marczak</a:t>
            </a:r>
            <a:r>
              <a:rPr lang="en-US" sz="1400" dirty="0" smtClean="0">
                <a:solidFill>
                  <a:srgbClr val="2E1700"/>
                </a:solidFill>
                <a:latin typeface="Georgia" pitchFamily="18" charset="0"/>
              </a:rPr>
              <a:t> M. </a:t>
            </a:r>
            <a:r>
              <a:rPr lang="en-US" sz="1400" dirty="0" err="1" smtClean="0">
                <a:solidFill>
                  <a:srgbClr val="2E1700"/>
                </a:solidFill>
                <a:latin typeface="Georgia" pitchFamily="18" charset="0"/>
              </a:rPr>
              <a:t>Przewodnik</a:t>
            </a:r>
            <a:r>
              <a:rPr lang="en-US" sz="1400" dirty="0" smtClean="0">
                <a:solidFill>
                  <a:srgbClr val="2E1700"/>
                </a:solidFill>
                <a:latin typeface="Georgia" pitchFamily="18" charset="0"/>
              </a:rPr>
              <a:t> </a:t>
            </a:r>
            <a:r>
              <a:rPr lang="en-US" sz="1400" dirty="0" err="1" smtClean="0">
                <a:solidFill>
                  <a:srgbClr val="2E1700"/>
                </a:solidFill>
                <a:latin typeface="Georgia" pitchFamily="18" charset="0"/>
              </a:rPr>
              <a:t>po</a:t>
            </a:r>
            <a:r>
              <a:rPr lang="en-US" sz="1400" dirty="0" smtClean="0">
                <a:solidFill>
                  <a:srgbClr val="2E1700"/>
                </a:solidFill>
                <a:latin typeface="Georgia" pitchFamily="18" charset="0"/>
              </a:rPr>
              <a:t> </a:t>
            </a:r>
            <a:r>
              <a:rPr lang="en-US" sz="1400" dirty="0" err="1" smtClean="0">
                <a:solidFill>
                  <a:srgbClr val="2E1700"/>
                </a:solidFill>
                <a:latin typeface="Georgia" pitchFamily="18" charset="0"/>
              </a:rPr>
              <a:t>Polesiu</a:t>
            </a:r>
            <a:r>
              <a:rPr lang="en-US" sz="1400" dirty="0" smtClean="0">
                <a:solidFill>
                  <a:srgbClr val="2E1700"/>
                </a:solidFill>
                <a:latin typeface="Georgia" pitchFamily="18" charset="0"/>
              </a:rPr>
              <a:t>. Brest </a:t>
            </a:r>
            <a:r>
              <a:rPr lang="en-US" sz="1400" dirty="0" err="1" smtClean="0">
                <a:solidFill>
                  <a:srgbClr val="2E1700"/>
                </a:solidFill>
                <a:latin typeface="Georgia" pitchFamily="18" charset="0"/>
              </a:rPr>
              <a:t>nad</a:t>
            </a:r>
            <a:r>
              <a:rPr lang="en-US" sz="1400" dirty="0" smtClean="0">
                <a:solidFill>
                  <a:srgbClr val="2E1700"/>
                </a:solidFill>
                <a:latin typeface="Georgia" pitchFamily="18" charset="0"/>
              </a:rPr>
              <a:t> </a:t>
            </a:r>
            <a:r>
              <a:rPr lang="en-US" sz="1400" dirty="0" err="1" smtClean="0">
                <a:solidFill>
                  <a:srgbClr val="2E1700"/>
                </a:solidFill>
                <a:latin typeface="Georgia" pitchFamily="18" charset="0"/>
              </a:rPr>
              <a:t>Bugem</a:t>
            </a:r>
            <a:r>
              <a:rPr lang="uk-UA" sz="1400" dirty="0" smtClean="0">
                <a:solidFill>
                  <a:srgbClr val="2E1700"/>
                </a:solidFill>
                <a:latin typeface="Georgia" pitchFamily="18" charset="0"/>
              </a:rPr>
              <a:t>: </a:t>
            </a:r>
            <a:r>
              <a:rPr lang="en-US" sz="1400" dirty="0" err="1" smtClean="0">
                <a:solidFill>
                  <a:srgbClr val="2E1700"/>
                </a:solidFill>
                <a:latin typeface="Georgia" pitchFamily="18" charset="0"/>
              </a:rPr>
              <a:t>Oddzial</a:t>
            </a:r>
            <a:r>
              <a:rPr lang="en-US" sz="1400" dirty="0" smtClean="0">
                <a:solidFill>
                  <a:srgbClr val="2E1700"/>
                </a:solidFill>
                <a:latin typeface="Georgia" pitchFamily="18" charset="0"/>
              </a:rPr>
              <a:t> </a:t>
            </a:r>
            <a:r>
              <a:rPr lang="en-US" sz="1400" dirty="0" err="1" smtClean="0">
                <a:solidFill>
                  <a:srgbClr val="2E1700"/>
                </a:solidFill>
                <a:latin typeface="Georgia" pitchFamily="18" charset="0"/>
              </a:rPr>
              <a:t>Polskiego</a:t>
            </a:r>
            <a:r>
              <a:rPr lang="en-US" sz="1400" dirty="0" smtClean="0">
                <a:solidFill>
                  <a:srgbClr val="2E1700"/>
                </a:solidFill>
                <a:latin typeface="Georgia" pitchFamily="18" charset="0"/>
              </a:rPr>
              <a:t> </a:t>
            </a:r>
            <a:r>
              <a:rPr lang="en-US" sz="1400" dirty="0" err="1" smtClean="0">
                <a:solidFill>
                  <a:srgbClr val="2E1700"/>
                </a:solidFill>
                <a:latin typeface="Georgia" pitchFamily="18" charset="0"/>
              </a:rPr>
              <a:t>Towarzystwa</a:t>
            </a:r>
            <a:r>
              <a:rPr lang="en-US" sz="1400" dirty="0" smtClean="0">
                <a:solidFill>
                  <a:srgbClr val="2E1700"/>
                </a:solidFill>
                <a:latin typeface="Georgia" pitchFamily="18" charset="0"/>
              </a:rPr>
              <a:t> </a:t>
            </a:r>
            <a:r>
              <a:rPr lang="en-US" sz="1400" dirty="0" err="1" smtClean="0">
                <a:solidFill>
                  <a:srgbClr val="2E1700"/>
                </a:solidFill>
                <a:latin typeface="Georgia" pitchFamily="18" charset="0"/>
              </a:rPr>
              <a:t>Krajoznawczego</a:t>
            </a:r>
            <a:r>
              <a:rPr lang="en-US" sz="1400" dirty="0" smtClean="0">
                <a:solidFill>
                  <a:srgbClr val="2E1700"/>
                </a:solidFill>
                <a:latin typeface="Georgia" pitchFamily="18" charset="0"/>
              </a:rPr>
              <a:t> w </a:t>
            </a:r>
            <a:r>
              <a:rPr lang="en-US" sz="1400" dirty="0" err="1" smtClean="0">
                <a:solidFill>
                  <a:srgbClr val="2E1700"/>
                </a:solidFill>
                <a:latin typeface="Georgia" pitchFamily="18" charset="0"/>
              </a:rPr>
              <a:t>Brzesciu</a:t>
            </a:r>
            <a:r>
              <a:rPr lang="en-US" sz="1400" dirty="0" smtClean="0">
                <a:solidFill>
                  <a:srgbClr val="2E1700"/>
                </a:solidFill>
                <a:latin typeface="Georgia" pitchFamily="18" charset="0"/>
              </a:rPr>
              <a:t> </a:t>
            </a:r>
            <a:r>
              <a:rPr lang="en-US" sz="1400" dirty="0" err="1" smtClean="0">
                <a:solidFill>
                  <a:srgbClr val="2E1700"/>
                </a:solidFill>
                <a:latin typeface="Georgia" pitchFamily="18" charset="0"/>
              </a:rPr>
              <a:t>nad</a:t>
            </a:r>
            <a:r>
              <a:rPr lang="en-US" sz="1400" dirty="0" smtClean="0">
                <a:solidFill>
                  <a:srgbClr val="2E1700"/>
                </a:solidFill>
                <a:latin typeface="Georgia" pitchFamily="18" charset="0"/>
              </a:rPr>
              <a:t> </a:t>
            </a:r>
            <a:r>
              <a:rPr lang="en-US" sz="1400" dirty="0" err="1" smtClean="0">
                <a:solidFill>
                  <a:srgbClr val="2E1700"/>
                </a:solidFill>
                <a:latin typeface="Georgia" pitchFamily="18" charset="0"/>
              </a:rPr>
              <a:t>Bugiem</a:t>
            </a:r>
            <a:r>
              <a:rPr lang="uk-UA" sz="1400" dirty="0" smtClean="0">
                <a:solidFill>
                  <a:srgbClr val="2E1700"/>
                </a:solidFill>
                <a:latin typeface="Georgia" pitchFamily="18" charset="0"/>
              </a:rPr>
              <a:t>, 1935. </a:t>
            </a:r>
            <a:r>
              <a:rPr lang="uk-UA" sz="1400" dirty="0" smtClean="0">
                <a:solidFill>
                  <a:srgbClr val="2E1700"/>
                </a:solidFill>
                <a:latin typeface="Georgia" pitchFamily="18" charset="0"/>
              </a:rPr>
              <a:t>160 </a:t>
            </a:r>
            <a:r>
              <a:rPr lang="uk-UA" sz="1400" dirty="0" smtClean="0">
                <a:solidFill>
                  <a:srgbClr val="2E1700"/>
                </a:solidFill>
                <a:latin typeface="Georgia" pitchFamily="18" charset="0"/>
              </a:rPr>
              <a:t>с.</a:t>
            </a:r>
          </a:p>
          <a:p>
            <a:pPr>
              <a:lnSpc>
                <a:spcPts val="2000"/>
              </a:lnSpc>
            </a:pPr>
            <a:endParaRPr lang="uk-UA" sz="1400" dirty="0" smtClean="0">
              <a:solidFill>
                <a:srgbClr val="2E1700"/>
              </a:solidFill>
              <a:latin typeface="Georgia" pitchFamily="18" charset="0"/>
            </a:endParaRPr>
          </a:p>
          <a:p>
            <a:pPr marL="342900" indent="-342900">
              <a:lnSpc>
                <a:spcPts val="2000"/>
              </a:lnSpc>
              <a:buAutoNum type="arabicPeriod"/>
            </a:pPr>
            <a:endParaRPr lang="en-US" sz="1400" dirty="0">
              <a:solidFill>
                <a:srgbClr val="2E1700"/>
              </a:solidFill>
              <a:latin typeface="Georgia" pitchFamily="18" charset="0"/>
            </a:endParaRPr>
          </a:p>
        </p:txBody>
      </p:sp>
      <p:sp>
        <p:nvSpPr>
          <p:cNvPr id="7" name="TextBox 5"/>
          <p:cNvSpPr txBox="1"/>
          <p:nvPr/>
        </p:nvSpPr>
        <p:spPr>
          <a:xfrm>
            <a:off x="2286000" y="4476750"/>
            <a:ext cx="68580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84"/>
              </a:lnSpc>
            </a:pPr>
            <a:r>
              <a:rPr lang="uk-UA" sz="2000" dirty="0" smtClean="0">
                <a:solidFill>
                  <a:srgbClr val="925D16"/>
                </a:solidFill>
                <a:latin typeface="Tenor Sans"/>
              </a:rPr>
              <a:t>Дякую за увагу і запрошую на екскурсію!</a:t>
            </a:r>
            <a:endParaRPr lang="en-US" sz="2000" dirty="0">
              <a:solidFill>
                <a:srgbClr val="925D16"/>
              </a:solidFill>
              <a:latin typeface="Tenor Sans"/>
            </a:endParaRPr>
          </a:p>
        </p:txBody>
      </p:sp>
    </p:spTree>
    <p:extLst>
      <p:ext uri="{BB962C8B-B14F-4D97-AF65-F5344CB8AC3E}">
        <p14:creationId xmlns:p14="http://schemas.microsoft.com/office/powerpoint/2010/main" val="1041647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6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" y="0"/>
            <a:ext cx="8118183" cy="5143500"/>
          </a:xfrm>
          <a:custGeom>
            <a:avLst/>
            <a:gdLst/>
            <a:ahLst/>
            <a:cxnLst/>
            <a:rect l="l" t="t" r="r" b="b"/>
            <a:pathLst>
              <a:path w="8659395" h="7315200">
                <a:moveTo>
                  <a:pt x="0" y="0"/>
                </a:moveTo>
                <a:lnTo>
                  <a:pt x="8659395" y="0"/>
                </a:lnTo>
                <a:lnTo>
                  <a:pt x="8659395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9194" r="-760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43028" y="264116"/>
            <a:ext cx="8319971" cy="4822234"/>
            <a:chOff x="-20711" y="-23222"/>
            <a:chExt cx="7863641" cy="4921345"/>
          </a:xfrm>
        </p:grpSpPr>
        <p:sp>
          <p:nvSpPr>
            <p:cNvPr id="4" name="AutoShape 4"/>
            <p:cNvSpPr/>
            <p:nvPr/>
          </p:nvSpPr>
          <p:spPr>
            <a:xfrm>
              <a:off x="-13808" y="-23222"/>
              <a:ext cx="7856738" cy="4921345"/>
            </a:xfrm>
            <a:prstGeom prst="rect">
              <a:avLst/>
            </a:prstGeom>
            <a:solidFill>
              <a:srgbClr val="2E170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41579" y="335927"/>
              <a:ext cx="6187393" cy="5496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84"/>
                </a:lnSpc>
              </a:pPr>
              <a:r>
                <a:rPr lang="uk-UA" sz="2000" dirty="0" smtClean="0">
                  <a:solidFill>
                    <a:srgbClr val="F8D8AC"/>
                  </a:solidFill>
                  <a:latin typeface="Georgia" pitchFamily="18" charset="0"/>
                </a:rPr>
                <a:t>Мета</a:t>
              </a:r>
              <a:endParaRPr lang="en-US" sz="2000" dirty="0">
                <a:solidFill>
                  <a:srgbClr val="F8D8AC"/>
                </a:solidFill>
                <a:latin typeface="Georgia" pitchFamily="18" charset="0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408720" y="932050"/>
              <a:ext cx="7305504" cy="52350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ru-RU" sz="1600" dirty="0" err="1">
                  <a:solidFill>
                    <a:srgbClr val="FDF6EE"/>
                  </a:solidFill>
                  <a:latin typeface="Georgia" pitchFamily="18" charset="0"/>
                </a:rPr>
                <a:t>створення</a:t>
              </a:r>
              <a:r>
                <a:rPr lang="ru-RU" sz="1600" dirty="0">
                  <a:solidFill>
                    <a:srgbClr val="FDF6EE"/>
                  </a:solidFill>
                  <a:latin typeface="Georgia" pitchFamily="18" charset="0"/>
                </a:rPr>
                <a:t> </a:t>
              </a:r>
              <a:r>
                <a:rPr lang="ru-RU" sz="1600" dirty="0" err="1">
                  <a:solidFill>
                    <a:srgbClr val="FDF6EE"/>
                  </a:solidFill>
                  <a:latin typeface="Georgia" pitchFamily="18" charset="0"/>
                </a:rPr>
                <a:t>екскурсійного</a:t>
              </a:r>
              <a:r>
                <a:rPr lang="ru-RU" sz="1600" dirty="0">
                  <a:solidFill>
                    <a:srgbClr val="FDF6EE"/>
                  </a:solidFill>
                  <a:latin typeface="Georgia" pitchFamily="18" charset="0"/>
                </a:rPr>
                <a:t> маршруту </a:t>
              </a:r>
              <a:r>
                <a:rPr lang="ru-RU" sz="1600" dirty="0" err="1">
                  <a:solidFill>
                    <a:srgbClr val="FDF6EE"/>
                  </a:solidFill>
                  <a:latin typeface="Georgia" pitchFamily="18" charset="0"/>
                </a:rPr>
                <a:t>історико-культурними</a:t>
              </a:r>
              <a:r>
                <a:rPr lang="ru-RU" sz="1600" dirty="0">
                  <a:solidFill>
                    <a:srgbClr val="FDF6EE"/>
                  </a:solidFill>
                  <a:latin typeface="Georgia" pitchFamily="18" charset="0"/>
                </a:rPr>
                <a:t> </a:t>
              </a:r>
              <a:r>
                <a:rPr lang="ru-RU" sz="1600" dirty="0" err="1">
                  <a:solidFill>
                    <a:srgbClr val="FDF6EE"/>
                  </a:solidFill>
                  <a:latin typeface="Georgia" pitchFamily="18" charset="0"/>
                </a:rPr>
                <a:t>пам’ятками</a:t>
              </a:r>
              <a:r>
                <a:rPr lang="ru-RU" sz="1600" dirty="0">
                  <a:solidFill>
                    <a:srgbClr val="FDF6EE"/>
                  </a:solidFill>
                  <a:latin typeface="Georgia" pitchFamily="18" charset="0"/>
                </a:rPr>
                <a:t> </a:t>
              </a:r>
              <a:r>
                <a:rPr lang="ru-RU" sz="1600" dirty="0" smtClean="0">
                  <a:solidFill>
                    <a:srgbClr val="FDF6EE"/>
                  </a:solidFill>
                  <a:latin typeface="Georgia" pitchFamily="18" charset="0"/>
                </a:rPr>
                <a:t>за </a:t>
              </a:r>
              <a:r>
                <a:rPr lang="ru-RU" sz="1600" dirty="0" err="1" smtClean="0">
                  <a:solidFill>
                    <a:srgbClr val="FDF6EE"/>
                  </a:solidFill>
                  <a:latin typeface="Georgia" pitchFamily="18" charset="0"/>
                </a:rPr>
                <a:t>напрямком</a:t>
              </a:r>
              <a:r>
                <a:rPr lang="ru-RU" sz="1600" dirty="0" smtClean="0">
                  <a:solidFill>
                    <a:srgbClr val="FDF6EE"/>
                  </a:solidFill>
                  <a:latin typeface="Georgia" pitchFamily="18" charset="0"/>
                </a:rPr>
                <a:t> – </a:t>
              </a:r>
              <a:r>
                <a:rPr lang="ru-RU" sz="1600" dirty="0" err="1" smtClean="0">
                  <a:solidFill>
                    <a:srgbClr val="FDF6EE"/>
                  </a:solidFill>
                  <a:latin typeface="Georgia" pitchFamily="18" charset="0"/>
                </a:rPr>
                <a:t>околиці</a:t>
              </a:r>
              <a:r>
                <a:rPr lang="ru-RU" sz="1600" dirty="0" smtClean="0">
                  <a:solidFill>
                    <a:srgbClr val="FDF6EE"/>
                  </a:solidFill>
                  <a:latin typeface="Georgia" pitchFamily="18" charset="0"/>
                </a:rPr>
                <a:t> села </a:t>
              </a:r>
              <a:r>
                <a:rPr lang="ru-RU" sz="1600" dirty="0" err="1" smtClean="0">
                  <a:solidFill>
                    <a:srgbClr val="FDF6EE"/>
                  </a:solidFill>
                  <a:latin typeface="Georgia" pitchFamily="18" charset="0"/>
                </a:rPr>
                <a:t>Глинне</a:t>
              </a:r>
              <a:r>
                <a:rPr lang="ru-RU" sz="1600" dirty="0" smtClean="0">
                  <a:solidFill>
                    <a:srgbClr val="FDF6EE"/>
                  </a:solidFill>
                  <a:latin typeface="Georgia" pitchFamily="18" charset="0"/>
                </a:rPr>
                <a:t> - урочище </a:t>
              </a:r>
              <a:r>
                <a:rPr lang="ru-RU" sz="1600" dirty="0" err="1" smtClean="0">
                  <a:solidFill>
                    <a:srgbClr val="FDF6EE"/>
                  </a:solidFill>
                  <a:latin typeface="Georgia" pitchFamily="18" charset="0"/>
                </a:rPr>
                <a:t>Юзефін</a:t>
              </a:r>
              <a:r>
                <a:rPr lang="ru-RU" sz="1600" dirty="0" smtClean="0">
                  <a:solidFill>
                    <a:srgbClr val="FDF6EE"/>
                  </a:solidFill>
                  <a:latin typeface="Georgia" pitchFamily="18" charset="0"/>
                </a:rPr>
                <a:t> - </a:t>
              </a:r>
              <a:r>
                <a:rPr lang="ru-RU" sz="1600" dirty="0" err="1" smtClean="0">
                  <a:solidFill>
                    <a:srgbClr val="FDF6EE"/>
                  </a:solidFill>
                  <a:latin typeface="Georgia" pitchFamily="18" charset="0"/>
                </a:rPr>
                <a:t>річка</a:t>
              </a:r>
              <a:r>
                <a:rPr lang="ru-RU" sz="1600" dirty="0" smtClean="0">
                  <a:solidFill>
                    <a:srgbClr val="FDF6EE"/>
                  </a:solidFill>
                  <a:latin typeface="Georgia" pitchFamily="18" charset="0"/>
                </a:rPr>
                <a:t> </a:t>
              </a:r>
              <a:r>
                <a:rPr lang="ru-RU" sz="1600" dirty="0" err="1" smtClean="0">
                  <a:solidFill>
                    <a:srgbClr val="FDF6EE"/>
                  </a:solidFill>
                  <a:latin typeface="Georgia" pitchFamily="18" charset="0"/>
                </a:rPr>
                <a:t>Ствига</a:t>
              </a:r>
              <a:endParaRPr lang="en-US" sz="1600" dirty="0">
                <a:solidFill>
                  <a:srgbClr val="FDF6EE"/>
                </a:solidFill>
                <a:latin typeface="Georgia" pitchFamily="18" charset="0"/>
              </a:endParaRPr>
            </a:p>
          </p:txBody>
        </p:sp>
        <p:sp>
          <p:nvSpPr>
            <p:cNvPr id="7" name="AutoShape 7"/>
            <p:cNvSpPr/>
            <p:nvPr/>
          </p:nvSpPr>
          <p:spPr>
            <a:xfrm>
              <a:off x="-20711" y="11048"/>
              <a:ext cx="7856738" cy="107361"/>
            </a:xfrm>
            <a:prstGeom prst="rect">
              <a:avLst/>
            </a:prstGeom>
            <a:solidFill>
              <a:srgbClr val="925D16"/>
            </a:solidFill>
          </p:spPr>
        </p:sp>
      </p:grpSp>
      <p:sp>
        <p:nvSpPr>
          <p:cNvPr id="9" name="TextBox 9"/>
          <p:cNvSpPr txBox="1"/>
          <p:nvPr/>
        </p:nvSpPr>
        <p:spPr>
          <a:xfrm rot="5400000">
            <a:off x="7236105" y="3184245"/>
            <a:ext cx="3360078" cy="1538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1172"/>
              </a:lnSpc>
            </a:pPr>
            <a:r>
              <a:rPr lang="uk-UA" sz="800" spc="59" dirty="0" smtClean="0">
                <a:solidFill>
                  <a:srgbClr val="2E1700"/>
                </a:solidFill>
                <a:latin typeface="HK Grotesk Medium"/>
              </a:rPr>
              <a:t>ДРЕВЛЯНСЬКИМИ СТЕЖКАМИ: ГЛИННЕ-ЮЗЕФІН-СТВИГА</a:t>
            </a:r>
            <a:endParaRPr lang="uk-UA" sz="800" spc="59" dirty="0">
              <a:solidFill>
                <a:srgbClr val="2E1700"/>
              </a:solidFill>
              <a:latin typeface="HK Grotesk Medium"/>
            </a:endParaRPr>
          </a:p>
        </p:txBody>
      </p:sp>
      <p:sp>
        <p:nvSpPr>
          <p:cNvPr id="10" name="TextBox 5"/>
          <p:cNvSpPr txBox="1"/>
          <p:nvPr/>
        </p:nvSpPr>
        <p:spPr>
          <a:xfrm>
            <a:off x="659793" y="1707861"/>
            <a:ext cx="6350607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84"/>
              </a:lnSpc>
            </a:pPr>
            <a:r>
              <a:rPr lang="uk-UA" sz="2000" dirty="0" smtClean="0">
                <a:solidFill>
                  <a:srgbClr val="F8D8AC"/>
                </a:solidFill>
                <a:latin typeface="Georgia" pitchFamily="18" charset="0"/>
              </a:rPr>
              <a:t>Завдання</a:t>
            </a:r>
            <a:endParaRPr lang="en-US" sz="2000" dirty="0">
              <a:solidFill>
                <a:srgbClr val="F8D8AC"/>
              </a:solidFill>
              <a:latin typeface="Georgia" pitchFamily="18" charset="0"/>
            </a:endParaRPr>
          </a:p>
        </p:txBody>
      </p:sp>
      <p:sp>
        <p:nvSpPr>
          <p:cNvPr id="11" name="TextBox 6"/>
          <p:cNvSpPr txBox="1"/>
          <p:nvPr/>
        </p:nvSpPr>
        <p:spPr>
          <a:xfrm>
            <a:off x="864909" y="2286074"/>
            <a:ext cx="7517092" cy="22917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000"/>
              </a:lnSpc>
            </a:pPr>
            <a:r>
              <a:rPr lang="uk-UA" sz="1600" dirty="0">
                <a:solidFill>
                  <a:srgbClr val="FDF6EE"/>
                </a:solidFill>
                <a:latin typeface="Georgia" pitchFamily="18" charset="0"/>
              </a:rPr>
              <a:t>1.	На основі власних досліджень виявити історико-культурні об’єкти села </a:t>
            </a:r>
            <a:r>
              <a:rPr lang="uk-UA" sz="1600" dirty="0" err="1">
                <a:solidFill>
                  <a:srgbClr val="FDF6EE"/>
                </a:solidFill>
                <a:latin typeface="Georgia" pitchFamily="18" charset="0"/>
              </a:rPr>
              <a:t>Глинне</a:t>
            </a:r>
            <a:r>
              <a:rPr lang="uk-UA" sz="1600" dirty="0">
                <a:solidFill>
                  <a:srgbClr val="FDF6EE"/>
                </a:solidFill>
                <a:latin typeface="Georgia" pitchFamily="18" charset="0"/>
              </a:rPr>
              <a:t> та урочища </a:t>
            </a:r>
            <a:r>
              <a:rPr lang="uk-UA" sz="1600" dirty="0" err="1">
                <a:solidFill>
                  <a:srgbClr val="FDF6EE"/>
                </a:solidFill>
                <a:latin typeface="Georgia" pitchFamily="18" charset="0"/>
              </a:rPr>
              <a:t>Юзефін</a:t>
            </a:r>
            <a:r>
              <a:rPr lang="uk-UA" sz="1600" dirty="0">
                <a:solidFill>
                  <a:srgbClr val="FDF6EE"/>
                </a:solidFill>
                <a:latin typeface="Georgia" pitchFamily="18" charset="0"/>
              </a:rPr>
              <a:t>.</a:t>
            </a:r>
          </a:p>
          <a:p>
            <a:pPr>
              <a:lnSpc>
                <a:spcPts val="2000"/>
              </a:lnSpc>
            </a:pPr>
            <a:r>
              <a:rPr lang="uk-UA" sz="1600" dirty="0">
                <a:solidFill>
                  <a:srgbClr val="FDF6EE"/>
                </a:solidFill>
                <a:latin typeface="Georgia" pitchFamily="18" charset="0"/>
              </a:rPr>
              <a:t>2.	Створити схему екскурсійного маршруту </a:t>
            </a:r>
            <a:r>
              <a:rPr lang="uk-UA" sz="1600" dirty="0" smtClean="0">
                <a:solidFill>
                  <a:srgbClr val="FDF6EE"/>
                </a:solidFill>
                <a:latin typeface="Georgia" pitchFamily="18" charset="0"/>
              </a:rPr>
              <a:t>«Древлянськими </a:t>
            </a:r>
            <a:r>
              <a:rPr lang="uk-UA" sz="1600" dirty="0">
                <a:solidFill>
                  <a:srgbClr val="FDF6EE"/>
                </a:solidFill>
                <a:latin typeface="Georgia" pitchFamily="18" charset="0"/>
              </a:rPr>
              <a:t>стежками: </a:t>
            </a:r>
            <a:r>
              <a:rPr lang="uk-UA" sz="1600" dirty="0" err="1" smtClean="0">
                <a:solidFill>
                  <a:srgbClr val="FDF6EE"/>
                </a:solidFill>
                <a:latin typeface="Georgia" pitchFamily="18" charset="0"/>
              </a:rPr>
              <a:t>Глинне-Юзефін-Ствига</a:t>
            </a:r>
            <a:r>
              <a:rPr lang="uk-UA" sz="1600" dirty="0" smtClean="0">
                <a:solidFill>
                  <a:srgbClr val="FDF6EE"/>
                </a:solidFill>
                <a:latin typeface="Georgia" pitchFamily="18" charset="0"/>
              </a:rPr>
              <a:t>».</a:t>
            </a:r>
            <a:endParaRPr lang="uk-UA" sz="1600" dirty="0">
              <a:solidFill>
                <a:srgbClr val="FDF6EE"/>
              </a:solidFill>
              <a:latin typeface="Georgia" pitchFamily="18" charset="0"/>
            </a:endParaRPr>
          </a:p>
          <a:p>
            <a:pPr>
              <a:lnSpc>
                <a:spcPts val="2000"/>
              </a:lnSpc>
            </a:pPr>
            <a:r>
              <a:rPr lang="uk-UA" sz="1600" dirty="0">
                <a:solidFill>
                  <a:srgbClr val="FDF6EE"/>
                </a:solidFill>
                <a:latin typeface="Georgia" pitchFamily="18" charset="0"/>
              </a:rPr>
              <a:t>3.	Розробити туристичний одноденний (пішохідний, велосипедний) маршрут </a:t>
            </a:r>
            <a:r>
              <a:rPr lang="uk-UA" sz="1600" dirty="0" smtClean="0">
                <a:solidFill>
                  <a:srgbClr val="FDF6EE"/>
                </a:solidFill>
                <a:latin typeface="Georgia" pitchFamily="18" charset="0"/>
              </a:rPr>
              <a:t>«Древлянськими </a:t>
            </a:r>
            <a:r>
              <a:rPr lang="uk-UA" sz="1600" dirty="0">
                <a:solidFill>
                  <a:srgbClr val="FDF6EE"/>
                </a:solidFill>
                <a:latin typeface="Georgia" pitchFamily="18" charset="0"/>
              </a:rPr>
              <a:t>стежками: </a:t>
            </a:r>
            <a:r>
              <a:rPr lang="uk-UA" sz="1600" dirty="0" err="1" smtClean="0">
                <a:solidFill>
                  <a:srgbClr val="FDF6EE"/>
                </a:solidFill>
                <a:latin typeface="Georgia" pitchFamily="18" charset="0"/>
              </a:rPr>
              <a:t>Глинне-Юзефін-Ствига</a:t>
            </a:r>
            <a:r>
              <a:rPr lang="uk-UA" sz="1600" dirty="0" smtClean="0">
                <a:solidFill>
                  <a:srgbClr val="FDF6EE"/>
                </a:solidFill>
                <a:latin typeface="Georgia" pitchFamily="18" charset="0"/>
              </a:rPr>
              <a:t>».</a:t>
            </a:r>
            <a:endParaRPr lang="uk-UA" sz="1600" dirty="0">
              <a:solidFill>
                <a:srgbClr val="FDF6EE"/>
              </a:solidFill>
              <a:latin typeface="Georgia" pitchFamily="18" charset="0"/>
            </a:endParaRPr>
          </a:p>
          <a:p>
            <a:pPr>
              <a:lnSpc>
                <a:spcPts val="2000"/>
              </a:lnSpc>
            </a:pPr>
            <a:r>
              <a:rPr lang="uk-UA" sz="1600" dirty="0">
                <a:solidFill>
                  <a:srgbClr val="FDF6EE"/>
                </a:solidFill>
                <a:latin typeface="Georgia" pitchFamily="18" charset="0"/>
              </a:rPr>
              <a:t>4.	Показати практичне значення екскурсійного маршруту у вивченні історії рідного краю, роль громадськості та учнівської молоді для популяризації даної місцевості та залученні туристичного потенціалу.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6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0"/>
          <p:cNvSpPr txBox="1"/>
          <p:nvPr/>
        </p:nvSpPr>
        <p:spPr>
          <a:xfrm>
            <a:off x="5410200" y="1043159"/>
            <a:ext cx="2792414" cy="2440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009"/>
              </a:lnSpc>
            </a:pPr>
            <a:r>
              <a:rPr lang="uk-UA" sz="1600" dirty="0" err="1">
                <a:solidFill>
                  <a:srgbClr val="925D16"/>
                </a:solidFill>
                <a:latin typeface="Tenor Sans"/>
              </a:rPr>
              <a:t>Кам</a:t>
            </a:r>
            <a:r>
              <a:rPr lang="en-US" sz="1600" dirty="0">
                <a:solidFill>
                  <a:srgbClr val="925D16"/>
                </a:solidFill>
                <a:latin typeface="Tenor Sans"/>
              </a:rPr>
              <a:t>’</a:t>
            </a:r>
            <a:r>
              <a:rPr lang="uk-UA" sz="1600" dirty="0" err="1">
                <a:solidFill>
                  <a:srgbClr val="925D16"/>
                </a:solidFill>
                <a:latin typeface="Tenor Sans"/>
              </a:rPr>
              <a:t>яні</a:t>
            </a:r>
            <a:r>
              <a:rPr lang="uk-UA" sz="1600" dirty="0">
                <a:solidFill>
                  <a:srgbClr val="925D16"/>
                </a:solidFill>
                <a:latin typeface="Tenor Sans"/>
              </a:rPr>
              <a:t> козацькі хрести</a:t>
            </a:r>
            <a:endParaRPr lang="en-US" sz="1600" dirty="0">
              <a:solidFill>
                <a:srgbClr val="925D16"/>
              </a:solidFill>
              <a:latin typeface="Tenor Sans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4899867" y="890401"/>
            <a:ext cx="397143" cy="4120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16"/>
              </a:lnSpc>
            </a:pPr>
            <a:r>
              <a:rPr lang="en-US" sz="1600" dirty="0" smtClean="0">
                <a:solidFill>
                  <a:srgbClr val="925D16">
                    <a:alpha val="49804"/>
                  </a:srgbClr>
                </a:solidFill>
                <a:latin typeface="Tenor Sans"/>
              </a:rPr>
              <a:t>1</a:t>
            </a:r>
            <a:endParaRPr lang="en-US" sz="1600" dirty="0">
              <a:solidFill>
                <a:srgbClr val="925D16">
                  <a:alpha val="49804"/>
                </a:srgbClr>
              </a:solidFill>
              <a:latin typeface="Tenor Sans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4899867" y="1299639"/>
            <a:ext cx="397143" cy="3988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16"/>
              </a:lnSpc>
            </a:pPr>
            <a:r>
              <a:rPr lang="en-US" sz="1600" dirty="0" smtClean="0">
                <a:solidFill>
                  <a:srgbClr val="925D16">
                    <a:alpha val="49804"/>
                  </a:srgbClr>
                </a:solidFill>
                <a:latin typeface="Tenor Sans"/>
              </a:rPr>
              <a:t>2</a:t>
            </a:r>
            <a:endParaRPr lang="en-US" sz="1600" dirty="0">
              <a:solidFill>
                <a:srgbClr val="925D16">
                  <a:alpha val="49804"/>
                </a:srgbClr>
              </a:solidFill>
              <a:latin typeface="Tenor Sans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4829028" y="1711848"/>
            <a:ext cx="538819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16"/>
              </a:lnSpc>
            </a:pPr>
            <a:r>
              <a:rPr lang="en-US" sz="1600" dirty="0" smtClean="0">
                <a:solidFill>
                  <a:srgbClr val="925D16">
                    <a:alpha val="49804"/>
                  </a:srgbClr>
                </a:solidFill>
                <a:latin typeface="Tenor Sans"/>
              </a:rPr>
              <a:t>3</a:t>
            </a:r>
            <a:endParaRPr lang="en-US" sz="1600" dirty="0">
              <a:solidFill>
                <a:srgbClr val="925D16">
                  <a:alpha val="49804"/>
                </a:srgbClr>
              </a:solidFill>
              <a:latin typeface="Tenor Sans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4852642" y="2092848"/>
            <a:ext cx="491593" cy="3988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16"/>
              </a:lnSpc>
            </a:pPr>
            <a:r>
              <a:rPr lang="en-US" sz="1600" dirty="0" smtClean="0">
                <a:solidFill>
                  <a:srgbClr val="925D16">
                    <a:alpha val="49804"/>
                  </a:srgbClr>
                </a:solidFill>
                <a:latin typeface="Tenor Sans"/>
              </a:rPr>
              <a:t>4</a:t>
            </a:r>
            <a:endParaRPr lang="en-US" sz="1600" dirty="0">
              <a:solidFill>
                <a:srgbClr val="925D16">
                  <a:alpha val="49804"/>
                </a:srgbClr>
              </a:solidFill>
              <a:latin typeface="Tenor Sans"/>
            </a:endParaRPr>
          </a:p>
        </p:txBody>
      </p:sp>
      <p:grpSp>
        <p:nvGrpSpPr>
          <p:cNvPr id="19" name="Group 19"/>
          <p:cNvGrpSpPr/>
          <p:nvPr/>
        </p:nvGrpSpPr>
        <p:grpSpPr>
          <a:xfrm>
            <a:off x="3886200" y="189191"/>
            <a:ext cx="5105400" cy="706159"/>
            <a:chOff x="0" y="0"/>
            <a:chExt cx="5527040" cy="1208567"/>
          </a:xfrm>
        </p:grpSpPr>
        <p:sp>
          <p:nvSpPr>
            <p:cNvPr id="20" name="AutoShape 20"/>
            <p:cNvSpPr/>
            <p:nvPr/>
          </p:nvSpPr>
          <p:spPr>
            <a:xfrm>
              <a:off x="0" y="0"/>
              <a:ext cx="5527040" cy="1208567"/>
            </a:xfrm>
            <a:prstGeom prst="rect">
              <a:avLst/>
            </a:prstGeom>
            <a:solidFill>
              <a:srgbClr val="2E1700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133968"/>
              <a:ext cx="5478816" cy="76817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500"/>
                </a:lnSpc>
              </a:pPr>
              <a:r>
                <a:rPr lang="uk-UA" sz="2400" dirty="0" smtClean="0">
                  <a:solidFill>
                    <a:srgbClr val="FDF6EE"/>
                  </a:solidFill>
                  <a:latin typeface="Tenor Sans"/>
                </a:rPr>
                <a:t>Схема екскурсійного маршруту</a:t>
              </a:r>
              <a:endParaRPr lang="en-US" sz="2400" dirty="0">
                <a:solidFill>
                  <a:srgbClr val="FDF6EE"/>
                </a:solidFill>
                <a:latin typeface="Tenor Sans"/>
              </a:endParaRPr>
            </a:p>
          </p:txBody>
        </p:sp>
        <p:sp>
          <p:nvSpPr>
            <p:cNvPr id="22" name="AutoShape 22"/>
            <p:cNvSpPr/>
            <p:nvPr/>
          </p:nvSpPr>
          <p:spPr>
            <a:xfrm>
              <a:off x="0" y="0"/>
              <a:ext cx="5527040" cy="88831"/>
            </a:xfrm>
            <a:prstGeom prst="rect">
              <a:avLst/>
            </a:prstGeom>
            <a:solidFill>
              <a:srgbClr val="925D16"/>
            </a:solidFill>
          </p:spPr>
        </p:sp>
      </p:grpSp>
      <p:sp>
        <p:nvSpPr>
          <p:cNvPr id="23" name="TextBox 18"/>
          <p:cNvSpPr txBox="1"/>
          <p:nvPr/>
        </p:nvSpPr>
        <p:spPr>
          <a:xfrm>
            <a:off x="4852642" y="2550694"/>
            <a:ext cx="491593" cy="3988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16"/>
              </a:lnSpc>
            </a:pPr>
            <a:r>
              <a:rPr lang="uk-UA" sz="1600" dirty="0" smtClean="0">
                <a:solidFill>
                  <a:srgbClr val="925D16">
                    <a:alpha val="49804"/>
                  </a:srgbClr>
                </a:solidFill>
                <a:latin typeface="Tenor Sans"/>
              </a:rPr>
              <a:t>5</a:t>
            </a:r>
            <a:endParaRPr lang="en-US" sz="1600" dirty="0">
              <a:solidFill>
                <a:srgbClr val="925D16">
                  <a:alpha val="49804"/>
                </a:srgbClr>
              </a:solidFill>
              <a:latin typeface="Tenor Sans"/>
            </a:endParaRPr>
          </a:p>
        </p:txBody>
      </p:sp>
      <p:sp>
        <p:nvSpPr>
          <p:cNvPr id="24" name="TextBox 18"/>
          <p:cNvSpPr txBox="1"/>
          <p:nvPr/>
        </p:nvSpPr>
        <p:spPr>
          <a:xfrm>
            <a:off x="4852642" y="3342882"/>
            <a:ext cx="491593" cy="3988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16"/>
              </a:lnSpc>
            </a:pPr>
            <a:r>
              <a:rPr lang="uk-UA" sz="1600" dirty="0" smtClean="0">
                <a:solidFill>
                  <a:srgbClr val="925D16">
                    <a:alpha val="49804"/>
                  </a:srgbClr>
                </a:solidFill>
                <a:latin typeface="Tenor Sans"/>
              </a:rPr>
              <a:t>7</a:t>
            </a:r>
            <a:endParaRPr lang="en-US" sz="1600" dirty="0">
              <a:solidFill>
                <a:srgbClr val="925D16">
                  <a:alpha val="49804"/>
                </a:srgbClr>
              </a:solidFill>
              <a:latin typeface="Tenor Sans"/>
            </a:endParaRPr>
          </a:p>
        </p:txBody>
      </p:sp>
      <p:sp>
        <p:nvSpPr>
          <p:cNvPr id="25" name="TextBox 18"/>
          <p:cNvSpPr txBox="1"/>
          <p:nvPr/>
        </p:nvSpPr>
        <p:spPr>
          <a:xfrm>
            <a:off x="4852642" y="3738976"/>
            <a:ext cx="491593" cy="3988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16"/>
              </a:lnSpc>
            </a:pPr>
            <a:r>
              <a:rPr lang="uk-UA" sz="1600" dirty="0" smtClean="0">
                <a:solidFill>
                  <a:srgbClr val="925D16">
                    <a:alpha val="49804"/>
                  </a:srgbClr>
                </a:solidFill>
                <a:latin typeface="Tenor Sans"/>
              </a:rPr>
              <a:t>8</a:t>
            </a:r>
            <a:endParaRPr lang="en-US" sz="1600" dirty="0">
              <a:solidFill>
                <a:srgbClr val="925D16">
                  <a:alpha val="49804"/>
                </a:srgbClr>
              </a:solidFill>
              <a:latin typeface="Tenor Sans"/>
            </a:endParaRPr>
          </a:p>
        </p:txBody>
      </p:sp>
      <p:sp>
        <p:nvSpPr>
          <p:cNvPr id="26" name="TextBox 18"/>
          <p:cNvSpPr txBox="1"/>
          <p:nvPr/>
        </p:nvSpPr>
        <p:spPr>
          <a:xfrm>
            <a:off x="4852642" y="4135070"/>
            <a:ext cx="491593" cy="3988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16"/>
              </a:lnSpc>
            </a:pPr>
            <a:r>
              <a:rPr lang="uk-UA" sz="1600" dirty="0" smtClean="0">
                <a:solidFill>
                  <a:srgbClr val="925D16">
                    <a:alpha val="49804"/>
                  </a:srgbClr>
                </a:solidFill>
                <a:latin typeface="Tenor Sans"/>
              </a:rPr>
              <a:t>9</a:t>
            </a:r>
            <a:endParaRPr lang="en-US" sz="1600" dirty="0">
              <a:solidFill>
                <a:srgbClr val="925D16">
                  <a:alpha val="49804"/>
                </a:srgbClr>
              </a:solidFill>
              <a:latin typeface="Tenor Sans"/>
            </a:endParaRPr>
          </a:p>
        </p:txBody>
      </p:sp>
      <p:sp>
        <p:nvSpPr>
          <p:cNvPr id="27" name="TextBox 18"/>
          <p:cNvSpPr txBox="1"/>
          <p:nvPr/>
        </p:nvSpPr>
        <p:spPr>
          <a:xfrm>
            <a:off x="4852642" y="2946788"/>
            <a:ext cx="491593" cy="3988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16"/>
              </a:lnSpc>
            </a:pPr>
            <a:r>
              <a:rPr lang="uk-UA" sz="1600" dirty="0" smtClean="0">
                <a:solidFill>
                  <a:srgbClr val="925D16">
                    <a:alpha val="49804"/>
                  </a:srgbClr>
                </a:solidFill>
                <a:latin typeface="Tenor Sans"/>
              </a:rPr>
              <a:t>6</a:t>
            </a:r>
            <a:endParaRPr lang="en-US" sz="1600" dirty="0">
              <a:solidFill>
                <a:srgbClr val="925D16">
                  <a:alpha val="49804"/>
                </a:srgbClr>
              </a:solidFill>
              <a:latin typeface="Tenor Sans"/>
            </a:endParaRPr>
          </a:p>
        </p:txBody>
      </p:sp>
      <p:sp>
        <p:nvSpPr>
          <p:cNvPr id="28" name="TextBox 18"/>
          <p:cNvSpPr txBox="1"/>
          <p:nvPr/>
        </p:nvSpPr>
        <p:spPr>
          <a:xfrm>
            <a:off x="4852642" y="4531160"/>
            <a:ext cx="491593" cy="3988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16"/>
              </a:lnSpc>
            </a:pPr>
            <a:r>
              <a:rPr lang="uk-UA" sz="1600" dirty="0" smtClean="0">
                <a:solidFill>
                  <a:srgbClr val="925D16">
                    <a:alpha val="49804"/>
                  </a:srgbClr>
                </a:solidFill>
                <a:latin typeface="Tenor Sans"/>
              </a:rPr>
              <a:t>10</a:t>
            </a:r>
            <a:endParaRPr lang="en-US" sz="1600" dirty="0">
              <a:solidFill>
                <a:srgbClr val="925D16">
                  <a:alpha val="49804"/>
                </a:srgbClr>
              </a:solidFill>
              <a:latin typeface="Tenor Sans"/>
            </a:endParaRPr>
          </a:p>
        </p:txBody>
      </p:sp>
      <p:sp>
        <p:nvSpPr>
          <p:cNvPr id="33" name="TextBox 10"/>
          <p:cNvSpPr txBox="1"/>
          <p:nvPr/>
        </p:nvSpPr>
        <p:spPr>
          <a:xfrm>
            <a:off x="5410200" y="1444587"/>
            <a:ext cx="2792414" cy="2440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009"/>
              </a:lnSpc>
            </a:pPr>
            <a:r>
              <a:rPr lang="uk-UA" sz="1600" dirty="0" err="1">
                <a:solidFill>
                  <a:srgbClr val="925D16"/>
                </a:solidFill>
                <a:latin typeface="Tenor Sans"/>
              </a:rPr>
              <a:t>Юзефінський</a:t>
            </a:r>
            <a:r>
              <a:rPr lang="uk-UA" sz="1600" dirty="0">
                <a:solidFill>
                  <a:srgbClr val="925D16"/>
                </a:solidFill>
                <a:latin typeface="Tenor Sans"/>
              </a:rPr>
              <a:t> дуб</a:t>
            </a:r>
            <a:r>
              <a:rPr lang="en-US" sz="1600" dirty="0">
                <a:solidFill>
                  <a:srgbClr val="925D16"/>
                </a:solidFill>
                <a:latin typeface="Tenor Sans"/>
              </a:rPr>
              <a:t>-</a:t>
            </a:r>
            <a:r>
              <a:rPr lang="uk-UA" sz="1600" dirty="0">
                <a:solidFill>
                  <a:srgbClr val="925D16"/>
                </a:solidFill>
                <a:latin typeface="Tenor Sans"/>
              </a:rPr>
              <a:t>патріарх</a:t>
            </a:r>
            <a:endParaRPr lang="en-US" sz="1600" dirty="0">
              <a:solidFill>
                <a:srgbClr val="925D16"/>
              </a:solidFill>
              <a:latin typeface="Tenor Sans"/>
            </a:endParaRPr>
          </a:p>
        </p:txBody>
      </p:sp>
      <p:sp>
        <p:nvSpPr>
          <p:cNvPr id="34" name="TextBox 10"/>
          <p:cNvSpPr txBox="1"/>
          <p:nvPr/>
        </p:nvSpPr>
        <p:spPr>
          <a:xfrm>
            <a:off x="5410200" y="1846015"/>
            <a:ext cx="3241863" cy="2564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009"/>
              </a:lnSpc>
            </a:pPr>
            <a:r>
              <a:rPr lang="uk-UA" sz="1600" dirty="0" err="1">
                <a:solidFill>
                  <a:srgbClr val="925D16"/>
                </a:solidFill>
                <a:latin typeface="Tenor Sans"/>
              </a:rPr>
              <a:t>Радзивілли</a:t>
            </a:r>
            <a:r>
              <a:rPr lang="uk-UA" sz="1600" dirty="0">
                <a:solidFill>
                  <a:srgbClr val="925D16"/>
                </a:solidFill>
                <a:latin typeface="Tenor Sans"/>
              </a:rPr>
              <a:t> в історії </a:t>
            </a:r>
            <a:r>
              <a:rPr lang="uk-UA" sz="1600" dirty="0" err="1">
                <a:solidFill>
                  <a:srgbClr val="925D16"/>
                </a:solidFill>
                <a:latin typeface="Tenor Sans"/>
              </a:rPr>
              <a:t>Юзефіна</a:t>
            </a:r>
            <a:endParaRPr lang="en-US" sz="1600" dirty="0">
              <a:solidFill>
                <a:srgbClr val="925D16"/>
              </a:solidFill>
              <a:latin typeface="Tenor Sans"/>
            </a:endParaRPr>
          </a:p>
        </p:txBody>
      </p:sp>
      <p:sp>
        <p:nvSpPr>
          <p:cNvPr id="35" name="TextBox 10"/>
          <p:cNvSpPr txBox="1"/>
          <p:nvPr/>
        </p:nvSpPr>
        <p:spPr>
          <a:xfrm>
            <a:off x="5410200" y="2259882"/>
            <a:ext cx="2792414" cy="2440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009"/>
              </a:lnSpc>
            </a:pPr>
            <a:r>
              <a:rPr lang="uk-UA" sz="1600" dirty="0">
                <a:solidFill>
                  <a:srgbClr val="925D16"/>
                </a:solidFill>
                <a:latin typeface="Tenor Sans"/>
              </a:rPr>
              <a:t>Обитель Божої Матері</a:t>
            </a:r>
            <a:endParaRPr lang="uk-UA" sz="1600" dirty="0" smtClean="0">
              <a:solidFill>
                <a:srgbClr val="925D16"/>
              </a:solidFill>
              <a:latin typeface="Tenor Sans"/>
            </a:endParaRPr>
          </a:p>
        </p:txBody>
      </p:sp>
      <p:sp>
        <p:nvSpPr>
          <p:cNvPr id="36" name="TextBox 10"/>
          <p:cNvSpPr txBox="1"/>
          <p:nvPr/>
        </p:nvSpPr>
        <p:spPr>
          <a:xfrm>
            <a:off x="5410200" y="2661310"/>
            <a:ext cx="2792414" cy="2440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009"/>
              </a:lnSpc>
            </a:pPr>
            <a:r>
              <a:rPr lang="uk-UA" sz="1600" dirty="0">
                <a:solidFill>
                  <a:srgbClr val="925D16"/>
                </a:solidFill>
                <a:latin typeface="Tenor Sans"/>
              </a:rPr>
              <a:t>Глиняні ямки</a:t>
            </a:r>
            <a:endParaRPr lang="en-US" sz="1600" dirty="0">
              <a:solidFill>
                <a:srgbClr val="925D16"/>
              </a:solidFill>
              <a:latin typeface="Tenor Sans"/>
            </a:endParaRPr>
          </a:p>
        </p:txBody>
      </p:sp>
      <p:sp>
        <p:nvSpPr>
          <p:cNvPr id="37" name="TextBox 10"/>
          <p:cNvSpPr txBox="1"/>
          <p:nvPr/>
        </p:nvSpPr>
        <p:spPr>
          <a:xfrm>
            <a:off x="5410200" y="3062738"/>
            <a:ext cx="2792414" cy="2440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009"/>
              </a:lnSpc>
            </a:pPr>
            <a:r>
              <a:rPr lang="uk-UA" sz="1600" dirty="0" smtClean="0">
                <a:solidFill>
                  <a:srgbClr val="925D16"/>
                </a:solidFill>
                <a:latin typeface="Tenor Sans"/>
              </a:rPr>
              <a:t>Древлянські кургани</a:t>
            </a:r>
            <a:endParaRPr lang="en-US" sz="1600" dirty="0">
              <a:solidFill>
                <a:srgbClr val="925D16"/>
              </a:solidFill>
              <a:latin typeface="Tenor Sans"/>
            </a:endParaRPr>
          </a:p>
        </p:txBody>
      </p:sp>
      <p:sp>
        <p:nvSpPr>
          <p:cNvPr id="38" name="TextBox 10"/>
          <p:cNvSpPr txBox="1"/>
          <p:nvPr/>
        </p:nvSpPr>
        <p:spPr>
          <a:xfrm>
            <a:off x="5410200" y="3464166"/>
            <a:ext cx="2792414" cy="2440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009"/>
              </a:lnSpc>
            </a:pPr>
            <a:r>
              <a:rPr lang="uk-UA" sz="1600" dirty="0" err="1" smtClean="0">
                <a:solidFill>
                  <a:srgbClr val="925D16"/>
                </a:solidFill>
                <a:latin typeface="Tenor Sans"/>
              </a:rPr>
              <a:t>Вуголіна</a:t>
            </a:r>
            <a:r>
              <a:rPr lang="uk-UA" sz="1600" dirty="0" smtClean="0">
                <a:solidFill>
                  <a:srgbClr val="925D16"/>
                </a:solidFill>
                <a:latin typeface="Tenor Sans"/>
              </a:rPr>
              <a:t> </a:t>
            </a:r>
            <a:r>
              <a:rPr lang="uk-UA" sz="1600" dirty="0" err="1" smtClean="0">
                <a:solidFill>
                  <a:srgbClr val="925D16"/>
                </a:solidFill>
                <a:latin typeface="Tenor Sans"/>
              </a:rPr>
              <a:t>лужа</a:t>
            </a:r>
            <a:endParaRPr lang="en-US" sz="1600" dirty="0">
              <a:solidFill>
                <a:srgbClr val="925D16"/>
              </a:solidFill>
              <a:latin typeface="Tenor Sans"/>
            </a:endParaRPr>
          </a:p>
        </p:txBody>
      </p:sp>
      <p:sp>
        <p:nvSpPr>
          <p:cNvPr id="39" name="TextBox 10"/>
          <p:cNvSpPr txBox="1"/>
          <p:nvPr/>
        </p:nvSpPr>
        <p:spPr>
          <a:xfrm>
            <a:off x="5410200" y="3865594"/>
            <a:ext cx="2792414" cy="2440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009"/>
              </a:lnSpc>
            </a:pPr>
            <a:r>
              <a:rPr lang="uk-UA" sz="1600" dirty="0" smtClean="0">
                <a:solidFill>
                  <a:srgbClr val="925D16"/>
                </a:solidFill>
                <a:latin typeface="Tenor Sans"/>
              </a:rPr>
              <a:t>Смолярня</a:t>
            </a:r>
            <a:endParaRPr lang="en-US" sz="1600" dirty="0">
              <a:solidFill>
                <a:srgbClr val="925D16"/>
              </a:solidFill>
              <a:latin typeface="Tenor Sans"/>
            </a:endParaRPr>
          </a:p>
        </p:txBody>
      </p:sp>
      <p:sp>
        <p:nvSpPr>
          <p:cNvPr id="40" name="TextBox 10"/>
          <p:cNvSpPr txBox="1"/>
          <p:nvPr/>
        </p:nvSpPr>
        <p:spPr>
          <a:xfrm>
            <a:off x="5410200" y="4267022"/>
            <a:ext cx="2792414" cy="2440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009"/>
              </a:lnSpc>
            </a:pPr>
            <a:r>
              <a:rPr lang="uk-UA" sz="1600" dirty="0" err="1" smtClean="0">
                <a:solidFill>
                  <a:srgbClr val="925D16"/>
                </a:solidFill>
                <a:latin typeface="Tenor Sans"/>
              </a:rPr>
              <a:t>Фоса</a:t>
            </a:r>
            <a:endParaRPr lang="en-US" sz="1600" dirty="0">
              <a:solidFill>
                <a:srgbClr val="925D16"/>
              </a:solidFill>
              <a:latin typeface="Tenor Sans"/>
            </a:endParaRPr>
          </a:p>
        </p:txBody>
      </p:sp>
      <p:sp>
        <p:nvSpPr>
          <p:cNvPr id="41" name="TextBox 10"/>
          <p:cNvSpPr txBox="1"/>
          <p:nvPr/>
        </p:nvSpPr>
        <p:spPr>
          <a:xfrm>
            <a:off x="5410200" y="4668449"/>
            <a:ext cx="2792414" cy="2564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009"/>
              </a:lnSpc>
            </a:pPr>
            <a:r>
              <a:rPr lang="uk-UA" sz="1600" dirty="0" err="1" smtClean="0">
                <a:solidFill>
                  <a:srgbClr val="925D16"/>
                </a:solidFill>
                <a:latin typeface="Tenor Sans"/>
              </a:rPr>
              <a:t>Площадь</a:t>
            </a:r>
            <a:r>
              <a:rPr lang="uk-UA" sz="1600" dirty="0" smtClean="0">
                <a:solidFill>
                  <a:srgbClr val="925D16"/>
                </a:solidFill>
                <a:latin typeface="Tenor Sans"/>
              </a:rPr>
              <a:t> над </a:t>
            </a:r>
            <a:r>
              <a:rPr lang="uk-UA" sz="1600" dirty="0" err="1" smtClean="0">
                <a:solidFill>
                  <a:srgbClr val="925D16"/>
                </a:solidFill>
                <a:latin typeface="Tenor Sans"/>
              </a:rPr>
              <a:t>Ствигою</a:t>
            </a:r>
            <a:endParaRPr lang="en-US" sz="1600" dirty="0">
              <a:solidFill>
                <a:srgbClr val="925D16"/>
              </a:solidFill>
              <a:latin typeface="Tenor Sans"/>
            </a:endParaRPr>
          </a:p>
        </p:txBody>
      </p:sp>
      <p:pic>
        <p:nvPicPr>
          <p:cNvPr id="8195" name="Picture 3" descr="C:\Users\TPCUser\Downloads\IMG_9289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6" t="3492" r="4927" b="3397"/>
          <a:stretch/>
        </p:blipFill>
        <p:spPr bwMode="auto">
          <a:xfrm rot="5400000">
            <a:off x="-413932" y="786218"/>
            <a:ext cx="4737082" cy="3558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6025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6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PCUser\Desktop\РОБОЧИЙ СТІЛ 2024\НПП ПУЩА РАДЗІВІЛА Мої дописи\Хрести на окраїні Глинного\IMG_13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54428"/>
            <a:ext cx="5400000" cy="36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3"/>
          <p:cNvSpPr txBox="1"/>
          <p:nvPr/>
        </p:nvSpPr>
        <p:spPr>
          <a:xfrm>
            <a:off x="5943600" y="1064816"/>
            <a:ext cx="2967816" cy="34881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10537" lvl="1" algn="just">
              <a:lnSpc>
                <a:spcPts val="1741"/>
              </a:lnSpc>
            </a:pPr>
            <a:r>
              <a:rPr lang="uk-UA" sz="1400" dirty="0" smtClean="0">
                <a:solidFill>
                  <a:srgbClr val="2E1700"/>
                </a:solidFill>
                <a:latin typeface="Georgia" pitchFamily="18" charset="0"/>
              </a:rPr>
              <a:t>	Поховання з </a:t>
            </a:r>
            <a:r>
              <a:rPr lang="uk-UA" sz="1400" dirty="0" err="1" smtClean="0">
                <a:solidFill>
                  <a:srgbClr val="2E1700"/>
                </a:solidFill>
                <a:latin typeface="Georgia" pitchFamily="18" charset="0"/>
              </a:rPr>
              <a:t>кам</a:t>
            </a:r>
            <a:r>
              <a:rPr lang="en-US" sz="1400" dirty="0" smtClean="0">
                <a:solidFill>
                  <a:srgbClr val="2E1700"/>
                </a:solidFill>
                <a:latin typeface="Georgia" pitchFamily="18" charset="0"/>
              </a:rPr>
              <a:t>’</a:t>
            </a:r>
            <a:r>
              <a:rPr lang="uk-UA" sz="1400" dirty="0" err="1" smtClean="0">
                <a:solidFill>
                  <a:srgbClr val="2E1700"/>
                </a:solidFill>
                <a:latin typeface="Georgia" pitchFamily="18" charset="0"/>
              </a:rPr>
              <a:t>яними</a:t>
            </a:r>
            <a:r>
              <a:rPr lang="uk-UA" sz="1400" dirty="0" smtClean="0">
                <a:solidFill>
                  <a:srgbClr val="2E1700"/>
                </a:solidFill>
                <a:latin typeface="Georgia" pitchFamily="18" charset="0"/>
              </a:rPr>
              <a:t> хрестами на окраїні села </a:t>
            </a:r>
            <a:r>
              <a:rPr lang="uk-UA" sz="1400" dirty="0" err="1" smtClean="0">
                <a:solidFill>
                  <a:srgbClr val="2E1700"/>
                </a:solidFill>
                <a:latin typeface="Georgia" pitchFamily="18" charset="0"/>
              </a:rPr>
              <a:t>Глинного</a:t>
            </a:r>
            <a:r>
              <a:rPr lang="uk-UA" sz="1400" dirty="0" smtClean="0">
                <a:solidFill>
                  <a:srgbClr val="2E1700"/>
                </a:solidFill>
                <a:latin typeface="Georgia" pitchFamily="18" charset="0"/>
              </a:rPr>
              <a:t> – це археологічна </a:t>
            </a:r>
            <a:r>
              <a:rPr lang="uk-UA" sz="1400" dirty="0" err="1" smtClean="0">
                <a:solidFill>
                  <a:srgbClr val="2E1700"/>
                </a:solidFill>
                <a:latin typeface="Georgia" pitchFamily="18" charset="0"/>
              </a:rPr>
              <a:t>пам</a:t>
            </a:r>
            <a:r>
              <a:rPr lang="en-US" sz="1400" dirty="0" smtClean="0">
                <a:solidFill>
                  <a:srgbClr val="2E1700"/>
                </a:solidFill>
                <a:latin typeface="Georgia" pitchFamily="18" charset="0"/>
              </a:rPr>
              <a:t>’</a:t>
            </a:r>
            <a:r>
              <a:rPr lang="uk-UA" sz="1400" dirty="0" smtClean="0">
                <a:solidFill>
                  <a:srgbClr val="2E1700"/>
                </a:solidFill>
                <a:latin typeface="Georgia" pitchFamily="18" charset="0"/>
              </a:rPr>
              <a:t>ятка литовсько-польської доби Х</a:t>
            </a:r>
            <a:r>
              <a:rPr lang="en-US" sz="1400" dirty="0" smtClean="0">
                <a:solidFill>
                  <a:srgbClr val="2E1700"/>
                </a:solidFill>
                <a:latin typeface="Georgia" pitchFamily="18" charset="0"/>
              </a:rPr>
              <a:t>V</a:t>
            </a:r>
            <a:r>
              <a:rPr lang="uk-UA" sz="1400" dirty="0" smtClean="0">
                <a:solidFill>
                  <a:srgbClr val="2E1700"/>
                </a:solidFill>
                <a:latin typeface="Georgia" pitchFamily="18" charset="0"/>
              </a:rPr>
              <a:t>І-Х</a:t>
            </a:r>
            <a:r>
              <a:rPr lang="en-US" sz="1400" dirty="0" smtClean="0">
                <a:solidFill>
                  <a:srgbClr val="2E1700"/>
                </a:solidFill>
                <a:latin typeface="Georgia" pitchFamily="18" charset="0"/>
              </a:rPr>
              <a:t>V</a:t>
            </a:r>
            <a:r>
              <a:rPr lang="uk-UA" sz="1400" dirty="0" smtClean="0">
                <a:solidFill>
                  <a:srgbClr val="2E1700"/>
                </a:solidFill>
                <a:latin typeface="Georgia" pitchFamily="18" charset="0"/>
              </a:rPr>
              <a:t>ІІІ ст. Являє собою три </a:t>
            </a:r>
            <a:r>
              <a:rPr lang="uk-UA" sz="1400" dirty="0" err="1" smtClean="0">
                <a:solidFill>
                  <a:srgbClr val="2E1700"/>
                </a:solidFill>
                <a:latin typeface="Georgia" pitchFamily="18" charset="0"/>
              </a:rPr>
              <a:t>чотирьохкінцеві</a:t>
            </a:r>
            <a:r>
              <a:rPr lang="uk-UA" sz="1400" dirty="0" smtClean="0">
                <a:solidFill>
                  <a:srgbClr val="2E1700"/>
                </a:solidFill>
                <a:latin typeface="Georgia" pitchFamily="18" charset="0"/>
              </a:rPr>
              <a:t> хрести, що витесані з граніту. Ці хрести мають православну символіку, а на одному з них ледь помітний напис – 1654 рік, ймовірно – дата поховання. В одному з архівних документів йдеться про те, що саме у 1654 р. козаки розорили </a:t>
            </a:r>
            <a:r>
              <a:rPr lang="uk-UA" sz="1400" dirty="0" err="1" smtClean="0">
                <a:solidFill>
                  <a:srgbClr val="2E1700"/>
                </a:solidFill>
                <a:latin typeface="Georgia" pitchFamily="18" charset="0"/>
              </a:rPr>
              <a:t>Туровську</a:t>
            </a:r>
            <a:r>
              <a:rPr lang="uk-UA" sz="1400" dirty="0" smtClean="0">
                <a:solidFill>
                  <a:srgbClr val="2E1700"/>
                </a:solidFill>
                <a:latin typeface="Georgia" pitchFamily="18" charset="0"/>
              </a:rPr>
              <a:t> волость, до якої</a:t>
            </a:r>
          </a:p>
          <a:p>
            <a:pPr marL="110537" lvl="1" algn="just">
              <a:lnSpc>
                <a:spcPts val="1741"/>
              </a:lnSpc>
            </a:pPr>
            <a:r>
              <a:rPr lang="uk-UA" sz="1400" dirty="0" smtClean="0">
                <a:solidFill>
                  <a:srgbClr val="2E1700"/>
                </a:solidFill>
                <a:latin typeface="Georgia" pitchFamily="18" charset="0"/>
              </a:rPr>
              <a:t> входило </a:t>
            </a:r>
            <a:r>
              <a:rPr lang="uk-UA" sz="1400" dirty="0" err="1" smtClean="0">
                <a:solidFill>
                  <a:srgbClr val="2E1700"/>
                </a:solidFill>
                <a:latin typeface="Georgia" pitchFamily="18" charset="0"/>
              </a:rPr>
              <a:t>Глинне</a:t>
            </a:r>
            <a:r>
              <a:rPr lang="uk-UA" sz="1400" dirty="0" smtClean="0">
                <a:solidFill>
                  <a:srgbClr val="2E1700"/>
                </a:solidFill>
                <a:latin typeface="Georgia" pitchFamily="18" charset="0"/>
              </a:rPr>
              <a:t>. </a:t>
            </a:r>
          </a:p>
          <a:p>
            <a:pPr marL="110537" lvl="1" algn="just">
              <a:lnSpc>
                <a:spcPts val="1741"/>
              </a:lnSpc>
            </a:pPr>
            <a:endParaRPr lang="en-US" sz="1400" dirty="0">
              <a:solidFill>
                <a:srgbClr val="2E1700"/>
              </a:solidFill>
              <a:latin typeface="Georgia" pitchFamily="18" charset="0"/>
            </a:endParaRPr>
          </a:p>
        </p:txBody>
      </p:sp>
      <p:grpSp>
        <p:nvGrpSpPr>
          <p:cNvPr id="11" name="Group 19"/>
          <p:cNvGrpSpPr/>
          <p:nvPr/>
        </p:nvGrpSpPr>
        <p:grpSpPr>
          <a:xfrm>
            <a:off x="258335" y="129744"/>
            <a:ext cx="6447265" cy="706159"/>
            <a:chOff x="0" y="0"/>
            <a:chExt cx="5527040" cy="1208567"/>
          </a:xfrm>
        </p:grpSpPr>
        <p:sp>
          <p:nvSpPr>
            <p:cNvPr id="12" name="AutoShape 20"/>
            <p:cNvSpPr/>
            <p:nvPr/>
          </p:nvSpPr>
          <p:spPr>
            <a:xfrm>
              <a:off x="0" y="0"/>
              <a:ext cx="5527040" cy="1208567"/>
            </a:xfrm>
            <a:prstGeom prst="rect">
              <a:avLst/>
            </a:prstGeom>
            <a:solidFill>
              <a:srgbClr val="2E1700"/>
            </a:solidFill>
          </p:spPr>
        </p:sp>
        <p:sp>
          <p:nvSpPr>
            <p:cNvPr id="13" name="TextBox 21"/>
            <p:cNvSpPr txBox="1"/>
            <p:nvPr/>
          </p:nvSpPr>
          <p:spPr>
            <a:xfrm>
              <a:off x="331802" y="133968"/>
              <a:ext cx="4857665" cy="8240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83"/>
                </a:lnSpc>
              </a:pPr>
              <a:r>
                <a:rPr lang="ru-RU" sz="2400" dirty="0" err="1">
                  <a:solidFill>
                    <a:srgbClr val="FDF6EE"/>
                  </a:solidFill>
                  <a:latin typeface="Tenor Sans"/>
                </a:rPr>
                <a:t>Зупинка</a:t>
              </a:r>
              <a:r>
                <a:rPr lang="ru-RU" sz="2400" dirty="0">
                  <a:solidFill>
                    <a:srgbClr val="FDF6EE"/>
                  </a:solidFill>
                  <a:latin typeface="Tenor Sans"/>
                </a:rPr>
                <a:t> 1 «</a:t>
              </a:r>
              <a:r>
                <a:rPr lang="ru-RU" sz="2400" dirty="0" err="1">
                  <a:solidFill>
                    <a:srgbClr val="FDF6EE"/>
                  </a:solidFill>
                  <a:latin typeface="Tenor Sans"/>
                </a:rPr>
                <a:t>Кам’яні</a:t>
              </a:r>
              <a:r>
                <a:rPr lang="ru-RU" sz="2400" dirty="0">
                  <a:solidFill>
                    <a:srgbClr val="FDF6EE"/>
                  </a:solidFill>
                  <a:latin typeface="Tenor Sans"/>
                </a:rPr>
                <a:t> </a:t>
              </a:r>
              <a:r>
                <a:rPr lang="ru-RU" sz="2400" dirty="0" err="1">
                  <a:solidFill>
                    <a:srgbClr val="FDF6EE"/>
                  </a:solidFill>
                  <a:latin typeface="Tenor Sans"/>
                </a:rPr>
                <a:t>козацькі</a:t>
              </a:r>
              <a:r>
                <a:rPr lang="ru-RU" sz="2400" dirty="0">
                  <a:solidFill>
                    <a:srgbClr val="FDF6EE"/>
                  </a:solidFill>
                  <a:latin typeface="Tenor Sans"/>
                </a:rPr>
                <a:t> </a:t>
              </a:r>
              <a:r>
                <a:rPr lang="ru-RU" sz="2400" dirty="0" err="1">
                  <a:solidFill>
                    <a:srgbClr val="FDF6EE"/>
                  </a:solidFill>
                  <a:latin typeface="Tenor Sans"/>
                </a:rPr>
                <a:t>хрести</a:t>
              </a:r>
              <a:r>
                <a:rPr lang="ru-RU" sz="2400" dirty="0">
                  <a:solidFill>
                    <a:srgbClr val="FDF6EE"/>
                  </a:solidFill>
                  <a:latin typeface="Tenor Sans"/>
                </a:rPr>
                <a:t>»</a:t>
              </a:r>
            </a:p>
          </p:txBody>
        </p:sp>
        <p:sp>
          <p:nvSpPr>
            <p:cNvPr id="14" name="AutoShape 22"/>
            <p:cNvSpPr/>
            <p:nvPr/>
          </p:nvSpPr>
          <p:spPr>
            <a:xfrm>
              <a:off x="0" y="0"/>
              <a:ext cx="5527040" cy="88831"/>
            </a:xfrm>
            <a:prstGeom prst="rect">
              <a:avLst/>
            </a:prstGeom>
            <a:solidFill>
              <a:srgbClr val="925D16"/>
            </a:solidFill>
          </p:spPr>
        </p:sp>
      </p:grpSp>
      <p:sp>
        <p:nvSpPr>
          <p:cNvPr id="17" name="TextBox 9"/>
          <p:cNvSpPr txBox="1"/>
          <p:nvPr/>
        </p:nvSpPr>
        <p:spPr>
          <a:xfrm rot="16200000">
            <a:off x="-1616465" y="3165085"/>
            <a:ext cx="3551373" cy="1387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72"/>
              </a:lnSpc>
            </a:pPr>
            <a:r>
              <a:rPr lang="uk-UA" sz="800" spc="59" dirty="0" smtClean="0">
                <a:solidFill>
                  <a:srgbClr val="2E1700"/>
                </a:solidFill>
                <a:latin typeface="HK Grotesk Medium"/>
              </a:rPr>
              <a:t>ДРЕВЛЯНСЬКИМИ СТЕЖКАМИ: ГЛИННЕ-ЮЗЕФІН-СТВИГА</a:t>
            </a:r>
            <a:endParaRPr lang="uk-UA" sz="800" spc="59" dirty="0">
              <a:solidFill>
                <a:srgbClr val="2E1700"/>
              </a:solidFill>
              <a:latin typeface="HK Grotesk Medium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7871356" y="3184416"/>
            <a:ext cx="1272644" cy="1971976"/>
            <a:chOff x="7385930" y="2438400"/>
            <a:chExt cx="1758070" cy="2724150"/>
          </a:xfrm>
        </p:grpSpPr>
        <p:pic>
          <p:nvPicPr>
            <p:cNvPr id="2" name="Picture 2" descr="C:\Users\TPCUser\Desktop\МАН Юніор Дослідник 2024\-5242369779816324263_121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100000" l="0" r="100000">
                          <a14:backgroundMark x1="10139" y1="23281" x2="74861" y2="33828"/>
                          <a14:backgroundMark x1="67083" y1="10938" x2="90000" y2="47344"/>
                          <a14:backgroundMark x1="69583" y1="51563" x2="97639" y2="57266"/>
                          <a14:backgroundMark x1="60000" y1="57422" x2="60972" y2="58672"/>
                          <a14:backgroundMark x1="98611" y1="60391" x2="99444" y2="66953"/>
                          <a14:backgroundMark x1="75417" y1="57813" x2="91806" y2="57578"/>
                          <a14:backgroundMark x1="69583" y1="57266" x2="72361" y2="53594"/>
                          <a14:backgroundMark x1="46226" y1="33822" x2="31840" y2="29827"/>
                        </a14:backgroundRemoval>
                      </a14:imgEffect>
                      <a14:imgEffect>
                        <a14:colorTemperature colorTemp="72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840"/>
            <a:stretch/>
          </p:blipFill>
          <p:spPr bwMode="auto">
            <a:xfrm flipH="1">
              <a:off x="7385930" y="2438400"/>
              <a:ext cx="1758070" cy="272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 descr="C:\Users\TPCUser\Desktop\МАН Юніор Дослідник 2024\-5242369779816324263_121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126" t="65180" r="9150" b="16131"/>
            <a:stretch/>
          </p:blipFill>
          <p:spPr bwMode="auto">
            <a:xfrm>
              <a:off x="7560286" y="4476750"/>
              <a:ext cx="587644" cy="5789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6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19"/>
          <p:cNvGrpSpPr/>
          <p:nvPr/>
        </p:nvGrpSpPr>
        <p:grpSpPr>
          <a:xfrm>
            <a:off x="258335" y="129744"/>
            <a:ext cx="6447265" cy="706159"/>
            <a:chOff x="0" y="0"/>
            <a:chExt cx="5527040" cy="1208567"/>
          </a:xfrm>
        </p:grpSpPr>
        <p:sp>
          <p:nvSpPr>
            <p:cNvPr id="11" name="AutoShape 20"/>
            <p:cNvSpPr/>
            <p:nvPr/>
          </p:nvSpPr>
          <p:spPr>
            <a:xfrm>
              <a:off x="0" y="0"/>
              <a:ext cx="5527040" cy="1208567"/>
            </a:xfrm>
            <a:prstGeom prst="rect">
              <a:avLst/>
            </a:prstGeom>
            <a:solidFill>
              <a:srgbClr val="2E1700"/>
            </a:solidFill>
          </p:spPr>
        </p:sp>
        <p:sp>
          <p:nvSpPr>
            <p:cNvPr id="12" name="TextBox 21"/>
            <p:cNvSpPr txBox="1"/>
            <p:nvPr/>
          </p:nvSpPr>
          <p:spPr>
            <a:xfrm>
              <a:off x="0" y="133968"/>
              <a:ext cx="5527040" cy="92181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183"/>
                </a:lnSpc>
              </a:pPr>
              <a:r>
                <a:rPr lang="ru-RU" sz="2400" dirty="0" err="1">
                  <a:solidFill>
                    <a:srgbClr val="FDF6EE"/>
                  </a:solidFill>
                  <a:latin typeface="Tenor Sans"/>
                </a:rPr>
                <a:t>Зупинка</a:t>
              </a:r>
              <a:r>
                <a:rPr lang="ru-RU" sz="2400" dirty="0">
                  <a:solidFill>
                    <a:srgbClr val="FDF6EE"/>
                  </a:solidFill>
                  <a:latin typeface="Tenor Sans"/>
                </a:rPr>
                <a:t> </a:t>
              </a:r>
              <a:r>
                <a:rPr lang="ru-RU" sz="2400" dirty="0" smtClean="0">
                  <a:solidFill>
                    <a:srgbClr val="FDF6EE"/>
                  </a:solidFill>
                  <a:latin typeface="Tenor Sans"/>
                </a:rPr>
                <a:t>2 «</a:t>
              </a:r>
              <a:r>
                <a:rPr lang="ru-RU" sz="2400" dirty="0" err="1" smtClean="0">
                  <a:solidFill>
                    <a:srgbClr val="FDF6EE"/>
                  </a:solidFill>
                  <a:latin typeface="Tenor Sans"/>
                </a:rPr>
                <a:t>Юзефінський</a:t>
              </a:r>
              <a:r>
                <a:rPr lang="ru-RU" sz="2400" dirty="0" smtClean="0">
                  <a:solidFill>
                    <a:srgbClr val="FDF6EE"/>
                  </a:solidFill>
                  <a:latin typeface="Tenor Sans"/>
                </a:rPr>
                <a:t> дуб-</a:t>
              </a:r>
              <a:r>
                <a:rPr lang="ru-RU" sz="2400" dirty="0" err="1" smtClean="0">
                  <a:solidFill>
                    <a:srgbClr val="FDF6EE"/>
                  </a:solidFill>
                  <a:latin typeface="Tenor Sans"/>
                </a:rPr>
                <a:t>патріарх</a:t>
              </a:r>
              <a:r>
                <a:rPr lang="ru-RU" sz="2400" dirty="0" smtClean="0">
                  <a:solidFill>
                    <a:srgbClr val="FDF6EE"/>
                  </a:solidFill>
                  <a:latin typeface="Tenor Sans"/>
                </a:rPr>
                <a:t>»</a:t>
              </a:r>
              <a:endParaRPr lang="ru-RU" sz="2400" dirty="0">
                <a:solidFill>
                  <a:srgbClr val="FDF6EE"/>
                </a:solidFill>
                <a:latin typeface="Tenor Sans"/>
              </a:endParaRPr>
            </a:p>
          </p:txBody>
        </p:sp>
        <p:sp>
          <p:nvSpPr>
            <p:cNvPr id="13" name="AutoShape 22"/>
            <p:cNvSpPr/>
            <p:nvPr/>
          </p:nvSpPr>
          <p:spPr>
            <a:xfrm>
              <a:off x="0" y="0"/>
              <a:ext cx="5527040" cy="88831"/>
            </a:xfrm>
            <a:prstGeom prst="rect">
              <a:avLst/>
            </a:prstGeom>
            <a:solidFill>
              <a:srgbClr val="925D16"/>
            </a:solidFill>
          </p:spPr>
        </p:sp>
      </p:grpSp>
      <p:pic>
        <p:nvPicPr>
          <p:cNvPr id="2051" name="Picture 3" descr="C:\Users\TPCUser\Desktop\РОБОЧИЙ СТІЛ 2024\НПП ПУЩА РАДЗІВІЛА Мої дописи\Візитна картка урочища Юзефін\IMG_091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3" b="100000" l="44232" r="94387">
                        <a14:foregroundMark x1="67188" y1="21701" x2="71624" y2="18027"/>
                        <a14:foregroundMark x1="85687" y1="90799" x2="85841" y2="98958"/>
                        <a14:foregroundMark x1="86555" y1="92940" x2="88561" y2="94242"/>
                        <a14:foregroundMark x1="55710" y1="69271" x2="50965" y2="99826"/>
                        <a14:foregroundMark x1="47820" y1="83044" x2="67901" y2="77662"/>
                        <a14:foregroundMark x1="48380" y1="77865" x2="46952" y2="77865"/>
                        <a14:foregroundMark x1="52257" y1="44300" x2="53260" y2="36748"/>
                        <a14:backgroundMark x1="89718" y1="12008" x2="93596" y2="13513"/>
                        <a14:backgroundMark x1="68036" y1="15885" x2="70775" y2="14381"/>
                        <a14:backgroundMark x1="74209" y1="12442" x2="78800" y2="11140"/>
                        <a14:backgroundMark x1="80671" y1="11140" x2="81385" y2="115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960" t="1" r="16723" b="19254"/>
          <a:stretch/>
        </p:blipFill>
        <p:spPr bwMode="auto">
          <a:xfrm>
            <a:off x="7807963" y="3333750"/>
            <a:ext cx="1321830" cy="180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TPCUser\Desktop\РОБОЧИЙ СТІЛ 2024\НПП ПУЩА РАДЗІВІЛА Мої дописи\Візитна картка урочища Юзефін\Дуб Юзефін 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110750"/>
            <a:ext cx="2831557" cy="382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3"/>
          <p:cNvSpPr txBox="1"/>
          <p:nvPr/>
        </p:nvSpPr>
        <p:spPr>
          <a:xfrm>
            <a:off x="6019800" y="1490241"/>
            <a:ext cx="2957593" cy="32701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1740"/>
              </a:lnSpc>
            </a:pPr>
            <a:r>
              <a:rPr lang="uk-UA" sz="1400" dirty="0" smtClean="0">
                <a:solidFill>
                  <a:srgbClr val="2E1700"/>
                </a:solidFill>
                <a:latin typeface="Georgia" pitchFamily="18" charset="0"/>
              </a:rPr>
              <a:t>	Візитна картка урочища </a:t>
            </a:r>
            <a:r>
              <a:rPr lang="uk-UA" sz="1400" dirty="0" err="1" smtClean="0">
                <a:solidFill>
                  <a:srgbClr val="2E1700"/>
                </a:solidFill>
                <a:latin typeface="Georgia" pitchFamily="18" charset="0"/>
              </a:rPr>
              <a:t>Юзефін</a:t>
            </a:r>
            <a:r>
              <a:rPr lang="uk-UA" sz="1400" dirty="0" smtClean="0">
                <a:solidFill>
                  <a:srgbClr val="2E1700"/>
                </a:solidFill>
                <a:latin typeface="Georgia" pitchFamily="18" charset="0"/>
              </a:rPr>
              <a:t> – найстаріший дуб в Україні. Його вік перевищує 1300 років, а окружність стовбура – понад 8 метрів. А ще його називають «деревом князя Ігоря» – був свідком  походів князя на землі древлян. Незважаючи на вік, дерево досі живе і плодоносить. Та для місцевого люду дерево є своєрідним оберегом, що </a:t>
            </a:r>
          </a:p>
          <a:p>
            <a:pPr algn="just">
              <a:lnSpc>
                <a:spcPts val="1740"/>
              </a:lnSpc>
            </a:pPr>
            <a:r>
              <a:rPr lang="uk-UA" sz="1400" dirty="0" smtClean="0">
                <a:solidFill>
                  <a:srgbClr val="2E1700"/>
                </a:solidFill>
                <a:latin typeface="Georgia" pitchFamily="18" charset="0"/>
              </a:rPr>
              <a:t>сприяє народжуваності,</a:t>
            </a:r>
          </a:p>
          <a:p>
            <a:pPr algn="just">
              <a:lnSpc>
                <a:spcPts val="1740"/>
              </a:lnSpc>
            </a:pPr>
            <a:r>
              <a:rPr lang="uk-UA" sz="1400" dirty="0" smtClean="0">
                <a:solidFill>
                  <a:srgbClr val="2E1700"/>
                </a:solidFill>
                <a:latin typeface="Georgia" pitchFamily="18" charset="0"/>
              </a:rPr>
              <a:t>адже </a:t>
            </a:r>
            <a:r>
              <a:rPr lang="uk-UA" sz="1400" dirty="0" err="1" smtClean="0">
                <a:solidFill>
                  <a:srgbClr val="2E1700"/>
                </a:solidFill>
                <a:latin typeface="Georgia" pitchFamily="18" charset="0"/>
              </a:rPr>
              <a:t>Глинне</a:t>
            </a:r>
            <a:r>
              <a:rPr lang="uk-UA" sz="1400" dirty="0" smtClean="0">
                <a:solidFill>
                  <a:srgbClr val="2E1700"/>
                </a:solidFill>
                <a:latin typeface="Georgia" pitchFamily="18" charset="0"/>
              </a:rPr>
              <a:t> – </a:t>
            </a:r>
          </a:p>
          <a:p>
            <a:pPr algn="just">
              <a:lnSpc>
                <a:spcPts val="1740"/>
              </a:lnSpc>
            </a:pPr>
            <a:r>
              <a:rPr lang="uk-UA" sz="1400" dirty="0" smtClean="0">
                <a:solidFill>
                  <a:srgbClr val="2E1700"/>
                </a:solidFill>
                <a:latin typeface="Georgia" pitchFamily="18" charset="0"/>
              </a:rPr>
              <a:t>рекордсмен із </a:t>
            </a:r>
          </a:p>
          <a:p>
            <a:pPr algn="just">
              <a:lnSpc>
                <a:spcPts val="1740"/>
              </a:lnSpc>
            </a:pPr>
            <a:r>
              <a:rPr lang="uk-UA" sz="1400" dirty="0" smtClean="0">
                <a:solidFill>
                  <a:srgbClr val="2E1700"/>
                </a:solidFill>
                <a:latin typeface="Georgia" pitchFamily="18" charset="0"/>
              </a:rPr>
              <a:t>багатодітності.</a:t>
            </a:r>
            <a:r>
              <a:rPr lang="en-US" sz="1400" dirty="0" smtClean="0">
                <a:solidFill>
                  <a:srgbClr val="2E1700"/>
                </a:solidFill>
                <a:latin typeface="Georgia" pitchFamily="18" charset="0"/>
              </a:rPr>
              <a:t> </a:t>
            </a:r>
            <a:endParaRPr lang="en-US" sz="1400" dirty="0">
              <a:solidFill>
                <a:srgbClr val="2E1700"/>
              </a:solidFill>
              <a:latin typeface="Georgia" pitchFamily="18" charset="0"/>
            </a:endParaRPr>
          </a:p>
        </p:txBody>
      </p:sp>
      <p:sp>
        <p:nvSpPr>
          <p:cNvPr id="17" name="TextBox 9"/>
          <p:cNvSpPr txBox="1"/>
          <p:nvPr/>
        </p:nvSpPr>
        <p:spPr>
          <a:xfrm rot="16200000">
            <a:off x="-1616465" y="3165085"/>
            <a:ext cx="3551373" cy="1387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72"/>
              </a:lnSpc>
            </a:pPr>
            <a:r>
              <a:rPr lang="uk-UA" sz="800" spc="59" dirty="0" smtClean="0">
                <a:solidFill>
                  <a:srgbClr val="2E1700"/>
                </a:solidFill>
                <a:latin typeface="HK Grotesk Medium"/>
              </a:rPr>
              <a:t>ДРЕВЛЯНСЬКИМИ СТЕЖКАМИ: ГЛИННЕ-ЮЗЕФІН-СТВИГА</a:t>
            </a:r>
            <a:endParaRPr lang="uk-UA" sz="800" spc="59" dirty="0">
              <a:solidFill>
                <a:srgbClr val="2E1700"/>
              </a:solidFill>
              <a:latin typeface="HK Grotesk Medium"/>
            </a:endParaRPr>
          </a:p>
        </p:txBody>
      </p:sp>
      <p:pic>
        <p:nvPicPr>
          <p:cNvPr id="2" name="Picture 2" descr="C:\Users\TPCUser\Desktop\МАН Юніор Дослідник 2024\-5242369779816324268_12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0327"/>
          <a:stretch/>
        </p:blipFill>
        <p:spPr bwMode="auto">
          <a:xfrm>
            <a:off x="304801" y="1109903"/>
            <a:ext cx="2571866" cy="38240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TPCUser\Desktop\ГЛИННЕ рекорд 2017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40" t="3260" r="2240" b="2996"/>
          <a:stretch/>
        </p:blipFill>
        <p:spPr bwMode="auto">
          <a:xfrm>
            <a:off x="7495553" y="208021"/>
            <a:ext cx="1333704" cy="106832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6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685800" y="135995"/>
            <a:ext cx="7620000" cy="4814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84"/>
              </a:lnSpc>
            </a:pPr>
            <a:r>
              <a:rPr lang="uk-UA" sz="2400" dirty="0" smtClean="0">
                <a:solidFill>
                  <a:srgbClr val="925D16"/>
                </a:solidFill>
                <a:latin typeface="Tenor Sans"/>
              </a:rPr>
              <a:t>Зупинка 3 «</a:t>
            </a:r>
            <a:r>
              <a:rPr lang="uk-UA" sz="2400" dirty="0" err="1" smtClean="0">
                <a:solidFill>
                  <a:srgbClr val="925D16"/>
                </a:solidFill>
                <a:latin typeface="Tenor Sans"/>
              </a:rPr>
              <a:t>Радзивілли</a:t>
            </a:r>
            <a:r>
              <a:rPr lang="uk-UA" sz="2400" dirty="0" smtClean="0">
                <a:solidFill>
                  <a:srgbClr val="925D16"/>
                </a:solidFill>
                <a:latin typeface="Tenor Sans"/>
              </a:rPr>
              <a:t> в історії </a:t>
            </a:r>
            <a:r>
              <a:rPr lang="uk-UA" sz="2400" dirty="0" err="1" smtClean="0">
                <a:solidFill>
                  <a:srgbClr val="925D16"/>
                </a:solidFill>
                <a:latin typeface="Tenor Sans"/>
              </a:rPr>
              <a:t>Юзефіна</a:t>
            </a:r>
            <a:r>
              <a:rPr lang="uk-UA" sz="2400" dirty="0" smtClean="0">
                <a:solidFill>
                  <a:srgbClr val="925D16"/>
                </a:solidFill>
                <a:latin typeface="Tenor Sans"/>
              </a:rPr>
              <a:t>»</a:t>
            </a:r>
            <a:endParaRPr lang="en-US" sz="2400" dirty="0">
              <a:solidFill>
                <a:srgbClr val="925D16"/>
              </a:solidFill>
              <a:latin typeface="Tenor Sans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323950" y="4933950"/>
            <a:ext cx="3515250" cy="138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172"/>
              </a:lnSpc>
            </a:pPr>
            <a:r>
              <a:rPr lang="uk-UA" sz="800" spc="59" dirty="0" smtClean="0">
                <a:solidFill>
                  <a:srgbClr val="2E1700"/>
                </a:solidFill>
                <a:latin typeface="HK Grotesk Medium"/>
              </a:rPr>
              <a:t>ДРЕВЛЯНСЬКИМИ СТЕЖКАМИ: ГЛИННЕ-ЮЗЕФІН-СТВИГА</a:t>
            </a:r>
            <a:endParaRPr lang="uk-UA" sz="800" spc="59" dirty="0">
              <a:solidFill>
                <a:srgbClr val="2E1700"/>
              </a:solidFill>
              <a:latin typeface="HK Grotesk Medium"/>
            </a:endParaRPr>
          </a:p>
        </p:txBody>
      </p:sp>
      <p:pic>
        <p:nvPicPr>
          <p:cNvPr id="9" name="Рисунок 8" descr="C:\Users\admin\AppData\Roaming\Microsoft\Windows\800px-Karol_Mikołaj_Radziwiłł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5" t="7374" r="17957" b="3256"/>
          <a:stretch/>
        </p:blipFill>
        <p:spPr bwMode="auto">
          <a:xfrm>
            <a:off x="7315200" y="624109"/>
            <a:ext cx="1694476" cy="240484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Рисунок 9" descr="C:\Users\admin\AppData\Roaming\Microsoft\Windows\Станіслав Вільгельм Радзивілл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26" t="8498" r="18113" b="50000"/>
          <a:stretch/>
        </p:blipFill>
        <p:spPr bwMode="auto">
          <a:xfrm>
            <a:off x="5660756" y="1047750"/>
            <a:ext cx="1425844" cy="200755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Рисунок 10" descr="C:\Users\admin\AppData\Roaming\Microsoft\Windows\Antoni_Radzivił._Антоні_Радзівіл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3" t="7126" r="6351" b="20715"/>
          <a:stretch/>
        </p:blipFill>
        <p:spPr bwMode="auto">
          <a:xfrm>
            <a:off x="3868927" y="840323"/>
            <a:ext cx="1541273" cy="196020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Рисунок 11" descr="C:\Users\admin\AppData\Roaming\Microsoft\Windows\Leon_Radziwiłł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1" t="13402" r="17982" b="12453"/>
          <a:stretch/>
        </p:blipFill>
        <p:spPr bwMode="auto">
          <a:xfrm>
            <a:off x="1981200" y="1047750"/>
            <a:ext cx="1624904" cy="206053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" name="Рисунок 12" descr="C:\Users\admin\AppData\Roaming\Microsoft\Windows\Jozef_Mikolaj_Radziwill.jpg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7" t="4566" b="3970"/>
          <a:stretch/>
        </p:blipFill>
        <p:spPr bwMode="auto">
          <a:xfrm>
            <a:off x="152400" y="934067"/>
            <a:ext cx="1586146" cy="177271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4" name="TextBox 3"/>
          <p:cNvSpPr txBox="1"/>
          <p:nvPr/>
        </p:nvSpPr>
        <p:spPr>
          <a:xfrm>
            <a:off x="254638" y="3279035"/>
            <a:ext cx="8584562" cy="15131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10537" lvl="1" algn="just">
              <a:lnSpc>
                <a:spcPts val="1741"/>
              </a:lnSpc>
            </a:pPr>
            <a:r>
              <a:rPr lang="uk-UA" sz="1400" dirty="0" smtClean="0">
                <a:solidFill>
                  <a:srgbClr val="2E1700"/>
                </a:solidFill>
                <a:latin typeface="Georgia" pitchFamily="18" charset="0"/>
              </a:rPr>
              <a:t>	У 1805 р. князь Юзеф Миколай </a:t>
            </a:r>
            <a:r>
              <a:rPr lang="uk-UA" sz="1400" dirty="0" err="1" smtClean="0">
                <a:solidFill>
                  <a:srgbClr val="2E1700"/>
                </a:solidFill>
                <a:latin typeface="Georgia" pitchFamily="18" charset="0"/>
              </a:rPr>
              <a:t>Радзивілл</a:t>
            </a:r>
            <a:r>
              <a:rPr lang="uk-UA" sz="1400" dirty="0" smtClean="0">
                <a:solidFill>
                  <a:srgbClr val="2E1700"/>
                </a:solidFill>
                <a:latin typeface="Georgia" pitchFamily="18" charset="0"/>
              </a:rPr>
              <a:t> в урочищі Старе Глинище заснував фільварок, який назвав своїм іменем – </a:t>
            </a:r>
            <a:r>
              <a:rPr lang="uk-UA" sz="1400" dirty="0" err="1" smtClean="0">
                <a:solidFill>
                  <a:srgbClr val="2E1700"/>
                </a:solidFill>
                <a:latin typeface="Georgia" pitchFamily="18" charset="0"/>
              </a:rPr>
              <a:t>Юзефін</a:t>
            </a:r>
            <a:r>
              <a:rPr lang="uk-UA" sz="1400" dirty="0" smtClean="0">
                <a:solidFill>
                  <a:srgbClr val="2E1700"/>
                </a:solidFill>
                <a:latin typeface="Georgia" pitchFamily="18" charset="0"/>
              </a:rPr>
              <a:t>. Його спадкоємцями протягом усього ХІХ ст. і аж до 1939 р. були Лев </a:t>
            </a:r>
            <a:r>
              <a:rPr lang="uk-UA" sz="1400" dirty="0" err="1" smtClean="0">
                <a:solidFill>
                  <a:srgbClr val="2E1700"/>
                </a:solidFill>
                <a:latin typeface="Georgia" pitchFamily="18" charset="0"/>
              </a:rPr>
              <a:t>Людвиг</a:t>
            </a:r>
            <a:r>
              <a:rPr lang="uk-UA" sz="1400" dirty="0" smtClean="0">
                <a:solidFill>
                  <a:srgbClr val="2E1700"/>
                </a:solidFill>
                <a:latin typeface="Georgia" pitchFamily="18" charset="0"/>
              </a:rPr>
              <a:t> </a:t>
            </a:r>
            <a:r>
              <a:rPr lang="uk-UA" sz="1400" dirty="0" err="1" smtClean="0">
                <a:solidFill>
                  <a:srgbClr val="2E1700"/>
                </a:solidFill>
                <a:latin typeface="Georgia" pitchFamily="18" charset="0"/>
              </a:rPr>
              <a:t>Радзивілл</a:t>
            </a:r>
            <a:r>
              <a:rPr lang="uk-UA" sz="1400" dirty="0" smtClean="0">
                <a:solidFill>
                  <a:srgbClr val="2E1700"/>
                </a:solidFill>
                <a:latin typeface="Georgia" pitchFamily="18" charset="0"/>
              </a:rPr>
              <a:t>, Антоній Вільгельм </a:t>
            </a:r>
            <a:r>
              <a:rPr lang="uk-UA" sz="1400" dirty="0" err="1" smtClean="0">
                <a:solidFill>
                  <a:srgbClr val="2E1700"/>
                </a:solidFill>
                <a:latin typeface="Georgia" pitchFamily="18" charset="0"/>
              </a:rPr>
              <a:t>Радзивілл</a:t>
            </a:r>
            <a:r>
              <a:rPr lang="uk-UA" sz="1400" dirty="0" smtClean="0">
                <a:solidFill>
                  <a:srgbClr val="2E1700"/>
                </a:solidFill>
                <a:latin typeface="Georgia" pitchFamily="18" charset="0"/>
              </a:rPr>
              <a:t>, Станіслав Вільгельм </a:t>
            </a:r>
            <a:r>
              <a:rPr lang="uk-UA" sz="1400" dirty="0" err="1" smtClean="0">
                <a:solidFill>
                  <a:srgbClr val="2E1700"/>
                </a:solidFill>
                <a:latin typeface="Georgia" pitchFamily="18" charset="0"/>
              </a:rPr>
              <a:t>Радзивілл</a:t>
            </a:r>
            <a:r>
              <a:rPr lang="uk-UA" sz="1400" dirty="0" smtClean="0">
                <a:solidFill>
                  <a:srgbClr val="2E1700"/>
                </a:solidFill>
                <a:latin typeface="Georgia" pitchFamily="18" charset="0"/>
              </a:rPr>
              <a:t>, </a:t>
            </a:r>
            <a:r>
              <a:rPr lang="uk-UA" sz="1400" dirty="0" err="1" smtClean="0">
                <a:solidFill>
                  <a:srgbClr val="2E1700"/>
                </a:solidFill>
                <a:latin typeface="Georgia" pitchFamily="18" charset="0"/>
              </a:rPr>
              <a:t>Кароль</a:t>
            </a:r>
            <a:r>
              <a:rPr lang="uk-UA" sz="1400" dirty="0" smtClean="0">
                <a:solidFill>
                  <a:srgbClr val="2E1700"/>
                </a:solidFill>
                <a:latin typeface="Georgia" pitchFamily="18" charset="0"/>
              </a:rPr>
              <a:t> Миколай </a:t>
            </a:r>
            <a:r>
              <a:rPr lang="uk-UA" sz="1400" dirty="0" err="1" smtClean="0">
                <a:solidFill>
                  <a:srgbClr val="2E1700"/>
                </a:solidFill>
                <a:latin typeface="Georgia" pitchFamily="18" charset="0"/>
              </a:rPr>
              <a:t>Радзивілл</a:t>
            </a:r>
            <a:r>
              <a:rPr lang="uk-UA" sz="1400" dirty="0" smtClean="0">
                <a:solidFill>
                  <a:srgbClr val="2E1700"/>
                </a:solidFill>
                <a:latin typeface="Georgia" pitchFamily="18" charset="0"/>
              </a:rPr>
              <a:t>. Їм також належали навколишні ліси – «</a:t>
            </a:r>
            <a:r>
              <a:rPr lang="uk-UA" sz="1400" dirty="0" err="1" smtClean="0">
                <a:solidFill>
                  <a:srgbClr val="2E1700"/>
                </a:solidFill>
                <a:latin typeface="Georgia" pitchFamily="18" charset="0"/>
              </a:rPr>
              <a:t>Радзивіллівська</a:t>
            </a:r>
            <a:r>
              <a:rPr lang="uk-UA" sz="1400" dirty="0" smtClean="0">
                <a:solidFill>
                  <a:srgbClr val="2E1700"/>
                </a:solidFill>
                <a:latin typeface="Georgia" pitchFamily="18" charset="0"/>
              </a:rPr>
              <a:t> пуща». Про часи князівського панування нагадують про себе назви місцин довкола – «Панський шлях», «Панський ставок», «Цегельня» тощо. Серед залишків старого парку – 300 та 500-літні дуби, віковічні ялини, сосни </a:t>
            </a:r>
            <a:r>
              <a:rPr lang="uk-UA" sz="1400" dirty="0" err="1" smtClean="0">
                <a:solidFill>
                  <a:srgbClr val="2E1700"/>
                </a:solidFill>
                <a:latin typeface="Georgia" pitchFamily="18" charset="0"/>
              </a:rPr>
              <a:t>Веймутова</a:t>
            </a:r>
            <a:r>
              <a:rPr lang="uk-UA" sz="1400" dirty="0" smtClean="0">
                <a:solidFill>
                  <a:srgbClr val="2E1700"/>
                </a:solidFill>
                <a:latin typeface="Georgia" pitchFamily="18" charset="0"/>
              </a:rPr>
              <a:t>, кримські сосни, ялини білі, модрини.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6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5"/>
          <p:cNvSpPr txBox="1"/>
          <p:nvPr/>
        </p:nvSpPr>
        <p:spPr>
          <a:xfrm>
            <a:off x="228600" y="57150"/>
            <a:ext cx="76200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84"/>
              </a:lnSpc>
            </a:pPr>
            <a:r>
              <a:rPr lang="uk-UA" sz="2400" dirty="0" smtClean="0">
                <a:solidFill>
                  <a:srgbClr val="925D16"/>
                </a:solidFill>
                <a:latin typeface="Tenor Sans"/>
              </a:rPr>
              <a:t>Зупинка 4 «Обитель Божої Матері»</a:t>
            </a:r>
            <a:endParaRPr lang="en-US" sz="2400" dirty="0">
              <a:solidFill>
                <a:srgbClr val="925D16"/>
              </a:solidFill>
              <a:latin typeface="Tenor Sans"/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962150"/>
            <a:ext cx="4463473" cy="2899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3"/>
          <p:cNvSpPr txBox="1"/>
          <p:nvPr/>
        </p:nvSpPr>
        <p:spPr>
          <a:xfrm>
            <a:off x="381000" y="603548"/>
            <a:ext cx="8305800" cy="12824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000"/>
              </a:lnSpc>
            </a:pPr>
            <a:r>
              <a:rPr lang="ru-RU" sz="1400" dirty="0">
                <a:solidFill>
                  <a:srgbClr val="2E1700"/>
                </a:solidFill>
                <a:latin typeface="Georgia" pitchFamily="18" charset="0"/>
              </a:rPr>
              <a:t>	</a:t>
            </a:r>
            <a:r>
              <a:rPr lang="ru-RU" sz="1400" dirty="0" err="1">
                <a:solidFill>
                  <a:srgbClr val="2E1700"/>
                </a:solidFill>
                <a:latin typeface="Georgia" pitchFamily="18" charset="0"/>
              </a:rPr>
              <a:t>Православний</a:t>
            </a:r>
            <a:r>
              <a:rPr lang="ru-RU" sz="1400" dirty="0">
                <a:solidFill>
                  <a:srgbClr val="2E1700"/>
                </a:solidFill>
                <a:latin typeface="Georgia" pitchFamily="18" charset="0"/>
              </a:rPr>
              <a:t> </a:t>
            </a:r>
            <a:r>
              <a:rPr lang="ru-RU" sz="1400" dirty="0" err="1">
                <a:solidFill>
                  <a:srgbClr val="2E1700"/>
                </a:solidFill>
                <a:latin typeface="Georgia" pitchFamily="18" charset="0"/>
              </a:rPr>
              <a:t>жіночий</a:t>
            </a:r>
            <a:r>
              <a:rPr lang="ru-RU" sz="1400" dirty="0">
                <a:solidFill>
                  <a:srgbClr val="2E1700"/>
                </a:solidFill>
                <a:latin typeface="Georgia" pitchFamily="18" charset="0"/>
              </a:rPr>
              <a:t> </a:t>
            </a:r>
            <a:r>
              <a:rPr lang="ru-RU" sz="1400" dirty="0" err="1">
                <a:solidFill>
                  <a:srgbClr val="2E1700"/>
                </a:solidFill>
                <a:latin typeface="Georgia" pitchFamily="18" charset="0"/>
              </a:rPr>
              <a:t>монастир</a:t>
            </a:r>
            <a:r>
              <a:rPr lang="ru-RU" sz="1400" dirty="0">
                <a:solidFill>
                  <a:srgbClr val="2E1700"/>
                </a:solidFill>
                <a:latin typeface="Georgia" pitchFamily="18" charset="0"/>
              </a:rPr>
              <a:t> на честь </a:t>
            </a:r>
            <a:r>
              <a:rPr lang="ru-RU" sz="1400" dirty="0" err="1">
                <a:solidFill>
                  <a:srgbClr val="2E1700"/>
                </a:solidFill>
                <a:latin typeface="Georgia" pitchFamily="18" charset="0"/>
              </a:rPr>
              <a:t>Іверської</a:t>
            </a:r>
            <a:r>
              <a:rPr lang="ru-RU" sz="1400" dirty="0">
                <a:solidFill>
                  <a:srgbClr val="2E1700"/>
                </a:solidFill>
                <a:latin typeface="Georgia" pitchFamily="18" charset="0"/>
              </a:rPr>
              <a:t> </a:t>
            </a:r>
            <a:r>
              <a:rPr lang="ru-RU" sz="1400" dirty="0" err="1">
                <a:solidFill>
                  <a:srgbClr val="2E1700"/>
                </a:solidFill>
                <a:latin typeface="Georgia" pitchFamily="18" charset="0"/>
              </a:rPr>
              <a:t>ікони</a:t>
            </a:r>
            <a:r>
              <a:rPr lang="ru-RU" sz="1400" dirty="0">
                <a:solidFill>
                  <a:srgbClr val="2E1700"/>
                </a:solidFill>
                <a:latin typeface="Georgia" pitchFamily="18" charset="0"/>
              </a:rPr>
              <a:t> </a:t>
            </a:r>
            <a:r>
              <a:rPr lang="ru-RU" sz="1400" dirty="0" err="1">
                <a:solidFill>
                  <a:srgbClr val="2E1700"/>
                </a:solidFill>
                <a:latin typeface="Georgia" pitchFamily="18" charset="0"/>
              </a:rPr>
              <a:t>Божої</a:t>
            </a:r>
            <a:r>
              <a:rPr lang="ru-RU" sz="1400" dirty="0">
                <a:solidFill>
                  <a:srgbClr val="2E1700"/>
                </a:solidFill>
                <a:latin typeface="Georgia" pitchFamily="18" charset="0"/>
              </a:rPr>
              <a:t> </a:t>
            </a:r>
            <a:r>
              <a:rPr lang="ru-RU" sz="1400" dirty="0" err="1">
                <a:solidFill>
                  <a:srgbClr val="2E1700"/>
                </a:solidFill>
                <a:latin typeface="Georgia" pitchFamily="18" charset="0"/>
              </a:rPr>
              <a:t>Матері</a:t>
            </a:r>
            <a:r>
              <a:rPr lang="ru-RU" sz="1400" dirty="0">
                <a:solidFill>
                  <a:srgbClr val="2E1700"/>
                </a:solidFill>
                <a:latin typeface="Georgia" pitchFamily="18" charset="0"/>
              </a:rPr>
              <a:t> постав на </a:t>
            </a:r>
            <a:r>
              <a:rPr lang="ru-RU" sz="1400" dirty="0" err="1">
                <a:solidFill>
                  <a:srgbClr val="2E1700"/>
                </a:solidFill>
                <a:latin typeface="Georgia" pitchFamily="18" charset="0"/>
              </a:rPr>
              <a:t>місці</a:t>
            </a:r>
            <a:r>
              <a:rPr lang="ru-RU" sz="1400" dirty="0">
                <a:solidFill>
                  <a:srgbClr val="2E1700"/>
                </a:solidFill>
                <a:latin typeface="Georgia" pitchFamily="18" charset="0"/>
              </a:rPr>
              <a:t> </a:t>
            </a:r>
            <a:r>
              <a:rPr lang="ru-RU" sz="1400" dirty="0" err="1">
                <a:solidFill>
                  <a:srgbClr val="2E1700"/>
                </a:solidFill>
                <a:latin typeface="Georgia" pitchFamily="18" charset="0"/>
              </a:rPr>
              <a:t>колишнього</a:t>
            </a:r>
            <a:r>
              <a:rPr lang="ru-RU" sz="1400" dirty="0">
                <a:solidFill>
                  <a:srgbClr val="2E1700"/>
                </a:solidFill>
                <a:latin typeface="Georgia" pitchFamily="18" charset="0"/>
              </a:rPr>
              <a:t> </a:t>
            </a:r>
            <a:r>
              <a:rPr lang="ru-RU" sz="1400" dirty="0" err="1">
                <a:solidFill>
                  <a:srgbClr val="2E1700"/>
                </a:solidFill>
                <a:latin typeface="Georgia" pitchFamily="18" charset="0"/>
              </a:rPr>
              <a:t>радзивіллівського</a:t>
            </a:r>
            <a:r>
              <a:rPr lang="ru-RU" sz="1400" dirty="0">
                <a:solidFill>
                  <a:srgbClr val="2E1700"/>
                </a:solidFill>
                <a:latin typeface="Georgia" pitchFamily="18" charset="0"/>
              </a:rPr>
              <a:t> </a:t>
            </a:r>
            <a:r>
              <a:rPr lang="ru-RU" sz="1400" dirty="0" err="1">
                <a:solidFill>
                  <a:srgbClr val="2E1700"/>
                </a:solidFill>
                <a:latin typeface="Georgia" pitchFamily="18" charset="0"/>
              </a:rPr>
              <a:t>маєтку</a:t>
            </a:r>
            <a:r>
              <a:rPr lang="ru-RU" sz="1400" dirty="0">
                <a:solidFill>
                  <a:srgbClr val="2E1700"/>
                </a:solidFill>
                <a:latin typeface="Georgia" pitchFamily="18" charset="0"/>
              </a:rPr>
              <a:t> у 1997 р. </a:t>
            </a:r>
            <a:r>
              <a:rPr lang="ru-RU" sz="1400" dirty="0" err="1">
                <a:solidFill>
                  <a:srgbClr val="2E1700"/>
                </a:solidFill>
                <a:latin typeface="Georgia" pitchFamily="18" charset="0"/>
              </a:rPr>
              <a:t>Задовго</a:t>
            </a:r>
            <a:r>
              <a:rPr lang="ru-RU" sz="1400" dirty="0">
                <a:solidFill>
                  <a:srgbClr val="2E1700"/>
                </a:solidFill>
                <a:latin typeface="Georgia" pitchFamily="18" charset="0"/>
              </a:rPr>
              <a:t> до </a:t>
            </a:r>
            <a:r>
              <a:rPr lang="ru-RU" sz="1400" dirty="0" err="1">
                <a:solidFill>
                  <a:srgbClr val="2E1700"/>
                </a:solidFill>
                <a:latin typeface="Georgia" pitchFamily="18" charset="0"/>
              </a:rPr>
              <a:t>появи</a:t>
            </a:r>
            <a:r>
              <a:rPr lang="ru-RU" sz="1400" dirty="0">
                <a:solidFill>
                  <a:srgbClr val="2E1700"/>
                </a:solidFill>
                <a:latin typeface="Georgia" pitchFamily="18" charset="0"/>
              </a:rPr>
              <a:t> </a:t>
            </a:r>
            <a:r>
              <a:rPr lang="ru-RU" sz="1400" dirty="0" err="1">
                <a:solidFill>
                  <a:srgbClr val="2E1700"/>
                </a:solidFill>
                <a:latin typeface="Georgia" pitchFamily="18" charset="0"/>
              </a:rPr>
              <a:t>монастиря</a:t>
            </a:r>
            <a:r>
              <a:rPr lang="ru-RU" sz="1400" dirty="0">
                <a:solidFill>
                  <a:srgbClr val="2E1700"/>
                </a:solidFill>
                <a:latin typeface="Georgia" pitchFamily="18" charset="0"/>
              </a:rPr>
              <a:t> </a:t>
            </a:r>
            <a:r>
              <a:rPr lang="ru-RU" sz="1400" dirty="0" err="1">
                <a:solidFill>
                  <a:srgbClr val="2E1700"/>
                </a:solidFill>
                <a:latin typeface="Georgia" pitchFamily="18" charset="0"/>
              </a:rPr>
              <a:t>місцеві</a:t>
            </a:r>
            <a:r>
              <a:rPr lang="ru-RU" sz="1400" dirty="0">
                <a:solidFill>
                  <a:srgbClr val="2E1700"/>
                </a:solidFill>
                <a:latin typeface="Georgia" pitchFamily="18" charset="0"/>
              </a:rPr>
              <a:t> </a:t>
            </a:r>
            <a:r>
              <a:rPr lang="ru-RU" sz="1400" dirty="0" err="1">
                <a:solidFill>
                  <a:srgbClr val="2E1700"/>
                </a:solidFill>
                <a:latin typeface="Georgia" pitchFamily="18" charset="0"/>
              </a:rPr>
              <a:t>мешканці</a:t>
            </a:r>
            <a:r>
              <a:rPr lang="ru-RU" sz="1400" dirty="0">
                <a:solidFill>
                  <a:srgbClr val="2E1700"/>
                </a:solidFill>
                <a:latin typeface="Georgia" pitchFamily="18" charset="0"/>
              </a:rPr>
              <a:t> </a:t>
            </a:r>
            <a:r>
              <a:rPr lang="ru-RU" sz="1400" dirty="0" err="1">
                <a:solidFill>
                  <a:srgbClr val="2E1700"/>
                </a:solidFill>
                <a:latin typeface="Georgia" pitchFamily="18" charset="0"/>
              </a:rPr>
              <a:t>бачили</a:t>
            </a:r>
            <a:r>
              <a:rPr lang="ru-RU" sz="1400" dirty="0">
                <a:solidFill>
                  <a:srgbClr val="2E1700"/>
                </a:solidFill>
                <a:latin typeface="Georgia" pitchFamily="18" charset="0"/>
              </a:rPr>
              <a:t> тут </a:t>
            </a:r>
            <a:r>
              <a:rPr lang="ru-RU" sz="1400" dirty="0" err="1">
                <a:solidFill>
                  <a:srgbClr val="2E1700"/>
                </a:solidFill>
                <a:latin typeface="Georgia" pitchFamily="18" charset="0"/>
              </a:rPr>
              <a:t>різні</a:t>
            </a:r>
            <a:r>
              <a:rPr lang="ru-RU" sz="1400" dirty="0">
                <a:solidFill>
                  <a:srgbClr val="2E1700"/>
                </a:solidFill>
                <a:latin typeface="Georgia" pitchFamily="18" charset="0"/>
              </a:rPr>
              <a:t> </a:t>
            </a:r>
            <a:r>
              <a:rPr lang="ru-RU" sz="1400" dirty="0" err="1">
                <a:solidFill>
                  <a:srgbClr val="2E1700"/>
                </a:solidFill>
                <a:latin typeface="Georgia" pitchFamily="18" charset="0"/>
              </a:rPr>
              <a:t>видіння</a:t>
            </a:r>
            <a:r>
              <a:rPr lang="ru-RU" sz="1400" dirty="0">
                <a:solidFill>
                  <a:srgbClr val="2E1700"/>
                </a:solidFill>
                <a:latin typeface="Georgia" pitchFamily="18" charset="0"/>
              </a:rPr>
              <a:t> – </a:t>
            </a:r>
            <a:r>
              <a:rPr lang="ru-RU" sz="1400" dirty="0" err="1">
                <a:solidFill>
                  <a:srgbClr val="2E1700"/>
                </a:solidFill>
                <a:latin typeface="Georgia" pitchFamily="18" charset="0"/>
              </a:rPr>
              <a:t>Матір</a:t>
            </a:r>
            <a:r>
              <a:rPr lang="ru-RU" sz="1400" dirty="0">
                <a:solidFill>
                  <a:srgbClr val="2E1700"/>
                </a:solidFill>
                <a:latin typeface="Georgia" pitchFamily="18" charset="0"/>
              </a:rPr>
              <a:t> </a:t>
            </a:r>
            <a:r>
              <a:rPr lang="ru-RU" sz="1400" dirty="0" err="1">
                <a:solidFill>
                  <a:srgbClr val="2E1700"/>
                </a:solidFill>
                <a:latin typeface="Georgia" pitchFamily="18" charset="0"/>
              </a:rPr>
              <a:t>Божу</a:t>
            </a:r>
            <a:r>
              <a:rPr lang="ru-RU" sz="1400" dirty="0">
                <a:solidFill>
                  <a:srgbClr val="2E1700"/>
                </a:solidFill>
                <a:latin typeface="Georgia" pitchFamily="18" charset="0"/>
              </a:rPr>
              <a:t>, печать з </a:t>
            </a:r>
            <a:r>
              <a:rPr lang="ru-RU" sz="1400" dirty="0" err="1">
                <a:solidFill>
                  <a:srgbClr val="2E1700"/>
                </a:solidFill>
                <a:latin typeface="Georgia" pitchFamily="18" charset="0"/>
              </a:rPr>
              <a:t>хрестом</a:t>
            </a:r>
            <a:r>
              <a:rPr lang="ru-RU" sz="1400" dirty="0">
                <a:solidFill>
                  <a:srgbClr val="2E1700"/>
                </a:solidFill>
                <a:latin typeface="Georgia" pitchFamily="18" charset="0"/>
              </a:rPr>
              <a:t>. </a:t>
            </a:r>
            <a:r>
              <a:rPr lang="ru-RU" sz="1400" dirty="0" smtClean="0">
                <a:solidFill>
                  <a:srgbClr val="2E1700"/>
                </a:solidFill>
                <a:latin typeface="Georgia" pitchFamily="18" charset="0"/>
              </a:rPr>
              <a:t>В </a:t>
            </a:r>
            <a:r>
              <a:rPr lang="ru-RU" sz="1400" dirty="0" err="1" smtClean="0">
                <a:solidFill>
                  <a:srgbClr val="2E1700"/>
                </a:solidFill>
                <a:latin typeface="Georgia" pitchFamily="18" charset="0"/>
              </a:rPr>
              <a:t>пості</a:t>
            </a:r>
            <a:r>
              <a:rPr lang="ru-RU" sz="1400" dirty="0" smtClean="0">
                <a:solidFill>
                  <a:srgbClr val="2E1700"/>
                </a:solidFill>
                <a:latin typeface="Georgia" pitchFamily="18" charset="0"/>
              </a:rPr>
              <a:t>, </a:t>
            </a:r>
            <a:r>
              <a:rPr lang="ru-RU" sz="1400" dirty="0" err="1" smtClean="0">
                <a:solidFill>
                  <a:srgbClr val="2E1700"/>
                </a:solidFill>
                <a:latin typeface="Georgia" pitchFamily="18" charset="0"/>
              </a:rPr>
              <a:t>труді</a:t>
            </a:r>
            <a:r>
              <a:rPr lang="ru-RU" sz="1400" dirty="0" smtClean="0">
                <a:solidFill>
                  <a:srgbClr val="2E1700"/>
                </a:solidFill>
                <a:latin typeface="Georgia" pitchFamily="18" charset="0"/>
              </a:rPr>
              <a:t> і молитвах </a:t>
            </a:r>
            <a:r>
              <a:rPr lang="ru-RU" sz="1400" dirty="0" err="1" smtClean="0">
                <a:solidFill>
                  <a:srgbClr val="2E1700"/>
                </a:solidFill>
                <a:latin typeface="Georgia" pitchFamily="18" charset="0"/>
              </a:rPr>
              <a:t>щодня</a:t>
            </a:r>
            <a:r>
              <a:rPr lang="ru-RU" sz="1400" dirty="0" smtClean="0">
                <a:solidFill>
                  <a:srgbClr val="2E1700"/>
                </a:solidFill>
                <a:latin typeface="Georgia" pitchFamily="18" charset="0"/>
              </a:rPr>
              <a:t> </a:t>
            </a:r>
            <a:r>
              <a:rPr lang="ru-RU" sz="1400" dirty="0" err="1" smtClean="0">
                <a:solidFill>
                  <a:srgbClr val="2E1700"/>
                </a:solidFill>
                <a:latin typeface="Georgia" pitchFamily="18" charset="0"/>
              </a:rPr>
              <a:t>проводять</a:t>
            </a:r>
            <a:r>
              <a:rPr lang="ru-RU" sz="1400" dirty="0" smtClean="0">
                <a:solidFill>
                  <a:srgbClr val="2E1700"/>
                </a:solidFill>
                <a:latin typeface="Georgia" pitchFamily="18" charset="0"/>
              </a:rPr>
              <a:t> </a:t>
            </a:r>
            <a:r>
              <a:rPr lang="ru-RU" sz="1400" dirty="0" err="1" smtClean="0">
                <a:solidFill>
                  <a:srgbClr val="2E1700"/>
                </a:solidFill>
                <a:latin typeface="Georgia" pitchFamily="18" charset="0"/>
              </a:rPr>
              <a:t>свій</a:t>
            </a:r>
            <a:r>
              <a:rPr lang="ru-RU" sz="1400" dirty="0" smtClean="0">
                <a:solidFill>
                  <a:srgbClr val="2E1700"/>
                </a:solidFill>
                <a:latin typeface="Georgia" pitchFamily="18" charset="0"/>
              </a:rPr>
              <a:t> час 10 </a:t>
            </a:r>
            <a:r>
              <a:rPr lang="ru-RU" sz="1400" dirty="0">
                <a:solidFill>
                  <a:srgbClr val="2E1700"/>
                </a:solidFill>
                <a:latin typeface="Georgia" pitchFamily="18" charset="0"/>
              </a:rPr>
              <a:t>монахинь з </a:t>
            </a:r>
            <a:r>
              <a:rPr lang="ru-RU" sz="1400" dirty="0" err="1">
                <a:solidFill>
                  <a:srgbClr val="2E1700"/>
                </a:solidFill>
                <a:latin typeface="Georgia" pitchFamily="18" charset="0"/>
              </a:rPr>
              <a:t>настоятелькою</a:t>
            </a:r>
            <a:r>
              <a:rPr lang="ru-RU" sz="1400" dirty="0">
                <a:solidFill>
                  <a:srgbClr val="2E1700"/>
                </a:solidFill>
                <a:latin typeface="Georgia" pitchFamily="18" charset="0"/>
              </a:rPr>
              <a:t> </a:t>
            </a:r>
            <a:r>
              <a:rPr lang="ru-RU" sz="1400" dirty="0" err="1">
                <a:solidFill>
                  <a:srgbClr val="2E1700"/>
                </a:solidFill>
                <a:latin typeface="Georgia" pitchFamily="18" charset="0"/>
              </a:rPr>
              <a:t>ігуменею</a:t>
            </a:r>
            <a:r>
              <a:rPr lang="ru-RU" sz="1400" dirty="0">
                <a:solidFill>
                  <a:srgbClr val="2E1700"/>
                </a:solidFill>
                <a:latin typeface="Georgia" pitchFamily="18" charset="0"/>
              </a:rPr>
              <a:t> </a:t>
            </a:r>
            <a:r>
              <a:rPr lang="ru-RU" sz="1400" dirty="0" err="1">
                <a:solidFill>
                  <a:srgbClr val="2E1700"/>
                </a:solidFill>
                <a:latin typeface="Georgia" pitchFamily="18" charset="0"/>
              </a:rPr>
              <a:t>Параскевою</a:t>
            </a:r>
            <a:r>
              <a:rPr lang="ru-RU" sz="1400" dirty="0">
                <a:solidFill>
                  <a:srgbClr val="2E1700"/>
                </a:solidFill>
                <a:latin typeface="Georgia" pitchFamily="18" charset="0"/>
              </a:rPr>
              <a:t>. </a:t>
            </a:r>
            <a:r>
              <a:rPr lang="ru-RU" sz="1400" dirty="0" smtClean="0">
                <a:solidFill>
                  <a:srgbClr val="2E1700"/>
                </a:solidFill>
                <a:latin typeface="Georgia" pitchFamily="18" charset="0"/>
              </a:rPr>
              <a:t>А в </a:t>
            </a:r>
            <a:r>
              <a:rPr lang="ru-RU" sz="1400" dirty="0" err="1" smtClean="0">
                <a:solidFill>
                  <a:srgbClr val="2E1700"/>
                </a:solidFill>
                <a:latin typeface="Georgia" pitchFamily="18" charset="0"/>
              </a:rPr>
              <a:t>неділю</a:t>
            </a:r>
            <a:r>
              <a:rPr lang="ru-RU" sz="1400" dirty="0" smtClean="0">
                <a:solidFill>
                  <a:srgbClr val="2E1700"/>
                </a:solidFill>
                <a:latin typeface="Georgia" pitchFamily="18" charset="0"/>
              </a:rPr>
              <a:t> і свята </a:t>
            </a:r>
            <a:r>
              <a:rPr lang="ru-RU" sz="1400" dirty="0" err="1" smtClean="0">
                <a:solidFill>
                  <a:srgbClr val="2E1700"/>
                </a:solidFill>
                <a:latin typeface="Georgia" pitchFamily="18" charset="0"/>
              </a:rPr>
              <a:t>монастир</a:t>
            </a:r>
            <a:r>
              <a:rPr lang="ru-RU" sz="1400" dirty="0" smtClean="0">
                <a:solidFill>
                  <a:srgbClr val="2E1700"/>
                </a:solidFill>
                <a:latin typeface="Georgia" pitchFamily="18" charset="0"/>
              </a:rPr>
              <a:t> </a:t>
            </a:r>
            <a:r>
              <a:rPr lang="ru-RU" sz="1400" dirty="0" err="1" smtClean="0">
                <a:solidFill>
                  <a:srgbClr val="2E1700"/>
                </a:solidFill>
                <a:latin typeface="Georgia" pitchFamily="18" charset="0"/>
              </a:rPr>
              <a:t>відкритий</a:t>
            </a:r>
            <a:r>
              <a:rPr lang="ru-RU" sz="1400" dirty="0" smtClean="0">
                <a:solidFill>
                  <a:srgbClr val="2E1700"/>
                </a:solidFill>
                <a:latin typeface="Georgia" pitchFamily="18" charset="0"/>
              </a:rPr>
              <a:t> для </a:t>
            </a:r>
            <a:r>
              <a:rPr lang="ru-RU" sz="1400" dirty="0" err="1" smtClean="0">
                <a:solidFill>
                  <a:srgbClr val="2E1700"/>
                </a:solidFill>
                <a:latin typeface="Georgia" pitchFamily="18" charset="0"/>
              </a:rPr>
              <a:t>вірян</a:t>
            </a:r>
            <a:r>
              <a:rPr lang="ru-RU" sz="1400" dirty="0" smtClean="0">
                <a:solidFill>
                  <a:srgbClr val="2E1700"/>
                </a:solidFill>
                <a:latin typeface="Georgia" pitchFamily="18" charset="0"/>
              </a:rPr>
              <a:t>.  </a:t>
            </a:r>
            <a:r>
              <a:rPr lang="ru-RU" sz="1400" dirty="0" err="1" smtClean="0">
                <a:solidFill>
                  <a:srgbClr val="2E1700"/>
                </a:solidFill>
                <a:latin typeface="Georgia" pitchFamily="18" charset="0"/>
              </a:rPr>
              <a:t>Серед</a:t>
            </a:r>
            <a:r>
              <a:rPr lang="ru-RU" sz="1400" dirty="0" smtClean="0">
                <a:solidFill>
                  <a:srgbClr val="2E1700"/>
                </a:solidFill>
                <a:latin typeface="Georgia" pitchFamily="18" charset="0"/>
              </a:rPr>
              <a:t> </a:t>
            </a:r>
            <a:r>
              <a:rPr lang="ru-RU" sz="1400" dirty="0" err="1" smtClean="0">
                <a:solidFill>
                  <a:srgbClr val="2E1700"/>
                </a:solidFill>
                <a:latin typeface="Georgia" pitchFamily="18" charset="0"/>
              </a:rPr>
              <a:t>споруд</a:t>
            </a:r>
            <a:r>
              <a:rPr lang="ru-RU" sz="1400" dirty="0" smtClean="0">
                <a:solidFill>
                  <a:srgbClr val="2E1700"/>
                </a:solidFill>
                <a:latin typeface="Georgia" pitchFamily="18" charset="0"/>
              </a:rPr>
              <a:t> </a:t>
            </a:r>
            <a:r>
              <a:rPr lang="ru-RU" sz="1400" dirty="0">
                <a:solidFill>
                  <a:srgbClr val="2E1700"/>
                </a:solidFill>
                <a:latin typeface="Georgia" pitchFamily="18" charset="0"/>
              </a:rPr>
              <a:t>– невеличка </a:t>
            </a:r>
            <a:r>
              <a:rPr lang="ru-RU" sz="1400" dirty="0" err="1">
                <a:solidFill>
                  <a:srgbClr val="2E1700"/>
                </a:solidFill>
                <a:latin typeface="Georgia" pitchFamily="18" charset="0"/>
              </a:rPr>
              <a:t>церква</a:t>
            </a:r>
            <a:r>
              <a:rPr lang="ru-RU" sz="1400" dirty="0">
                <a:solidFill>
                  <a:srgbClr val="2E1700"/>
                </a:solidFill>
                <a:latin typeface="Georgia" pitchFamily="18" charset="0"/>
              </a:rPr>
              <a:t>, </a:t>
            </a:r>
            <a:r>
              <a:rPr lang="ru-RU" sz="1400" dirty="0" err="1">
                <a:solidFill>
                  <a:srgbClr val="2E1700"/>
                </a:solidFill>
                <a:latin typeface="Georgia" pitchFamily="18" charset="0"/>
              </a:rPr>
              <a:t>сестринський</a:t>
            </a:r>
            <a:r>
              <a:rPr lang="ru-RU" sz="1400" dirty="0">
                <a:solidFill>
                  <a:srgbClr val="2E1700"/>
                </a:solidFill>
                <a:latin typeface="Georgia" pitchFamily="18" charset="0"/>
              </a:rPr>
              <a:t> корпус, </a:t>
            </a:r>
            <a:r>
              <a:rPr lang="ru-RU" sz="1400" dirty="0" err="1" smtClean="0">
                <a:solidFill>
                  <a:srgbClr val="2E1700"/>
                </a:solidFill>
                <a:latin typeface="Georgia" pitchFamily="18" charset="0"/>
              </a:rPr>
              <a:t>трапезна</a:t>
            </a:r>
            <a:r>
              <a:rPr lang="ru-RU" sz="1400" dirty="0">
                <a:solidFill>
                  <a:srgbClr val="2E1700"/>
                </a:solidFill>
                <a:latin typeface="Georgia" pitchFamily="18" charset="0"/>
              </a:rPr>
              <a:t>.</a:t>
            </a:r>
          </a:p>
        </p:txBody>
      </p:sp>
      <p:pic>
        <p:nvPicPr>
          <p:cNvPr id="3074" name="Picture 2" descr="C:\Users\TPCUser\Desktop\Аня-Церкв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62150"/>
            <a:ext cx="2173500" cy="289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8"/>
          <p:cNvSpPr txBox="1"/>
          <p:nvPr/>
        </p:nvSpPr>
        <p:spPr>
          <a:xfrm>
            <a:off x="5323950" y="4933950"/>
            <a:ext cx="3515250" cy="138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172"/>
              </a:lnSpc>
            </a:pPr>
            <a:r>
              <a:rPr lang="uk-UA" sz="800" spc="59" dirty="0" smtClean="0">
                <a:solidFill>
                  <a:srgbClr val="2E1700"/>
                </a:solidFill>
                <a:latin typeface="HK Grotesk Medium"/>
              </a:rPr>
              <a:t>ДРЕВЛЯНСЬКИМИ СТЕЖКАМИ: ГЛИННЕ-ЮЗЕФІН-СТВИГА</a:t>
            </a:r>
            <a:endParaRPr lang="uk-UA" sz="800" spc="59" dirty="0">
              <a:solidFill>
                <a:srgbClr val="2E1700"/>
              </a:solidFill>
              <a:latin typeface="HK Grotesk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6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9"/>
          <p:cNvGrpSpPr/>
          <p:nvPr/>
        </p:nvGrpSpPr>
        <p:grpSpPr>
          <a:xfrm>
            <a:off x="258336" y="129744"/>
            <a:ext cx="4770864" cy="706159"/>
            <a:chOff x="0" y="0"/>
            <a:chExt cx="5527040" cy="1208567"/>
          </a:xfrm>
        </p:grpSpPr>
        <p:sp>
          <p:nvSpPr>
            <p:cNvPr id="17" name="AutoShape 20"/>
            <p:cNvSpPr/>
            <p:nvPr/>
          </p:nvSpPr>
          <p:spPr>
            <a:xfrm>
              <a:off x="0" y="0"/>
              <a:ext cx="5527040" cy="1208567"/>
            </a:xfrm>
            <a:prstGeom prst="rect">
              <a:avLst/>
            </a:prstGeom>
            <a:solidFill>
              <a:srgbClr val="2E1700"/>
            </a:solidFill>
          </p:spPr>
        </p:sp>
        <p:sp>
          <p:nvSpPr>
            <p:cNvPr id="18" name="TextBox 21"/>
            <p:cNvSpPr txBox="1"/>
            <p:nvPr/>
          </p:nvSpPr>
          <p:spPr>
            <a:xfrm>
              <a:off x="0" y="133968"/>
              <a:ext cx="5527039" cy="92181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183"/>
                </a:lnSpc>
              </a:pPr>
              <a:r>
                <a:rPr lang="ru-RU" sz="2400" dirty="0" err="1">
                  <a:solidFill>
                    <a:srgbClr val="FDF6EE"/>
                  </a:solidFill>
                  <a:latin typeface="Tenor Sans"/>
                </a:rPr>
                <a:t>Зупинка</a:t>
              </a:r>
              <a:r>
                <a:rPr lang="ru-RU" sz="2400" dirty="0">
                  <a:solidFill>
                    <a:srgbClr val="FDF6EE"/>
                  </a:solidFill>
                  <a:latin typeface="Tenor Sans"/>
                </a:rPr>
                <a:t> </a:t>
              </a:r>
              <a:r>
                <a:rPr lang="ru-RU" sz="2400" dirty="0" smtClean="0">
                  <a:solidFill>
                    <a:srgbClr val="FDF6EE"/>
                  </a:solidFill>
                  <a:latin typeface="Tenor Sans"/>
                </a:rPr>
                <a:t>5 «</a:t>
              </a:r>
              <a:r>
                <a:rPr lang="ru-RU" sz="2400" dirty="0" err="1" smtClean="0">
                  <a:solidFill>
                    <a:srgbClr val="FDF6EE"/>
                  </a:solidFill>
                  <a:latin typeface="Tenor Sans"/>
                </a:rPr>
                <a:t>Глиняні</a:t>
              </a:r>
              <a:r>
                <a:rPr lang="ru-RU" sz="2400" dirty="0" smtClean="0">
                  <a:solidFill>
                    <a:srgbClr val="FDF6EE"/>
                  </a:solidFill>
                  <a:latin typeface="Tenor Sans"/>
                </a:rPr>
                <a:t> ямки»</a:t>
              </a:r>
              <a:endParaRPr lang="ru-RU" sz="2400" dirty="0">
                <a:solidFill>
                  <a:srgbClr val="FDF6EE"/>
                </a:solidFill>
                <a:latin typeface="Tenor Sans"/>
              </a:endParaRPr>
            </a:p>
          </p:txBody>
        </p:sp>
        <p:sp>
          <p:nvSpPr>
            <p:cNvPr id="19" name="AutoShape 22"/>
            <p:cNvSpPr/>
            <p:nvPr/>
          </p:nvSpPr>
          <p:spPr>
            <a:xfrm>
              <a:off x="0" y="0"/>
              <a:ext cx="5527040" cy="88831"/>
            </a:xfrm>
            <a:prstGeom prst="rect">
              <a:avLst/>
            </a:prstGeom>
            <a:solidFill>
              <a:srgbClr val="925D16"/>
            </a:solidFill>
          </p:spPr>
        </p:sp>
      </p:grpSp>
      <p:pic>
        <p:nvPicPr>
          <p:cNvPr id="20" name="Рисунок 19" descr="C:\Users\TPCUser\Desktop\IMG_20200701_162401_1.jpg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422"/>
          <a:stretch/>
        </p:blipFill>
        <p:spPr bwMode="auto">
          <a:xfrm rot="5400000">
            <a:off x="5011284" y="980400"/>
            <a:ext cx="4200066" cy="34022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C:\Users\TPCUser\AppData\Local\Packages\Microsoft.Windows.Photos_8wekyb3d8bbwe\TempState\ShareServiceTempFolder\Глинне перша письмова згадка 1451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1" r="15738" b="24529"/>
          <a:stretch/>
        </p:blipFill>
        <p:spPr bwMode="auto">
          <a:xfrm>
            <a:off x="1295400" y="2774191"/>
            <a:ext cx="2971800" cy="22359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3"/>
          <p:cNvSpPr txBox="1"/>
          <p:nvPr/>
        </p:nvSpPr>
        <p:spPr>
          <a:xfrm>
            <a:off x="298373" y="928787"/>
            <a:ext cx="4883227" cy="1795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000"/>
              </a:lnSpc>
            </a:pPr>
            <a:r>
              <a:rPr lang="uk-UA" sz="1400" dirty="0" smtClean="0">
                <a:solidFill>
                  <a:srgbClr val="2E1700"/>
                </a:solidFill>
                <a:latin typeface="Georgia" pitchFamily="18" charset="0"/>
              </a:rPr>
              <a:t>	Здавна село </a:t>
            </a:r>
            <a:r>
              <a:rPr lang="uk-UA" sz="1400" dirty="0" err="1" smtClean="0">
                <a:solidFill>
                  <a:srgbClr val="2E1700"/>
                </a:solidFill>
                <a:latin typeface="Georgia" pitchFamily="18" charset="0"/>
              </a:rPr>
              <a:t>Глинне</a:t>
            </a:r>
            <a:r>
              <a:rPr lang="uk-UA" sz="1400" dirty="0" smtClean="0">
                <a:solidFill>
                  <a:srgbClr val="2E1700"/>
                </a:solidFill>
                <a:latin typeface="Georgia" pitchFamily="18" charset="0"/>
              </a:rPr>
              <a:t> славилося покладами білої глини, звідки і дістало свою назву. Перша письмова згадка про село саме під такою назвою відноситься до 1451 року. Старі закинуті копанки існують ще й досі. Протягом століть місцеве населення видобувало незамінний будівельний матеріал для своїх потреб. Свого часу на цій території діяла цегельня.</a:t>
            </a:r>
            <a:endParaRPr lang="en-US" sz="1400" dirty="0">
              <a:solidFill>
                <a:srgbClr val="2E1700"/>
              </a:solidFill>
              <a:latin typeface="Georgia" pitchFamily="18" charset="0"/>
            </a:endParaRPr>
          </a:p>
        </p:txBody>
      </p:sp>
      <p:sp>
        <p:nvSpPr>
          <p:cNvPr id="23" name="TextBox 9"/>
          <p:cNvSpPr txBox="1"/>
          <p:nvPr/>
        </p:nvSpPr>
        <p:spPr>
          <a:xfrm rot="5400000">
            <a:off x="7236105" y="2494806"/>
            <a:ext cx="3360078" cy="1538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1172"/>
              </a:lnSpc>
            </a:pPr>
            <a:r>
              <a:rPr lang="uk-UA" sz="800" spc="59" dirty="0" smtClean="0">
                <a:solidFill>
                  <a:srgbClr val="2E1700"/>
                </a:solidFill>
                <a:latin typeface="HK Grotesk Medium"/>
              </a:rPr>
              <a:t>ДРЕВЛЯНСЬКИМИ СТЕЖКАМИ: ГЛИННЕ-ЮЗЕФІН-СТВИГА</a:t>
            </a:r>
            <a:endParaRPr lang="uk-UA" sz="800" spc="59" dirty="0">
              <a:solidFill>
                <a:srgbClr val="2E1700"/>
              </a:solidFill>
              <a:latin typeface="HK Grotesk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6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9"/>
          <p:cNvGrpSpPr/>
          <p:nvPr/>
        </p:nvGrpSpPr>
        <p:grpSpPr>
          <a:xfrm>
            <a:off x="258336" y="129744"/>
            <a:ext cx="6599664" cy="1155495"/>
            <a:chOff x="0" y="0"/>
            <a:chExt cx="5527040" cy="1977590"/>
          </a:xfrm>
        </p:grpSpPr>
        <p:sp>
          <p:nvSpPr>
            <p:cNvPr id="17" name="AutoShape 20"/>
            <p:cNvSpPr/>
            <p:nvPr/>
          </p:nvSpPr>
          <p:spPr>
            <a:xfrm>
              <a:off x="0" y="0"/>
              <a:ext cx="5527040" cy="1208567"/>
            </a:xfrm>
            <a:prstGeom prst="rect">
              <a:avLst/>
            </a:prstGeom>
            <a:solidFill>
              <a:srgbClr val="2E1700"/>
            </a:solidFill>
          </p:spPr>
        </p:sp>
        <p:sp>
          <p:nvSpPr>
            <p:cNvPr id="18" name="TextBox 21"/>
            <p:cNvSpPr txBox="1"/>
            <p:nvPr/>
          </p:nvSpPr>
          <p:spPr>
            <a:xfrm>
              <a:off x="331802" y="133968"/>
              <a:ext cx="4857665" cy="18436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83"/>
                </a:lnSpc>
              </a:pPr>
              <a:r>
                <a:rPr lang="ru-RU" sz="2400" dirty="0" err="1">
                  <a:solidFill>
                    <a:srgbClr val="FDF6EE"/>
                  </a:solidFill>
                  <a:latin typeface="Tenor Sans"/>
                </a:rPr>
                <a:t>Зупинка</a:t>
              </a:r>
              <a:r>
                <a:rPr lang="ru-RU" sz="2400" dirty="0">
                  <a:solidFill>
                    <a:srgbClr val="FDF6EE"/>
                  </a:solidFill>
                  <a:latin typeface="Tenor Sans"/>
                </a:rPr>
                <a:t> 6</a:t>
              </a:r>
              <a:r>
                <a:rPr lang="ru-RU" sz="2400" dirty="0" smtClean="0">
                  <a:solidFill>
                    <a:srgbClr val="FDF6EE"/>
                  </a:solidFill>
                  <a:latin typeface="Tenor Sans"/>
                </a:rPr>
                <a:t> «</a:t>
              </a:r>
              <a:r>
                <a:rPr lang="ru-RU" sz="2400" dirty="0" err="1" smtClean="0">
                  <a:solidFill>
                    <a:srgbClr val="FDF6EE"/>
                  </a:solidFill>
                  <a:latin typeface="Tenor Sans"/>
                </a:rPr>
                <a:t>Древлянські</a:t>
              </a:r>
              <a:r>
                <a:rPr lang="ru-RU" sz="2400" dirty="0" smtClean="0">
                  <a:solidFill>
                    <a:srgbClr val="FDF6EE"/>
                  </a:solidFill>
                  <a:latin typeface="Tenor Sans"/>
                </a:rPr>
                <a:t> </a:t>
              </a:r>
              <a:r>
                <a:rPr lang="ru-RU" sz="2400" dirty="0" err="1" smtClean="0">
                  <a:solidFill>
                    <a:srgbClr val="FDF6EE"/>
                  </a:solidFill>
                  <a:latin typeface="Tenor Sans"/>
                </a:rPr>
                <a:t>кургани</a:t>
              </a:r>
              <a:r>
                <a:rPr lang="ru-RU" sz="2400" dirty="0" smtClean="0">
                  <a:solidFill>
                    <a:srgbClr val="FDF6EE"/>
                  </a:solidFill>
                  <a:latin typeface="Tenor Sans"/>
                </a:rPr>
                <a:t>»</a:t>
              </a:r>
              <a:endParaRPr lang="ru-RU" sz="2400" dirty="0">
                <a:solidFill>
                  <a:srgbClr val="FDF6EE"/>
                </a:solidFill>
                <a:latin typeface="Tenor Sans"/>
              </a:endParaRPr>
            </a:p>
          </p:txBody>
        </p:sp>
        <p:sp>
          <p:nvSpPr>
            <p:cNvPr id="19" name="AutoShape 22"/>
            <p:cNvSpPr/>
            <p:nvPr/>
          </p:nvSpPr>
          <p:spPr>
            <a:xfrm>
              <a:off x="0" y="0"/>
              <a:ext cx="5527040" cy="88831"/>
            </a:xfrm>
            <a:prstGeom prst="rect">
              <a:avLst/>
            </a:prstGeom>
            <a:solidFill>
              <a:srgbClr val="925D16"/>
            </a:solidFill>
          </p:spPr>
        </p:sp>
      </p:grpSp>
      <p:pic>
        <p:nvPicPr>
          <p:cNvPr id="6146" name="Picture 2" descr="C:\Users\TPCUser\Desktop\РОБОЧИЙ СТІЛ 2024\НПП ПУЩА РАДЗІВІЛА Мої дописи\ДЕРЕВЛЯНСЬКІ КУРГАНИ БІЛЯ ГЛИННОГО\IMG_104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22" b="12159"/>
          <a:stretch/>
        </p:blipFill>
        <p:spPr bwMode="auto">
          <a:xfrm>
            <a:off x="533400" y="1352550"/>
            <a:ext cx="4588790" cy="3162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TPCUser\Desktop\РОБОЧИЙ СТІЛ 2024\НПП ПУЩА РАДЗІВІЛА Мої дописи\ДЕРЕВЛЯНСЬКІ КУРГАНИ БІЛЯ ГЛИННОГО\DSC_665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1" t="39418" r="11915" b="15593"/>
          <a:stretch/>
        </p:blipFill>
        <p:spPr bwMode="auto">
          <a:xfrm>
            <a:off x="316424" y="1123950"/>
            <a:ext cx="1857214" cy="911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3"/>
          <p:cNvSpPr txBox="1"/>
          <p:nvPr/>
        </p:nvSpPr>
        <p:spPr>
          <a:xfrm>
            <a:off x="5284922" y="1038423"/>
            <a:ext cx="3630478" cy="35907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000"/>
              </a:lnSpc>
            </a:pPr>
            <a:r>
              <a:rPr lang="uk-UA" sz="1400" dirty="0" smtClean="0">
                <a:solidFill>
                  <a:srgbClr val="2E1700"/>
                </a:solidFill>
                <a:latin typeface="Georgia" pitchFamily="18" charset="0"/>
              </a:rPr>
              <a:t>	За 600 метрів від автотраси </a:t>
            </a:r>
            <a:r>
              <a:rPr lang="uk-UA" sz="1400" dirty="0" err="1" smtClean="0">
                <a:solidFill>
                  <a:srgbClr val="2E1700"/>
                </a:solidFill>
                <a:latin typeface="Georgia" pitchFamily="18" charset="0"/>
              </a:rPr>
              <a:t>Глинне-Березове</a:t>
            </a:r>
            <a:r>
              <a:rPr lang="uk-UA" sz="1400" dirty="0" smtClean="0">
                <a:solidFill>
                  <a:srgbClr val="2E1700"/>
                </a:solidFill>
                <a:latin typeface="Georgia" pitchFamily="18" charset="0"/>
              </a:rPr>
              <a:t> знаходиться курганний могильник ХІ-ХІІ століття – общинне кладовище часів Русі-України. Нині воно налічує 28 курганів. Найбільші з них мають висоту 1,0-1,4 м, найменші – 0,2-0,3 м. Два поховання були досліджені археологічною експедицією Рівненського краєзнавчого музею у 1981 р. під керівництвом Богдана Прищепи. В одному з них виявили скелети чоловіка і жінки, а поряд – глиняний горщик та срібні </a:t>
            </a:r>
          </a:p>
          <a:p>
            <a:pPr algn="just">
              <a:lnSpc>
                <a:spcPts val="2000"/>
              </a:lnSpc>
            </a:pPr>
            <a:r>
              <a:rPr lang="uk-UA" sz="1400" dirty="0" smtClean="0">
                <a:solidFill>
                  <a:srgbClr val="2E1700"/>
                </a:solidFill>
                <a:latin typeface="Georgia" pitchFamily="18" charset="0"/>
              </a:rPr>
              <a:t>скроневі кільці. Поховання </a:t>
            </a:r>
          </a:p>
          <a:p>
            <a:pPr algn="just">
              <a:lnSpc>
                <a:spcPts val="2000"/>
              </a:lnSpc>
            </a:pPr>
            <a:r>
              <a:rPr lang="uk-UA" sz="1400" dirty="0" smtClean="0">
                <a:solidFill>
                  <a:srgbClr val="2E1700"/>
                </a:solidFill>
                <a:latin typeface="Georgia" pitchFamily="18" charset="0"/>
              </a:rPr>
              <a:t>належали древлянам.</a:t>
            </a:r>
            <a:r>
              <a:rPr lang="en-US" sz="1400" dirty="0" smtClean="0">
                <a:solidFill>
                  <a:srgbClr val="2E1700"/>
                </a:solidFill>
                <a:latin typeface="Georgia" pitchFamily="18" charset="0"/>
              </a:rPr>
              <a:t> </a:t>
            </a:r>
            <a:endParaRPr lang="en-US" sz="1400" dirty="0">
              <a:solidFill>
                <a:srgbClr val="2E1700"/>
              </a:solidFill>
              <a:latin typeface="Georgia" pitchFamily="18" charset="0"/>
            </a:endParaRPr>
          </a:p>
        </p:txBody>
      </p:sp>
      <p:sp>
        <p:nvSpPr>
          <p:cNvPr id="15" name="TextBox 9"/>
          <p:cNvSpPr txBox="1"/>
          <p:nvPr/>
        </p:nvSpPr>
        <p:spPr>
          <a:xfrm rot="16200000">
            <a:off x="-1616465" y="3165085"/>
            <a:ext cx="3551373" cy="1387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72"/>
              </a:lnSpc>
            </a:pPr>
            <a:r>
              <a:rPr lang="uk-UA" sz="800" spc="59" dirty="0" smtClean="0">
                <a:solidFill>
                  <a:srgbClr val="2E1700"/>
                </a:solidFill>
                <a:latin typeface="HK Grotesk Medium"/>
              </a:rPr>
              <a:t>ДРЕВЛЯНСЬКИМИ СТЕЖКАМИ: ГЛИННЕ-ЮЗЕФІН-СТВИГА</a:t>
            </a:r>
            <a:endParaRPr lang="uk-UA" sz="800" spc="59" dirty="0">
              <a:solidFill>
                <a:srgbClr val="2E1700"/>
              </a:solidFill>
              <a:latin typeface="HK Grotesk Medium"/>
            </a:endParaRPr>
          </a:p>
        </p:txBody>
      </p:sp>
      <p:pic>
        <p:nvPicPr>
          <p:cNvPr id="4098" name="Picture 2" descr="C:\Users\TPCUser\Desktop\МАН Юніор Дослідник 2024\-5242369779816324261_12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969" b="89141" l="0" r="100000">
                        <a14:foregroundMark x1="62083" y1="31875" x2="58333" y2="34219"/>
                        <a14:foregroundMark x1="11250" y1="81484" x2="45972" y2="82656"/>
                        <a14:foregroundMark x1="5278" y1="82500" x2="52778" y2="82422"/>
                        <a14:backgroundMark x1="91250" y1="31797" x2="98472" y2="51719"/>
                        <a14:backgroundMark x1="1250" y1="62891" x2="556" y2="68594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537" b="16264"/>
          <a:stretch/>
        </p:blipFill>
        <p:spPr bwMode="auto">
          <a:xfrm>
            <a:off x="7848600" y="3790950"/>
            <a:ext cx="1295400" cy="1386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9795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635</TotalTime>
  <Words>684</Words>
  <Application>Microsoft Office PowerPoint</Application>
  <PresentationFormat>Экран (16:9)</PresentationFormat>
  <Paragraphs>97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Arial</vt:lpstr>
      <vt:lpstr>HK Grotesk Medium</vt:lpstr>
      <vt:lpstr>Calibri</vt:lpstr>
      <vt:lpstr>Georgia</vt:lpstr>
      <vt:lpstr>Tenor Sans</vt:lpstr>
      <vt:lpstr>Wingdings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Brown Hand Drawn Black History Month Social and Emotional Learning Classroom Announcement</dc:title>
  <dc:creator>TPCUser</dc:creator>
  <cp:lastModifiedBy>TPCUser</cp:lastModifiedBy>
  <cp:revision>95</cp:revision>
  <dcterms:created xsi:type="dcterms:W3CDTF">2006-08-16T00:00:00Z</dcterms:created>
  <dcterms:modified xsi:type="dcterms:W3CDTF">2024-04-14T16:31:52Z</dcterms:modified>
  <dc:identifier>DAGB__j4UJI</dc:identifier>
</cp:coreProperties>
</file>