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Lst>
  <p:sldSz cx="18288000" cy="10287000"/>
  <p:notesSz cx="6858000" cy="9144000"/>
  <p:embeddedFontLst>
    <p:embeddedFont>
      <p:font typeface="Calibri" pitchFamily="34" charset="0"/>
      <p:regular r:id="rId17"/>
      <p:bold r:id="rId18"/>
      <p:italic r:id="rId19"/>
      <p:boldItalic r:id="rId20"/>
    </p:embeddedFont>
    <p:embeddedFont>
      <p:font typeface="Gilroy Bold" charset="-52"/>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744"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79DF"/>
        </a:solidFill>
        <a:effectLst/>
      </p:bgPr>
    </p:bg>
    <p:spTree>
      <p:nvGrpSpPr>
        <p:cNvPr id="1" name=""/>
        <p:cNvGrpSpPr/>
        <p:nvPr/>
      </p:nvGrpSpPr>
      <p:grpSpPr>
        <a:xfrm>
          <a:off x="0" y="0"/>
          <a:ext cx="0" cy="0"/>
          <a:chOff x="0" y="0"/>
          <a:chExt cx="0" cy="0"/>
        </a:xfrm>
      </p:grpSpPr>
      <p:sp>
        <p:nvSpPr>
          <p:cNvPr id="2" name="Freeform 2"/>
          <p:cNvSpPr/>
          <p:nvPr/>
        </p:nvSpPr>
        <p:spPr>
          <a:xfrm>
            <a:off x="0" y="598714"/>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
        <p:nvSpPr>
          <p:cNvPr id="3" name="Прямоугольник 2"/>
          <p:cNvSpPr/>
          <p:nvPr/>
        </p:nvSpPr>
        <p:spPr>
          <a:xfrm>
            <a:off x="533400" y="0"/>
            <a:ext cx="10767628" cy="769441"/>
          </a:xfrm>
          <a:prstGeom prst="rect">
            <a:avLst/>
          </a:prstGeom>
        </p:spPr>
        <p:txBody>
          <a:bodyPr wrap="none">
            <a:spAutoFit/>
          </a:bodyPr>
          <a:lstStyle/>
          <a:p>
            <a:r>
              <a:rPr lang="ru-RU" sz="4400" dirty="0" err="1" smtClean="0">
                <a:solidFill>
                  <a:schemeClr val="bg1"/>
                </a:solidFill>
              </a:rPr>
              <a:t>Болградське</a:t>
            </a:r>
            <a:r>
              <a:rPr lang="ru-RU" sz="4400" dirty="0" smtClean="0">
                <a:solidFill>
                  <a:schemeClr val="bg1"/>
                </a:solidFill>
              </a:rPr>
              <a:t> </a:t>
            </a:r>
            <a:r>
              <a:rPr lang="ru-RU" sz="4400" dirty="0" err="1">
                <a:solidFill>
                  <a:schemeClr val="bg1"/>
                </a:solidFill>
              </a:rPr>
              <a:t>територіальне</a:t>
            </a:r>
            <a:r>
              <a:rPr lang="ru-RU" sz="4400" dirty="0">
                <a:solidFill>
                  <a:schemeClr val="bg1"/>
                </a:solidFill>
              </a:rPr>
              <a:t> </a:t>
            </a:r>
            <a:r>
              <a:rPr lang="ru-RU" sz="4400" dirty="0" err="1">
                <a:solidFill>
                  <a:schemeClr val="bg1"/>
                </a:solidFill>
              </a:rPr>
              <a:t>відділення</a:t>
            </a:r>
            <a:r>
              <a:rPr lang="ru-RU" sz="4400" dirty="0">
                <a:solidFill>
                  <a:schemeClr val="bg1"/>
                </a:solidFill>
              </a:rPr>
              <a:t> МАН</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17386A">
                <a:alpha val="100000"/>
              </a:srgbClr>
            </a:gs>
            <a:gs pos="50000">
              <a:srgbClr val="103E72">
                <a:alpha val="100000"/>
              </a:srgbClr>
            </a:gs>
            <a:gs pos="100000">
              <a:srgbClr val="131217">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17386A">
                <a:alpha val="100000"/>
              </a:srgbClr>
            </a:gs>
            <a:gs pos="50000">
              <a:srgbClr val="103E72">
                <a:alpha val="100000"/>
              </a:srgbClr>
            </a:gs>
            <a:gs pos="100000">
              <a:srgbClr val="131217">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17386A">
                <a:alpha val="100000"/>
              </a:srgbClr>
            </a:gs>
            <a:gs pos="50000">
              <a:srgbClr val="103E72">
                <a:alpha val="100000"/>
              </a:srgbClr>
            </a:gs>
            <a:gs pos="100000">
              <a:srgbClr val="131217">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17386A">
                <a:alpha val="100000"/>
              </a:srgbClr>
            </a:gs>
            <a:gs pos="50000">
              <a:srgbClr val="103E72">
                <a:alpha val="100000"/>
              </a:srgbClr>
            </a:gs>
            <a:gs pos="100000">
              <a:srgbClr val="131217">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E6DD"/>
        </a:solidFill>
        <a:effectLst/>
      </p:bgPr>
    </p:bg>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olov\AppData\Local\Temp\Rar$DIa13972.32448.rartemp\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3642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73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43"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3" t="-9975" r="-173" b="-9975"/>
            </a:stretch>
          </a:blipFill>
        </p:spPr>
      </p:sp>
      <p:grpSp>
        <p:nvGrpSpPr>
          <p:cNvPr id="3" name="Group 3"/>
          <p:cNvGrpSpPr/>
          <p:nvPr/>
        </p:nvGrpSpPr>
        <p:grpSpPr>
          <a:xfrm>
            <a:off x="8201568" y="6305890"/>
            <a:ext cx="4050412" cy="3981110"/>
            <a:chOff x="0" y="0"/>
            <a:chExt cx="5400549" cy="5308147"/>
          </a:xfrm>
        </p:grpSpPr>
        <p:pic>
          <p:nvPicPr>
            <p:cNvPr id="4" name="Picture 4"/>
            <p:cNvPicPr>
              <a:picLocks noChangeAspect="1"/>
            </p:cNvPicPr>
            <p:nvPr/>
          </p:nvPicPr>
          <p:blipFill>
            <a:blip r:embed="rId3"/>
            <a:srcRect l="21385" r="21385"/>
            <a:stretch>
              <a:fillRect/>
            </a:stretch>
          </p:blipFill>
          <p:spPr>
            <a:xfrm>
              <a:off x="0" y="0"/>
              <a:ext cx="5400549" cy="5308147"/>
            </a:xfrm>
            <a:prstGeom prst="rect">
              <a:avLst/>
            </a:prstGeom>
          </p:spPr>
        </p:pic>
      </p:grpSp>
      <p:grpSp>
        <p:nvGrpSpPr>
          <p:cNvPr id="5" name="Group 5"/>
          <p:cNvGrpSpPr/>
          <p:nvPr/>
        </p:nvGrpSpPr>
        <p:grpSpPr>
          <a:xfrm>
            <a:off x="10292621" y="1188131"/>
            <a:ext cx="8050673" cy="9098869"/>
            <a:chOff x="0" y="0"/>
            <a:chExt cx="4869899" cy="5052060"/>
          </a:xfrm>
        </p:grpSpPr>
        <p:sp>
          <p:nvSpPr>
            <p:cNvPr id="6" name="Freeform 6"/>
            <p:cNvSpPr/>
            <p:nvPr/>
          </p:nvSpPr>
          <p:spPr>
            <a:xfrm>
              <a:off x="-635000" y="-673100"/>
              <a:ext cx="5777949" cy="6027420"/>
            </a:xfrm>
            <a:custGeom>
              <a:avLst/>
              <a:gdLst/>
              <a:ahLst/>
              <a:cxnLst/>
              <a:rect l="l" t="t" r="r" b="b"/>
              <a:pathLst>
                <a:path w="5777949" h="6027420">
                  <a:moveTo>
                    <a:pt x="4744601" y="1055370"/>
                  </a:moveTo>
                  <a:cubicBezTo>
                    <a:pt x="4071858" y="651510"/>
                    <a:pt x="3446774" y="1112520"/>
                    <a:pt x="2946927" y="1112520"/>
                  </a:cubicBezTo>
                  <a:cubicBezTo>
                    <a:pt x="2559020" y="1112520"/>
                    <a:pt x="1827538" y="0"/>
                    <a:pt x="954192" y="1314450"/>
                  </a:cubicBezTo>
                  <a:cubicBezTo>
                    <a:pt x="0" y="2628900"/>
                    <a:pt x="1169204" y="3865880"/>
                    <a:pt x="2147838" y="4946650"/>
                  </a:cubicBezTo>
                  <a:cubicBezTo>
                    <a:pt x="3126473" y="6027420"/>
                    <a:pt x="4456441" y="6009640"/>
                    <a:pt x="5224497" y="4725670"/>
                  </a:cubicBezTo>
                  <a:cubicBezTo>
                    <a:pt x="5777949" y="3859530"/>
                    <a:pt x="5518869" y="1520190"/>
                    <a:pt x="4744601" y="1055370"/>
                  </a:cubicBezTo>
                  <a:close/>
                </a:path>
              </a:pathLst>
            </a:custGeom>
            <a:blipFill>
              <a:blip r:embed="rId4"/>
              <a:stretch>
                <a:fillRect l="701" t="-8226" r="-86453" b="-8228"/>
              </a:stretch>
            </a:blipFill>
          </p:spPr>
        </p:sp>
      </p:grpSp>
      <p:sp>
        <p:nvSpPr>
          <p:cNvPr id="7" name="TextBox 7"/>
          <p:cNvSpPr txBox="1"/>
          <p:nvPr/>
        </p:nvSpPr>
        <p:spPr>
          <a:xfrm>
            <a:off x="3606693" y="942975"/>
            <a:ext cx="11357775" cy="2410652"/>
          </a:xfrm>
          <a:prstGeom prst="rect">
            <a:avLst/>
          </a:prstGeom>
        </p:spPr>
        <p:txBody>
          <a:bodyPr lIns="0" tIns="0" rIns="0" bIns="0" rtlCol="0" anchor="t">
            <a:spAutoFit/>
          </a:bodyPr>
          <a:lstStyle/>
          <a:p>
            <a:pPr algn="ctr">
              <a:lnSpc>
                <a:spcPts val="3104"/>
              </a:lnSpc>
              <a:spcBef>
                <a:spcPct val="0"/>
              </a:spcBef>
            </a:pPr>
            <a:r>
              <a:rPr lang="en-US" sz="2217" dirty="0">
                <a:solidFill>
                  <a:srgbClr val="000000"/>
                </a:solidFill>
                <a:latin typeface="Gilroy Bold"/>
              </a:rPr>
              <a:t>МІСТО ОДЕСЬКОЇ ОБЛАСТІ, РАЙОННИЙ ЦЕНТР. РОЗТАШОВАНИЙ У ПІВДЕННО-ЗАХІДНІЙ ЧАСТИНІ ОБЛАСТІ, НА СХІДНОМУ БЕРЕЗІ ОЗЕРА ЯЛПУГ. </a:t>
            </a:r>
          </a:p>
          <a:p>
            <a:pPr algn="ctr">
              <a:lnSpc>
                <a:spcPts val="3104"/>
              </a:lnSpc>
              <a:spcBef>
                <a:spcPct val="0"/>
              </a:spcBef>
            </a:pPr>
            <a:r>
              <a:rPr lang="en-US" sz="2217" dirty="0">
                <a:solidFill>
                  <a:srgbClr val="000000"/>
                </a:solidFill>
                <a:latin typeface="Gilroy Bold"/>
              </a:rPr>
              <a:t>ТЕРИТОРІЯ   М. БОЛГРАД, ЗАНЕСЕНОГО ДО СПИСКУ ІСТОРИЧНИХ НАСЕЛЕНИХ МІСЦЬ УКРАЇНИ (З ДАТУВАННЯМ – 1821 Р.).</a:t>
            </a:r>
          </a:p>
          <a:p>
            <a:pPr algn="ctr">
              <a:lnSpc>
                <a:spcPts val="3104"/>
              </a:lnSpc>
              <a:spcBef>
                <a:spcPct val="0"/>
              </a:spcBef>
            </a:pPr>
            <a:r>
              <a:rPr lang="en-US" sz="2217" dirty="0">
                <a:solidFill>
                  <a:srgbClr val="000000"/>
                </a:solidFill>
                <a:latin typeface="Gilroy Bold"/>
              </a:rPr>
              <a:t>ДУХОВНИЙ, НАЦІОНАЛЬНИЙ І ДУХОВНИЙ ЦЕНТР, В ЯКОМУ ПРЕДСТАВЛЕНІ НАЙРІЗНОМАНІТНІШІ ВИДУ ТУРИЗМУ </a:t>
            </a:r>
          </a:p>
        </p:txBody>
      </p:sp>
      <p:sp>
        <p:nvSpPr>
          <p:cNvPr id="8" name="TextBox 8"/>
          <p:cNvSpPr txBox="1"/>
          <p:nvPr/>
        </p:nvSpPr>
        <p:spPr>
          <a:xfrm>
            <a:off x="5569748" y="-246097"/>
            <a:ext cx="7148503" cy="1128514"/>
          </a:xfrm>
          <a:prstGeom prst="rect">
            <a:avLst/>
          </a:prstGeom>
        </p:spPr>
        <p:txBody>
          <a:bodyPr lIns="0" tIns="0" rIns="0" bIns="0" rtlCol="0" anchor="t">
            <a:spAutoFit/>
          </a:bodyPr>
          <a:lstStyle/>
          <a:p>
            <a:pPr algn="ctr">
              <a:lnSpc>
                <a:spcPts val="8791"/>
              </a:lnSpc>
            </a:pPr>
            <a:r>
              <a:rPr lang="en-US" sz="8000" dirty="0" err="1">
                <a:solidFill>
                  <a:srgbClr val="58963D"/>
                </a:solidFill>
                <a:latin typeface="CS Gordon Serif"/>
              </a:rPr>
              <a:t>Болград</a:t>
            </a:r>
            <a:endParaRPr lang="en-US" sz="8000" dirty="0">
              <a:solidFill>
                <a:srgbClr val="58963D"/>
              </a:solidFill>
              <a:latin typeface="CS Gordon Serif"/>
            </a:endParaRPr>
          </a:p>
        </p:txBody>
      </p:sp>
      <p:grpSp>
        <p:nvGrpSpPr>
          <p:cNvPr id="9" name="Group 9"/>
          <p:cNvGrpSpPr/>
          <p:nvPr/>
        </p:nvGrpSpPr>
        <p:grpSpPr>
          <a:xfrm>
            <a:off x="-1610" y="6172274"/>
            <a:ext cx="4105587" cy="4114726"/>
            <a:chOff x="0" y="0"/>
            <a:chExt cx="5474116" cy="5486302"/>
          </a:xfrm>
        </p:grpSpPr>
        <p:pic>
          <p:nvPicPr>
            <p:cNvPr id="10" name="Picture 10"/>
            <p:cNvPicPr>
              <a:picLocks noChangeAspect="1"/>
            </p:cNvPicPr>
            <p:nvPr/>
          </p:nvPicPr>
          <p:blipFill>
            <a:blip r:embed="rId5"/>
            <a:srcRect l="12077" r="12077"/>
            <a:stretch>
              <a:fillRect/>
            </a:stretch>
          </p:blipFill>
          <p:spPr>
            <a:xfrm>
              <a:off x="0" y="0"/>
              <a:ext cx="5474116" cy="5486302"/>
            </a:xfrm>
            <a:prstGeom prst="rect">
              <a:avLst/>
            </a:prstGeom>
          </p:spPr>
        </p:pic>
      </p:grpSp>
      <p:grpSp>
        <p:nvGrpSpPr>
          <p:cNvPr id="11" name="Group 11"/>
          <p:cNvGrpSpPr/>
          <p:nvPr/>
        </p:nvGrpSpPr>
        <p:grpSpPr>
          <a:xfrm>
            <a:off x="0" y="2148301"/>
            <a:ext cx="4103977" cy="4114726"/>
            <a:chOff x="0" y="0"/>
            <a:chExt cx="5471969" cy="5486302"/>
          </a:xfrm>
        </p:grpSpPr>
        <p:pic>
          <p:nvPicPr>
            <p:cNvPr id="12" name="Picture 12"/>
            <p:cNvPicPr>
              <a:picLocks noChangeAspect="1"/>
            </p:cNvPicPr>
            <p:nvPr/>
          </p:nvPicPr>
          <p:blipFill>
            <a:blip r:embed="rId6"/>
            <a:srcRect l="16522" r="16522"/>
            <a:stretch>
              <a:fillRect/>
            </a:stretch>
          </p:blipFill>
          <p:spPr>
            <a:xfrm>
              <a:off x="0" y="0"/>
              <a:ext cx="5471969" cy="5486302"/>
            </a:xfrm>
            <a:prstGeom prst="rect">
              <a:avLst/>
            </a:prstGeom>
          </p:spPr>
        </p:pic>
      </p:grpSp>
      <p:sp>
        <p:nvSpPr>
          <p:cNvPr id="13" name="TextBox 13"/>
          <p:cNvSpPr txBox="1"/>
          <p:nvPr/>
        </p:nvSpPr>
        <p:spPr>
          <a:xfrm>
            <a:off x="594606" y="2580684"/>
            <a:ext cx="3509371" cy="564257"/>
          </a:xfrm>
          <a:prstGeom prst="rect">
            <a:avLst/>
          </a:prstGeom>
        </p:spPr>
        <p:txBody>
          <a:bodyPr lIns="0" tIns="0" rIns="0" bIns="0" rtlCol="0" anchor="t">
            <a:spAutoFit/>
          </a:bodyPr>
          <a:lstStyle/>
          <a:p>
            <a:pPr algn="ctr">
              <a:lnSpc>
                <a:spcPts val="4399"/>
              </a:lnSpc>
            </a:pPr>
            <a:r>
              <a:rPr lang="en-US" sz="4399" b="1" dirty="0">
                <a:solidFill>
                  <a:srgbClr val="000000"/>
                </a:solidFill>
                <a:latin typeface="Arial" pitchFamily="34" charset="0"/>
                <a:cs typeface="Arial" pitchFamily="34" charset="0"/>
              </a:rPr>
              <a:t>ЕТНІЧНИЙ</a:t>
            </a:r>
          </a:p>
        </p:txBody>
      </p:sp>
      <p:sp>
        <p:nvSpPr>
          <p:cNvPr id="14" name="TextBox 14"/>
          <p:cNvSpPr txBox="1"/>
          <p:nvPr/>
        </p:nvSpPr>
        <p:spPr>
          <a:xfrm>
            <a:off x="-266882" y="6539941"/>
            <a:ext cx="4221306" cy="474874"/>
          </a:xfrm>
          <a:prstGeom prst="rect">
            <a:avLst/>
          </a:prstGeom>
        </p:spPr>
        <p:txBody>
          <a:bodyPr lIns="0" tIns="0" rIns="0" bIns="0" rtlCol="0" anchor="t">
            <a:spAutoFit/>
          </a:bodyPr>
          <a:lstStyle/>
          <a:p>
            <a:pPr algn="ctr">
              <a:lnSpc>
                <a:spcPts val="3636"/>
              </a:lnSpc>
            </a:pPr>
            <a:r>
              <a:rPr lang="en-US" sz="3636" b="1" dirty="0">
                <a:solidFill>
                  <a:schemeClr val="tx1">
                    <a:lumMod val="85000"/>
                    <a:lumOff val="15000"/>
                  </a:schemeClr>
                </a:solidFill>
                <a:latin typeface="Arial" pitchFamily="34" charset="0"/>
                <a:cs typeface="Arial" pitchFamily="34" charset="0"/>
              </a:rPr>
              <a:t>ЕКСКУРСІЙНИЙ</a:t>
            </a:r>
          </a:p>
        </p:txBody>
      </p:sp>
      <p:grpSp>
        <p:nvGrpSpPr>
          <p:cNvPr id="15" name="Group 15"/>
          <p:cNvGrpSpPr/>
          <p:nvPr/>
        </p:nvGrpSpPr>
        <p:grpSpPr>
          <a:xfrm>
            <a:off x="4103977" y="6305891"/>
            <a:ext cx="4065128" cy="3981110"/>
            <a:chOff x="0" y="0"/>
            <a:chExt cx="5420171" cy="5603572"/>
          </a:xfrm>
        </p:grpSpPr>
        <p:pic>
          <p:nvPicPr>
            <p:cNvPr id="16" name="Picture 16"/>
            <p:cNvPicPr>
              <a:picLocks noChangeAspect="1"/>
            </p:cNvPicPr>
            <p:nvPr/>
          </p:nvPicPr>
          <p:blipFill>
            <a:blip r:embed="rId7"/>
            <a:srcRect l="13774" r="13774"/>
            <a:stretch>
              <a:fillRect/>
            </a:stretch>
          </p:blipFill>
          <p:spPr>
            <a:xfrm>
              <a:off x="0" y="0"/>
              <a:ext cx="5420171" cy="5603572"/>
            </a:xfrm>
            <a:prstGeom prst="rect">
              <a:avLst/>
            </a:prstGeom>
          </p:spPr>
        </p:pic>
      </p:grpSp>
      <p:sp>
        <p:nvSpPr>
          <p:cNvPr id="17" name="TextBox 17"/>
          <p:cNvSpPr txBox="1"/>
          <p:nvPr/>
        </p:nvSpPr>
        <p:spPr>
          <a:xfrm>
            <a:off x="4103977" y="6439240"/>
            <a:ext cx="4046716" cy="974626"/>
          </a:xfrm>
          <a:prstGeom prst="rect">
            <a:avLst/>
          </a:prstGeom>
        </p:spPr>
        <p:txBody>
          <a:bodyPr lIns="0" tIns="0" rIns="0" bIns="0" rtlCol="0" anchor="t">
            <a:spAutoFit/>
          </a:bodyPr>
          <a:lstStyle/>
          <a:p>
            <a:pPr algn="ctr">
              <a:lnSpc>
                <a:spcPts val="3780"/>
              </a:lnSpc>
            </a:pPr>
            <a:r>
              <a:rPr lang="en-US" sz="3780" b="1" dirty="0">
                <a:solidFill>
                  <a:schemeClr val="bg1">
                    <a:lumMod val="50000"/>
                  </a:schemeClr>
                </a:solidFill>
                <a:latin typeface="Arial" pitchFamily="34" charset="0"/>
                <a:cs typeface="Arial" pitchFamily="34" charset="0"/>
              </a:rPr>
              <a:t>ГАСТРОНОМІЧНИЙ</a:t>
            </a:r>
          </a:p>
        </p:txBody>
      </p:sp>
      <p:sp>
        <p:nvSpPr>
          <p:cNvPr id="18" name="TextBox 18"/>
          <p:cNvSpPr txBox="1"/>
          <p:nvPr/>
        </p:nvSpPr>
        <p:spPr>
          <a:xfrm>
            <a:off x="8779918" y="6450171"/>
            <a:ext cx="2435133" cy="461665"/>
          </a:xfrm>
          <a:prstGeom prst="rect">
            <a:avLst/>
          </a:prstGeom>
        </p:spPr>
        <p:txBody>
          <a:bodyPr lIns="0" tIns="0" rIns="0" bIns="0" rtlCol="0" anchor="t">
            <a:spAutoFit/>
          </a:bodyPr>
          <a:lstStyle/>
          <a:p>
            <a:pPr algn="ctr">
              <a:lnSpc>
                <a:spcPts val="3636"/>
              </a:lnSpc>
            </a:pPr>
            <a:r>
              <a:rPr lang="en-US" sz="3636" b="1" dirty="0">
                <a:solidFill>
                  <a:schemeClr val="bg1">
                    <a:lumMod val="85000"/>
                  </a:schemeClr>
                </a:solidFill>
                <a:latin typeface="Arial" pitchFamily="34" charset="0"/>
                <a:cs typeface="Arial" pitchFamily="34" charset="0"/>
              </a:rPr>
              <a:t>ВИННИЙ</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F3FA"/>
        </a:solidFill>
        <a:effectLst/>
      </p:bgPr>
    </p:bg>
    <p:spTree>
      <p:nvGrpSpPr>
        <p:cNvPr id="1" name=""/>
        <p:cNvGrpSpPr/>
        <p:nvPr/>
      </p:nvGrpSpPr>
      <p:grpSpPr>
        <a:xfrm>
          <a:off x="0" y="0"/>
          <a:ext cx="0" cy="0"/>
          <a:chOff x="0" y="0"/>
          <a:chExt cx="0" cy="0"/>
        </a:xfrm>
      </p:grpSpPr>
      <p:sp>
        <p:nvSpPr>
          <p:cNvPr id="2" name="Freeform 2"/>
          <p:cNvSpPr/>
          <p:nvPr/>
        </p:nvSpPr>
        <p:spPr>
          <a:xfrm>
            <a:off x="0" y="284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a:grpSpLocks noChangeAspect="1"/>
          </p:cNvGrpSpPr>
          <p:nvPr/>
        </p:nvGrpSpPr>
        <p:grpSpPr>
          <a:xfrm>
            <a:off x="421462" y="284874"/>
            <a:ext cx="15809114" cy="3538255"/>
            <a:chOff x="0" y="0"/>
            <a:chExt cx="3818890" cy="854710"/>
          </a:xfrm>
        </p:grpSpPr>
        <p:sp>
          <p:nvSpPr>
            <p:cNvPr id="4" name="Freeform 4"/>
            <p:cNvSpPr/>
            <p:nvPr/>
          </p:nvSpPr>
          <p:spPr>
            <a:xfrm>
              <a:off x="-1270" y="0"/>
              <a:ext cx="3820160" cy="855980"/>
            </a:xfrm>
            <a:custGeom>
              <a:avLst/>
              <a:gdLst/>
              <a:ahLst/>
              <a:cxnLst/>
              <a:rect l="l" t="t" r="r" b="b"/>
              <a:pathLst>
                <a:path w="3820160" h="855980">
                  <a:moveTo>
                    <a:pt x="3392170" y="855980"/>
                  </a:moveTo>
                  <a:lnTo>
                    <a:pt x="427990" y="855980"/>
                  </a:lnTo>
                  <a:cubicBezTo>
                    <a:pt x="191770" y="855980"/>
                    <a:pt x="0" y="664210"/>
                    <a:pt x="0" y="427990"/>
                  </a:cubicBezTo>
                  <a:cubicBezTo>
                    <a:pt x="0" y="191770"/>
                    <a:pt x="191770" y="0"/>
                    <a:pt x="427990" y="0"/>
                  </a:cubicBezTo>
                  <a:lnTo>
                    <a:pt x="3392170" y="0"/>
                  </a:lnTo>
                  <a:cubicBezTo>
                    <a:pt x="3628390" y="0"/>
                    <a:pt x="3820160" y="191770"/>
                    <a:pt x="3820160" y="427990"/>
                  </a:cubicBezTo>
                  <a:cubicBezTo>
                    <a:pt x="3820160" y="664210"/>
                    <a:pt x="3628390" y="855980"/>
                    <a:pt x="3392170" y="855980"/>
                  </a:cubicBezTo>
                  <a:close/>
                </a:path>
              </a:pathLst>
            </a:custGeom>
            <a:gradFill rotWithShape="1">
              <a:gsLst>
                <a:gs pos="0">
                  <a:srgbClr val="CDFFD8">
                    <a:alpha val="100000"/>
                  </a:srgbClr>
                </a:gs>
                <a:gs pos="100000">
                  <a:srgbClr val="94B9FF">
                    <a:alpha val="100000"/>
                  </a:srgbClr>
                </a:gs>
              </a:gsLst>
              <a:lin ang="0"/>
            </a:gradFill>
          </p:spPr>
        </p:sp>
        <p:sp>
          <p:nvSpPr>
            <p:cNvPr id="5" name="Freeform 5"/>
            <p:cNvSpPr/>
            <p:nvPr/>
          </p:nvSpPr>
          <p:spPr>
            <a:xfrm>
              <a:off x="52930" y="59100"/>
              <a:ext cx="772980" cy="737780"/>
            </a:xfrm>
            <a:custGeom>
              <a:avLst/>
              <a:gdLst/>
              <a:ahLst/>
              <a:cxnLst/>
              <a:rect l="l" t="t" r="r" b="b"/>
              <a:pathLst>
                <a:path w="772980" h="737780">
                  <a:moveTo>
                    <a:pt x="386490" y="590"/>
                  </a:moveTo>
                  <a:cubicBezTo>
                    <a:pt x="254517" y="0"/>
                    <a:pt x="132315" y="70068"/>
                    <a:pt x="66157" y="184263"/>
                  </a:cubicBezTo>
                  <a:cubicBezTo>
                    <a:pt x="0" y="298458"/>
                    <a:pt x="0" y="439322"/>
                    <a:pt x="66157" y="553517"/>
                  </a:cubicBezTo>
                  <a:cubicBezTo>
                    <a:pt x="132315" y="667712"/>
                    <a:pt x="254517" y="737780"/>
                    <a:pt x="386490" y="737190"/>
                  </a:cubicBezTo>
                  <a:cubicBezTo>
                    <a:pt x="518463" y="737780"/>
                    <a:pt x="640665" y="667712"/>
                    <a:pt x="706823" y="553517"/>
                  </a:cubicBezTo>
                  <a:cubicBezTo>
                    <a:pt x="772980" y="439322"/>
                    <a:pt x="772980" y="298458"/>
                    <a:pt x="706823" y="184263"/>
                  </a:cubicBezTo>
                  <a:cubicBezTo>
                    <a:pt x="640665" y="70068"/>
                    <a:pt x="518463" y="0"/>
                    <a:pt x="386490" y="590"/>
                  </a:cubicBezTo>
                  <a:close/>
                </a:path>
              </a:pathLst>
            </a:custGeom>
            <a:blipFill>
              <a:blip r:embed="rId3"/>
              <a:stretch>
                <a:fillRect l="223" t="-12962" r="223" b="-12962"/>
              </a:stretch>
            </a:blipFill>
          </p:spPr>
        </p:sp>
      </p:grpSp>
      <p:sp>
        <p:nvSpPr>
          <p:cNvPr id="6" name="TextBox 6"/>
          <p:cNvSpPr txBox="1"/>
          <p:nvPr/>
        </p:nvSpPr>
        <p:spPr>
          <a:xfrm>
            <a:off x="3626590" y="626350"/>
            <a:ext cx="11939279" cy="2475160"/>
          </a:xfrm>
          <a:prstGeom prst="rect">
            <a:avLst/>
          </a:prstGeom>
        </p:spPr>
        <p:txBody>
          <a:bodyPr lIns="0" tIns="0" rIns="0" bIns="0" rtlCol="0" anchor="t">
            <a:spAutoFit/>
          </a:bodyPr>
          <a:lstStyle/>
          <a:p>
            <a:pPr algn="ctr">
              <a:lnSpc>
                <a:spcPts val="2350"/>
              </a:lnSpc>
            </a:pPr>
            <a:r>
              <a:rPr lang="en-US" sz="2350" dirty="0">
                <a:solidFill>
                  <a:srgbClr val="000000"/>
                </a:solidFill>
                <a:latin typeface="Gilroy Bold"/>
              </a:rPr>
              <a:t>АКТУАЛЬНІСТЬ </a:t>
            </a:r>
            <a:r>
              <a:rPr lang="en-US" sz="2350" dirty="0" smtClean="0">
                <a:solidFill>
                  <a:srgbClr val="000000"/>
                </a:solidFill>
                <a:latin typeface="Gilroy Bold"/>
              </a:rPr>
              <a:t>ТЕМИ</a:t>
            </a:r>
            <a:r>
              <a:rPr lang="uk-UA" sz="2350" smtClean="0">
                <a:solidFill>
                  <a:srgbClr val="000000"/>
                </a:solidFill>
                <a:latin typeface="Gilroy Bold"/>
              </a:rPr>
              <a:t> ПРОЕКТУ</a:t>
            </a:r>
            <a:r>
              <a:rPr lang="en-US" sz="2350" smtClean="0">
                <a:solidFill>
                  <a:srgbClr val="000000"/>
                </a:solidFill>
                <a:latin typeface="Gilroy Bold"/>
              </a:rPr>
              <a:t>:</a:t>
            </a:r>
            <a:endParaRPr lang="en-US" sz="2350" dirty="0">
              <a:solidFill>
                <a:srgbClr val="000000"/>
              </a:solidFill>
              <a:latin typeface="Gilroy Bold"/>
            </a:endParaRPr>
          </a:p>
          <a:p>
            <a:pPr algn="ctr">
              <a:lnSpc>
                <a:spcPts val="2350"/>
              </a:lnSpc>
              <a:spcBef>
                <a:spcPct val="0"/>
              </a:spcBef>
            </a:pPr>
            <a:r>
              <a:rPr lang="en-US" sz="2350" dirty="0">
                <a:solidFill>
                  <a:srgbClr val="000000"/>
                </a:solidFill>
                <a:latin typeface="Gilroy Bold"/>
              </a:rPr>
              <a:t>ТУРИЗМ - ОДИН З НАЙБІЛЬШ ПРОГРЕСУЮЧИХ ГАЛУЗЕЙ СВІТОВОГО ГОСПОДАРСТВА. НЕВІД’ЄМНОЮ СКЛАДОВОЮ БУДЬ-ЯКОЇ ТУРИСТИЧНОЇ ПОДОРОЖІ Є ЕКСКУРСІЯ, ЯКА СПРИЯЄ ПОШИРЕННЮ НАУКОВИХ ЗНАНЬ І Є ВАЖЛИВИМ ЗАСОБОМ ПАТРІОТИЧНОГО ВИХОВАННЯ, ВИВЧЕННЯ ІСТОРІЇ КРАЇНИ АБО МІСЦЕВОСТІ, ГЕРОЇЧНОГО МИНУЛОГО ЇЇ НАРОДУ, ТРАДИЦІЙ, РОЗВИТКУ КУЛЬТУРИ ТА МИСТЕЦТВА. НА ТЕРИТОРІЇ М. БОЛГРАДА РОЗТАШОВАНО 28 ОБ’ЄКТІВ КУЛЬТУРНОЇ СПАДЩИНИ, ЯКІ ПЕРЕБУВАЮТЬ НА ДЕРЖАВНОМУ ОБЛІКУ. </a:t>
            </a:r>
          </a:p>
        </p:txBody>
      </p:sp>
      <p:grpSp>
        <p:nvGrpSpPr>
          <p:cNvPr id="7" name="Group 7"/>
          <p:cNvGrpSpPr/>
          <p:nvPr/>
        </p:nvGrpSpPr>
        <p:grpSpPr>
          <a:xfrm>
            <a:off x="199893" y="4478794"/>
            <a:ext cx="7314006" cy="5143500"/>
            <a:chOff x="0" y="0"/>
            <a:chExt cx="972764" cy="684087"/>
          </a:xfrm>
        </p:grpSpPr>
        <p:sp>
          <p:nvSpPr>
            <p:cNvPr id="8" name="Freeform 8"/>
            <p:cNvSpPr/>
            <p:nvPr/>
          </p:nvSpPr>
          <p:spPr>
            <a:xfrm>
              <a:off x="0" y="0"/>
              <a:ext cx="972764" cy="684087"/>
            </a:xfrm>
            <a:custGeom>
              <a:avLst/>
              <a:gdLst/>
              <a:ahLst/>
              <a:cxnLst/>
              <a:rect l="l" t="t" r="r" b="b"/>
              <a:pathLst>
                <a:path w="972764" h="684087">
                  <a:moveTo>
                    <a:pt x="105851" y="0"/>
                  </a:moveTo>
                  <a:lnTo>
                    <a:pt x="866914" y="0"/>
                  </a:lnTo>
                  <a:cubicBezTo>
                    <a:pt x="925373" y="0"/>
                    <a:pt x="972764" y="47391"/>
                    <a:pt x="972764" y="105851"/>
                  </a:cubicBezTo>
                  <a:lnTo>
                    <a:pt x="972764" y="578236"/>
                  </a:lnTo>
                  <a:cubicBezTo>
                    <a:pt x="972764" y="606309"/>
                    <a:pt x="961612" y="633233"/>
                    <a:pt x="941761" y="653084"/>
                  </a:cubicBezTo>
                  <a:cubicBezTo>
                    <a:pt x="921911" y="672935"/>
                    <a:pt x="894987" y="684087"/>
                    <a:pt x="866914" y="684087"/>
                  </a:cubicBezTo>
                  <a:lnTo>
                    <a:pt x="105851" y="684087"/>
                  </a:lnTo>
                  <a:cubicBezTo>
                    <a:pt x="77777" y="684087"/>
                    <a:pt x="50854" y="672935"/>
                    <a:pt x="31003" y="653084"/>
                  </a:cubicBezTo>
                  <a:cubicBezTo>
                    <a:pt x="11152" y="633233"/>
                    <a:pt x="0" y="606309"/>
                    <a:pt x="0" y="578236"/>
                  </a:cubicBezTo>
                  <a:lnTo>
                    <a:pt x="0" y="105851"/>
                  </a:lnTo>
                  <a:cubicBezTo>
                    <a:pt x="0" y="77777"/>
                    <a:pt x="11152" y="50854"/>
                    <a:pt x="31003" y="31003"/>
                  </a:cubicBezTo>
                  <a:cubicBezTo>
                    <a:pt x="50854" y="11152"/>
                    <a:pt x="77777" y="0"/>
                    <a:pt x="105851"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133350"/>
              <a:ext cx="972764" cy="817437"/>
            </a:xfrm>
            <a:prstGeom prst="rect">
              <a:avLst/>
            </a:prstGeom>
          </p:spPr>
          <p:txBody>
            <a:bodyPr lIns="31437" tIns="31437" rIns="31437" bIns="31437" rtlCol="0" anchor="ctr"/>
            <a:lstStyle/>
            <a:p>
              <a:pPr algn="ctr">
                <a:lnSpc>
                  <a:spcPts val="4276"/>
                </a:lnSpc>
              </a:pPr>
              <a:r>
                <a:rPr lang="en-US" sz="3054">
                  <a:solidFill>
                    <a:srgbClr val="000000"/>
                  </a:solidFill>
                  <a:latin typeface="Gilroy Bold"/>
                </a:rPr>
                <a:t>Мета: </a:t>
              </a:r>
            </a:p>
            <a:p>
              <a:pPr algn="ctr">
                <a:lnSpc>
                  <a:spcPts val="4276"/>
                </a:lnSpc>
              </a:pPr>
              <a:r>
                <a:rPr lang="en-US" sz="3054">
                  <a:solidFill>
                    <a:srgbClr val="000000"/>
                  </a:solidFill>
                  <a:latin typeface="Gilroy Bold"/>
                </a:rPr>
                <a:t> висвітлити культурні, природні,  історичні, архітектурні пм’ятки, які можуть бути використані в ексурсійній справі та туризмі в м. Болград, підвищити інтерес місцевого населення та гостів  до історико - архітектурних багатств міста.</a:t>
              </a:r>
            </a:p>
          </p:txBody>
        </p:sp>
      </p:grpSp>
      <p:grpSp>
        <p:nvGrpSpPr>
          <p:cNvPr id="10" name="Group 10"/>
          <p:cNvGrpSpPr/>
          <p:nvPr/>
        </p:nvGrpSpPr>
        <p:grpSpPr>
          <a:xfrm>
            <a:off x="7735468" y="4478794"/>
            <a:ext cx="10153260" cy="5143500"/>
            <a:chOff x="0" y="0"/>
            <a:chExt cx="2014439" cy="1020487"/>
          </a:xfrm>
        </p:grpSpPr>
        <p:sp>
          <p:nvSpPr>
            <p:cNvPr id="11" name="Freeform 11"/>
            <p:cNvSpPr/>
            <p:nvPr/>
          </p:nvSpPr>
          <p:spPr>
            <a:xfrm>
              <a:off x="0" y="0"/>
              <a:ext cx="2014439" cy="1020487"/>
            </a:xfrm>
            <a:custGeom>
              <a:avLst/>
              <a:gdLst/>
              <a:ahLst/>
              <a:cxnLst/>
              <a:rect l="l" t="t" r="r" b="b"/>
              <a:pathLst>
                <a:path w="2014439" h="1020487">
                  <a:moveTo>
                    <a:pt x="51088" y="0"/>
                  </a:moveTo>
                  <a:lnTo>
                    <a:pt x="1963351" y="0"/>
                  </a:lnTo>
                  <a:cubicBezTo>
                    <a:pt x="1991566" y="0"/>
                    <a:pt x="2014439" y="22873"/>
                    <a:pt x="2014439" y="51088"/>
                  </a:cubicBezTo>
                  <a:lnTo>
                    <a:pt x="2014439" y="969399"/>
                  </a:lnTo>
                  <a:cubicBezTo>
                    <a:pt x="2014439" y="982948"/>
                    <a:pt x="2009057" y="995943"/>
                    <a:pt x="1999476" y="1005524"/>
                  </a:cubicBezTo>
                  <a:cubicBezTo>
                    <a:pt x="1989895" y="1015105"/>
                    <a:pt x="1976901" y="1020487"/>
                    <a:pt x="1963351" y="1020487"/>
                  </a:cubicBezTo>
                  <a:lnTo>
                    <a:pt x="51088" y="1020487"/>
                  </a:lnTo>
                  <a:cubicBezTo>
                    <a:pt x="37539" y="1020487"/>
                    <a:pt x="24544" y="1015105"/>
                    <a:pt x="14963" y="1005524"/>
                  </a:cubicBezTo>
                  <a:cubicBezTo>
                    <a:pt x="5382" y="995943"/>
                    <a:pt x="0" y="982948"/>
                    <a:pt x="0" y="969399"/>
                  </a:cubicBezTo>
                  <a:lnTo>
                    <a:pt x="0" y="51088"/>
                  </a:lnTo>
                  <a:cubicBezTo>
                    <a:pt x="0" y="37539"/>
                    <a:pt x="5382" y="24544"/>
                    <a:pt x="14963" y="14963"/>
                  </a:cubicBezTo>
                  <a:cubicBezTo>
                    <a:pt x="24544" y="5382"/>
                    <a:pt x="37539" y="0"/>
                    <a:pt x="51088" y="0"/>
                  </a:cubicBezTo>
                  <a:close/>
                </a:path>
              </a:pathLst>
            </a:custGeom>
            <a:gradFill rotWithShape="1">
              <a:gsLst>
                <a:gs pos="0">
                  <a:srgbClr val="CDFFD8">
                    <a:alpha val="100000"/>
                  </a:srgbClr>
                </a:gs>
                <a:gs pos="100000">
                  <a:srgbClr val="94B9FF">
                    <a:alpha val="100000"/>
                  </a:srgbClr>
                </a:gs>
              </a:gsLst>
              <a:lin ang="0"/>
            </a:gradFill>
          </p:spPr>
        </p:sp>
        <p:sp>
          <p:nvSpPr>
            <p:cNvPr id="12" name="TextBox 12"/>
            <p:cNvSpPr txBox="1"/>
            <p:nvPr/>
          </p:nvSpPr>
          <p:spPr>
            <a:xfrm>
              <a:off x="0" y="-123825"/>
              <a:ext cx="2014439" cy="1144312"/>
            </a:xfrm>
            <a:prstGeom prst="rect">
              <a:avLst/>
            </a:prstGeom>
          </p:spPr>
          <p:txBody>
            <a:bodyPr lIns="21074" tIns="21074" rIns="21074" bIns="21074" rtlCol="0" anchor="ctr"/>
            <a:lstStyle/>
            <a:p>
              <a:pPr algn="ctr">
                <a:lnSpc>
                  <a:spcPts val="4001"/>
                </a:lnSpc>
              </a:pPr>
              <a:r>
                <a:rPr lang="en-US" sz="2858">
                  <a:solidFill>
                    <a:srgbClr val="000000"/>
                  </a:solidFill>
                  <a:latin typeface="Gilroy Bold"/>
                </a:rPr>
                <a:t>З</a:t>
              </a:r>
              <a:r>
                <a:rPr lang="en-US" sz="2858">
                  <a:solidFill>
                    <a:srgbClr val="202422"/>
                  </a:solidFill>
                  <a:latin typeface="Gilroy Bold"/>
                </a:rPr>
                <a:t>авдання:</a:t>
              </a:r>
            </a:p>
            <a:p>
              <a:pPr marL="617052" lvl="1" indent="-308526" algn="ctr">
                <a:lnSpc>
                  <a:spcPts val="4001"/>
                </a:lnSpc>
                <a:buFont typeface="Arial"/>
                <a:buChar char="•"/>
              </a:pPr>
              <a:r>
                <a:rPr lang="en-US" sz="2858">
                  <a:solidFill>
                    <a:srgbClr val="202422"/>
                  </a:solidFill>
                  <a:latin typeface="Gilroy Bold"/>
                </a:rPr>
                <a:t>висвітлити  історико-архітектурні пам’ятки Болграда та визначити в них національні мистецькі традиції та особливості;</a:t>
              </a:r>
            </a:p>
            <a:p>
              <a:pPr marL="617052" lvl="1" indent="-308526" algn="ctr">
                <a:lnSpc>
                  <a:spcPts val="4001"/>
                </a:lnSpc>
                <a:buFont typeface="Arial"/>
                <a:buChar char="•"/>
              </a:pPr>
              <a:r>
                <a:rPr lang="en-US" sz="2858">
                  <a:solidFill>
                    <a:srgbClr val="202422"/>
                  </a:solidFill>
                  <a:latin typeface="Gilroy Bold"/>
                </a:rPr>
                <a:t> акцентувати необхідність забезпечення збереження пам'яток та об'єктів культурної спадщини для нащадків та розвитку туризму в місті.</a:t>
              </a:r>
            </a:p>
            <a:p>
              <a:pPr marL="617052" lvl="1" indent="-308526" algn="ctr">
                <a:lnSpc>
                  <a:spcPts val="4001"/>
                </a:lnSpc>
                <a:buFont typeface="Arial"/>
                <a:buChar char="•"/>
              </a:pPr>
              <a:r>
                <a:rPr lang="en-US" sz="2858">
                  <a:solidFill>
                    <a:srgbClr val="202422"/>
                  </a:solidFill>
                  <a:latin typeface="Gilroy Bold"/>
                </a:rPr>
                <a:t>розробити орієнтований екскурсійний план по видатним місцям  Болграду.</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17386A">
                <a:alpha val="100000"/>
              </a:srgbClr>
            </a:gs>
            <a:gs pos="50000">
              <a:srgbClr val="103E72">
                <a:alpha val="100000"/>
              </a:srgbClr>
            </a:gs>
            <a:gs pos="100000">
              <a:srgbClr val="131217">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17386A">
                <a:alpha val="100000"/>
              </a:srgbClr>
            </a:gs>
            <a:gs pos="50000">
              <a:srgbClr val="103E72">
                <a:alpha val="100000"/>
              </a:srgbClr>
            </a:gs>
            <a:gs pos="100000">
              <a:srgbClr val="131217">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17386A">
                <a:alpha val="100000"/>
              </a:srgbClr>
            </a:gs>
            <a:gs pos="50000">
              <a:srgbClr val="103E72">
                <a:alpha val="100000"/>
              </a:srgbClr>
            </a:gs>
            <a:gs pos="100000">
              <a:srgbClr val="131217">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304216"/>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grpSp>
        <p:nvGrpSpPr>
          <p:cNvPr id="3" name="Group 3"/>
          <p:cNvGrpSpPr/>
          <p:nvPr/>
        </p:nvGrpSpPr>
        <p:grpSpPr>
          <a:xfrm>
            <a:off x="9144000" y="5792442"/>
            <a:ext cx="4273016" cy="4272999"/>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38889" b="-38889"/>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9056" t="-173" r="-14893" b="-173"/>
            </a:stretch>
          </a:blipFill>
        </p:spPr>
      </p:sp>
      <p:sp>
        <p:nvSpPr>
          <p:cNvPr id="3" name="TextBox 3"/>
          <p:cNvSpPr txBox="1"/>
          <p:nvPr/>
        </p:nvSpPr>
        <p:spPr>
          <a:xfrm>
            <a:off x="589266" y="243696"/>
            <a:ext cx="8143249" cy="1001485"/>
          </a:xfrm>
          <a:prstGeom prst="rect">
            <a:avLst/>
          </a:prstGeom>
        </p:spPr>
        <p:txBody>
          <a:bodyPr lIns="0" tIns="0" rIns="0" bIns="0" rtlCol="0" anchor="t">
            <a:spAutoFit/>
          </a:bodyPr>
          <a:lstStyle/>
          <a:p>
            <a:pPr algn="ctr">
              <a:lnSpc>
                <a:spcPts val="3532"/>
              </a:lnSpc>
            </a:pPr>
            <a:r>
              <a:rPr lang="en-US" sz="3532">
                <a:solidFill>
                  <a:srgbClr val="FFFFFF"/>
                </a:solidFill>
                <a:latin typeface="Gilroy Bold"/>
              </a:rPr>
              <a:t>ЛОКАЦІЇ № 5 БОЛГРАДСЬКИЙ ІСТОРИКО -ЕТНОГРАФІЧНИЙ МУЗЕЙ</a:t>
            </a:r>
          </a:p>
        </p:txBody>
      </p:sp>
      <p:grpSp>
        <p:nvGrpSpPr>
          <p:cNvPr id="4" name="Group 4"/>
          <p:cNvGrpSpPr/>
          <p:nvPr/>
        </p:nvGrpSpPr>
        <p:grpSpPr>
          <a:xfrm>
            <a:off x="589266" y="1550982"/>
            <a:ext cx="10096044" cy="6995121"/>
            <a:chOff x="0" y="0"/>
            <a:chExt cx="1829482" cy="1267571"/>
          </a:xfrm>
        </p:grpSpPr>
        <p:sp>
          <p:nvSpPr>
            <p:cNvPr id="5" name="Freeform 5"/>
            <p:cNvSpPr/>
            <p:nvPr/>
          </p:nvSpPr>
          <p:spPr>
            <a:xfrm>
              <a:off x="0" y="0"/>
              <a:ext cx="1829482" cy="1267571"/>
            </a:xfrm>
            <a:custGeom>
              <a:avLst/>
              <a:gdLst/>
              <a:ahLst/>
              <a:cxnLst/>
              <a:rect l="l" t="t" r="r" b="b"/>
              <a:pathLst>
                <a:path w="1829482" h="1267571">
                  <a:moveTo>
                    <a:pt x="56745" y="0"/>
                  </a:moveTo>
                  <a:lnTo>
                    <a:pt x="1772737" y="0"/>
                  </a:lnTo>
                  <a:cubicBezTo>
                    <a:pt x="1787787" y="0"/>
                    <a:pt x="1802220" y="5978"/>
                    <a:pt x="1812862" y="16620"/>
                  </a:cubicBezTo>
                  <a:cubicBezTo>
                    <a:pt x="1823504" y="27262"/>
                    <a:pt x="1829482" y="41695"/>
                    <a:pt x="1829482" y="56745"/>
                  </a:cubicBezTo>
                  <a:lnTo>
                    <a:pt x="1829482" y="1210826"/>
                  </a:lnTo>
                  <a:cubicBezTo>
                    <a:pt x="1829482" y="1242165"/>
                    <a:pt x="1804077" y="1267571"/>
                    <a:pt x="1772737" y="1267571"/>
                  </a:cubicBezTo>
                  <a:lnTo>
                    <a:pt x="56745" y="1267571"/>
                  </a:lnTo>
                  <a:cubicBezTo>
                    <a:pt x="25406" y="1267571"/>
                    <a:pt x="0" y="1242165"/>
                    <a:pt x="0" y="1210826"/>
                  </a:cubicBezTo>
                  <a:lnTo>
                    <a:pt x="0" y="56745"/>
                  </a:lnTo>
                  <a:cubicBezTo>
                    <a:pt x="0" y="25406"/>
                    <a:pt x="25406" y="0"/>
                    <a:pt x="56745" y="0"/>
                  </a:cubicBezTo>
                  <a:close/>
                </a:path>
              </a:pathLst>
            </a:custGeom>
            <a:gradFill rotWithShape="1">
              <a:gsLst>
                <a:gs pos="0">
                  <a:srgbClr val="CDFFD8">
                    <a:alpha val="100000"/>
                  </a:srgbClr>
                </a:gs>
                <a:gs pos="100000">
                  <a:srgbClr val="94B9FF">
                    <a:alpha val="100000"/>
                  </a:srgbClr>
                </a:gs>
              </a:gsLst>
              <a:lin ang="0"/>
            </a:gradFill>
          </p:spPr>
        </p:sp>
        <p:sp>
          <p:nvSpPr>
            <p:cNvPr id="6" name="TextBox 6"/>
            <p:cNvSpPr txBox="1"/>
            <p:nvPr/>
          </p:nvSpPr>
          <p:spPr>
            <a:xfrm>
              <a:off x="0" y="-47625"/>
              <a:ext cx="1829482" cy="1315196"/>
            </a:xfrm>
            <a:prstGeom prst="rect">
              <a:avLst/>
            </a:prstGeom>
          </p:spPr>
          <p:txBody>
            <a:bodyPr lIns="23073" tIns="23073" rIns="23073" bIns="23073" rtlCol="0" anchor="ctr"/>
            <a:lstStyle/>
            <a:p>
              <a:pPr algn="ctr">
                <a:lnSpc>
                  <a:spcPts val="3942"/>
                </a:lnSpc>
              </a:pPr>
              <a:endParaRPr/>
            </a:p>
          </p:txBody>
        </p:sp>
      </p:grpSp>
      <p:sp>
        <p:nvSpPr>
          <p:cNvPr id="7" name="TextBox 7"/>
          <p:cNvSpPr txBox="1"/>
          <p:nvPr/>
        </p:nvSpPr>
        <p:spPr>
          <a:xfrm>
            <a:off x="589266" y="1592189"/>
            <a:ext cx="9841937" cy="6374026"/>
          </a:xfrm>
          <a:prstGeom prst="rect">
            <a:avLst/>
          </a:prstGeom>
        </p:spPr>
        <p:txBody>
          <a:bodyPr lIns="0" tIns="0" rIns="0" bIns="0" rtlCol="0" anchor="t">
            <a:spAutoFit/>
          </a:bodyPr>
          <a:lstStyle/>
          <a:p>
            <a:pPr algn="ctr">
              <a:lnSpc>
                <a:spcPts val="6149"/>
              </a:lnSpc>
              <a:spcBef>
                <a:spcPct val="0"/>
              </a:spcBef>
            </a:pPr>
            <a:r>
              <a:rPr lang="en-US" sz="4392">
                <a:solidFill>
                  <a:srgbClr val="000000"/>
                </a:solidFill>
                <a:latin typeface="Gilroy Bold"/>
              </a:rPr>
              <a:t>Культурно-освітній заклад, створений в 1962 Л. Суботіним і П. Єшмековим, налічує 4,5 тис. експонатів. Кваліфіковується як історико-краєзнавчий і має етнографічний, краєзнавчий та археологічні відділи. В 1968 музею присвоєно звання народного.</a:t>
            </a:r>
          </a:p>
        </p:txBody>
      </p:sp>
      <p:grpSp>
        <p:nvGrpSpPr>
          <p:cNvPr id="8" name="Group 8"/>
          <p:cNvGrpSpPr/>
          <p:nvPr/>
        </p:nvGrpSpPr>
        <p:grpSpPr>
          <a:xfrm>
            <a:off x="10961968" y="-791317"/>
            <a:ext cx="8757533" cy="87575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61D"/>
            </a:solidFill>
          </p:spPr>
        </p:sp>
        <p:sp>
          <p:nvSpPr>
            <p:cNvPr id="10" name="TextBox 10"/>
            <p:cNvSpPr txBox="1"/>
            <p:nvPr/>
          </p:nvSpPr>
          <p:spPr>
            <a:xfrm>
              <a:off x="76200" y="47625"/>
              <a:ext cx="660400" cy="688975"/>
            </a:xfrm>
            <a:prstGeom prst="rect">
              <a:avLst/>
            </a:prstGeom>
          </p:spPr>
          <p:txBody>
            <a:bodyPr lIns="23278" tIns="23278" rIns="23278" bIns="23278" rtlCol="0" anchor="ctr"/>
            <a:lstStyle/>
            <a:p>
              <a:pPr algn="ctr">
                <a:lnSpc>
                  <a:spcPts val="2389"/>
                </a:lnSpc>
                <a:spcBef>
                  <a:spcPct val="0"/>
                </a:spcBef>
              </a:pPr>
              <a:endParaRPr/>
            </a:p>
          </p:txBody>
        </p:sp>
      </p:grpSp>
      <p:grpSp>
        <p:nvGrpSpPr>
          <p:cNvPr id="11" name="Group 11"/>
          <p:cNvGrpSpPr/>
          <p:nvPr/>
        </p:nvGrpSpPr>
        <p:grpSpPr>
          <a:xfrm>
            <a:off x="9606619" y="5871507"/>
            <a:ext cx="5349212" cy="534919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3836" r="-13836"/>
              </a:stretch>
            </a:blipFill>
          </p:spPr>
        </p:sp>
      </p:grpSp>
      <p:grpSp>
        <p:nvGrpSpPr>
          <p:cNvPr id="13" name="Group 13"/>
          <p:cNvGrpSpPr/>
          <p:nvPr/>
        </p:nvGrpSpPr>
        <p:grpSpPr>
          <a:xfrm>
            <a:off x="11299989" y="-791301"/>
            <a:ext cx="8419512" cy="8419478"/>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6372" r="-26372"/>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17386A">
                <a:alpha val="100000"/>
              </a:srgbClr>
            </a:gs>
            <a:gs pos="50000">
              <a:srgbClr val="103E72">
                <a:alpha val="100000"/>
              </a:srgbClr>
            </a:gs>
            <a:gs pos="100000">
              <a:srgbClr val="131217">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571500"/>
            <a:ext cx="18288000" cy="9144000"/>
          </a:xfrm>
          <a:custGeom>
            <a:avLst/>
            <a:gdLst/>
            <a:ahLst/>
            <a:cxnLst/>
            <a:rect l="l" t="t" r="r" b="b"/>
            <a:pathLst>
              <a:path w="18288000" h="9144000">
                <a:moveTo>
                  <a:pt x="0" y="0"/>
                </a:moveTo>
                <a:lnTo>
                  <a:pt x="18288000" y="0"/>
                </a:lnTo>
                <a:lnTo>
                  <a:pt x="18288000" y="9144000"/>
                </a:lnTo>
                <a:lnTo>
                  <a:pt x="0" y="9144000"/>
                </a:lnTo>
                <a:lnTo>
                  <a:pt x="0" y="0"/>
                </a:lnTo>
                <a:close/>
              </a:path>
            </a:pathLst>
          </a:custGeom>
          <a:blipFill>
            <a:blip r:embed="rId2"/>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259</Words>
  <Application>Microsoft Office PowerPoint</Application>
  <PresentationFormat>Произвольный</PresentationFormat>
  <Paragraphs>19</Paragraphs>
  <Slides>15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CS Gordon Serif</vt:lpstr>
      <vt:lpstr>Calibri</vt:lpstr>
      <vt:lpstr>Gilroy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місто Одеської області, районний центр. Розташований у південно-західній частині області, на східному березі озера Ялпуг. Територія м. Болград, занесеного до Списку історичних населених місць України (з датуванням – 1821 р.). Духовний, національний і</dc:title>
  <cp:lastModifiedBy>Тетяна Воловяшко</cp:lastModifiedBy>
  <cp:revision>9</cp:revision>
  <dcterms:created xsi:type="dcterms:W3CDTF">2006-08-16T00:00:00Z</dcterms:created>
  <dcterms:modified xsi:type="dcterms:W3CDTF">2024-04-05T05:55:47Z</dcterms:modified>
  <dc:identifier>DAGBb7IPW-U</dc:identifier>
</cp:coreProperties>
</file>