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302" r:id="rId3"/>
    <p:sldId id="298" r:id="rId4"/>
    <p:sldId id="257" r:id="rId5"/>
    <p:sldId id="258" r:id="rId6"/>
    <p:sldId id="265" r:id="rId7"/>
    <p:sldId id="270" r:id="rId8"/>
    <p:sldId id="274" r:id="rId9"/>
    <p:sldId id="277" r:id="rId10"/>
    <p:sldId id="279" r:id="rId11"/>
    <p:sldId id="281" r:id="rId12"/>
    <p:sldId id="286" r:id="rId13"/>
    <p:sldId id="291" r:id="rId14"/>
    <p:sldId id="303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5" autoAdjust="0"/>
  </p:normalViewPr>
  <p:slideViewPr>
    <p:cSldViewPr>
      <p:cViewPr>
        <p:scale>
          <a:sx n="69" d="100"/>
          <a:sy n="69" d="100"/>
        </p:scale>
        <p:origin x="-14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FC6FF-0087-4745-83C0-D81ACC9541E8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D3154-D11D-4C17-80FB-AE92F72387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48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37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26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07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AA4BDD-7599-4497-9139-873803282ED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10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39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33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22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4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3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82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C609-F550-4752-8D92-EBF7EF7F9F7C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9304-7741-43E4-8895-F8B513FD47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71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648072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інтерактивної карти північної півкулі зоряного неба </a:t>
            </a: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77072"/>
            <a:ext cx="799288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u="sng" dirty="0">
                <a:latin typeface="+mj-lt"/>
              </a:rPr>
              <a:t>Автор</a:t>
            </a:r>
            <a:r>
              <a:rPr lang="uk-UA" sz="2400" dirty="0">
                <a:latin typeface="+mj-lt"/>
              </a:rPr>
              <a:t>: </a:t>
            </a:r>
            <a:r>
              <a:rPr lang="uk-UA" sz="2400" b="1" dirty="0">
                <a:latin typeface="+mj-lt"/>
              </a:rPr>
              <a:t>Кузло Катерина Володимирівна</a:t>
            </a:r>
            <a:r>
              <a:rPr lang="uk-UA" sz="2400" dirty="0">
                <a:latin typeface="+mj-lt"/>
              </a:rPr>
              <a:t>, учениця 9 класу Дубровицького ліцею Дубровицької міської ради.</a:t>
            </a:r>
          </a:p>
          <a:p>
            <a:r>
              <a:rPr lang="uk-UA" sz="2400" u="sng" dirty="0">
                <a:latin typeface="+mj-lt"/>
              </a:rPr>
              <a:t>Науковий керівник</a:t>
            </a:r>
            <a:r>
              <a:rPr lang="uk-UA" sz="2400" dirty="0">
                <a:latin typeface="+mj-lt"/>
              </a:rPr>
              <a:t>: </a:t>
            </a:r>
            <a:r>
              <a:rPr lang="uk-UA" sz="2400" b="1" dirty="0">
                <a:latin typeface="+mj-lt"/>
              </a:rPr>
              <a:t>Місяйло Лідія Володимирівна</a:t>
            </a:r>
            <a:r>
              <a:rPr lang="uk-UA" sz="2400" dirty="0">
                <a:latin typeface="+mj-lt"/>
              </a:rPr>
              <a:t>, вчитель фізики та астрономії Дубровицького ліцею Дубровицької міської </a:t>
            </a:r>
            <a:r>
              <a:rPr lang="uk-UA" sz="2400" dirty="0" smtClean="0">
                <a:latin typeface="+mj-lt"/>
              </a:rPr>
              <a:t>ради </a:t>
            </a:r>
            <a:endParaRPr lang="uk-U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3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114" y="260648"/>
            <a:ext cx="856895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Ове́н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зодіакальне сузір'я. Воно займає на небі площу в 441.4 квадратного градуса і містить 82 зірки, видимої неозброєним оком. Сонце входить у знак Овна 21 березня, відмічаючи цим день весняного рівнодення (початок весни); в сузір'я Овна воно входить18 квітня. Найкращі умови для спостережень наприкінці літа, восени і взимку. Три головні зірки — Гамаль («голова барана»), Шератан («слід» або «знак») та Мезартхім (відповідно α, β, та γ Овна) легко знайти: вони лежать на південь від Трикутника. Зірка четвертої величини Мезартхім стала однією з перших подвійних зірок, відкритих за допомогою телескопа (Р. Гуком у 1664). Два її однакових білих компаньйона без зусиль можна розрізнити в невеликий телескоп або хороший бінокль. Сузір'я включене до каталогу зоряного неба Клавдія Птолемея «Альмагест».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13" y="2557976"/>
            <a:ext cx="3667035" cy="36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38716"/>
            <a:ext cx="4471178" cy="40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1400" b="1" i="1" u="sng" dirty="0" smtClean="0">
                <a:latin typeface="+mj-lt"/>
              </a:rPr>
              <a:t>Оріо́н</a:t>
            </a:r>
            <a:r>
              <a:rPr lang="vi-VN" sz="1400" b="1" i="1" dirty="0" smtClean="0">
                <a:latin typeface="+mj-lt"/>
              </a:rPr>
              <a:t> — одне з найпомітніших сузір'їв на небосхилі. Розташоване на небесному екваторі. Займає на небі площу в 594.1 квадратного градуса і містить 209 зірок, видимих неозброєним оком. У сузір'ї багато гарячих молодих зір спектральних класів </a:t>
            </a:r>
            <a:r>
              <a:rPr lang="en-US" sz="1400" b="1" i="1" dirty="0" smtClean="0">
                <a:latin typeface="+mj-lt"/>
              </a:rPr>
              <a:t>O </a:t>
            </a:r>
            <a:r>
              <a:rPr lang="vi-VN" sz="1400" b="1" i="1" dirty="0" smtClean="0">
                <a:latin typeface="+mj-lt"/>
              </a:rPr>
              <a:t>й </a:t>
            </a:r>
            <a:r>
              <a:rPr lang="en-US" sz="1400" b="1" i="1" dirty="0" smtClean="0">
                <a:latin typeface="+mj-lt"/>
              </a:rPr>
              <a:t>B, </a:t>
            </a:r>
            <a:r>
              <a:rPr lang="vi-VN" sz="1400" b="1" i="1" dirty="0" smtClean="0">
                <a:latin typeface="+mj-lt"/>
              </a:rPr>
              <a:t>які утворюють зоряну асоціацію. Видима зоряна величина двох найяскравіших зір — близько нульової зоряної величини (у максимумі їх блиску). В цій області виділяють такі об'єкти: Туманність Оріона (видно неозброєним оком); туманність Кінська Голова; туманність Де Майрана; М 78 (цю та три попередні можна спостерігати у слабкі телескопи); петля Барнарда; туманність Полум'я. Бетельгейзе (</a:t>
            </a:r>
            <a:r>
              <a:rPr lang="el-GR" sz="1400" b="1" i="1" dirty="0" smtClean="0">
                <a:latin typeface="+mj-lt"/>
              </a:rPr>
              <a:t>α </a:t>
            </a:r>
            <a:r>
              <a:rPr lang="vi-VN" sz="1400" b="1" i="1" dirty="0" smtClean="0">
                <a:latin typeface="+mj-lt"/>
              </a:rPr>
              <a:t>Оріона) – червоний надгігант зі світимістю в 15 тис. разів більше сонячної і відстанню 545 св. років. Це напівправильна змінна зірка, візуальний блиск якої міняється від 0.4 до 1.3 зоряної величини з основним періодом близько 6 років. Найцікавіший об'єкт в сузір'ї – Велика туманність Оріона, М42, віддалена від нас приблизно на 1300 св. років. Це лише невелика, нагріта молодими зірками частка величезної хмари, де формуються зірки. В Україні сузір'я Оріон спостерігається восени та взимку, найкраще в листопаді, грудні, січні.</a:t>
            </a:r>
            <a:endParaRPr lang="ru-RU" sz="1400" b="1" i="1" dirty="0">
              <a:latin typeface="+mj-lt"/>
            </a:endParaRPr>
          </a:p>
        </p:txBody>
      </p:sp>
      <p:sp>
        <p:nvSpPr>
          <p:cNvPr id="5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5136"/>
            <a:ext cx="4104456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19" y="2975136"/>
            <a:ext cx="3672408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5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7346"/>
            <a:ext cx="871296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1400" b="1" i="1" u="sng" dirty="0" smtClean="0">
                <a:latin typeface="+mj-lt"/>
              </a:rPr>
              <a:t>Ри́би </a:t>
            </a:r>
            <a:r>
              <a:rPr lang="vi-VN" sz="1400" b="1" i="1" dirty="0" smtClean="0">
                <a:latin typeface="+mj-lt"/>
              </a:rPr>
              <a:t>— зодіакальне сузір'я. Умовно поділяють на "північну Рибу" (під Андромедою) і "західну Рибу" (між Пегасом і Водолієм). Займає на небі площу в 889.4 квадратного градуса і містить 129 зірок, видимих неозброєним оком. Сонце проходить через Риби з 12 березня по 18 квітня. Найкращі умови видимості увечері — у листопаді-грудні. Включене до каталогу зоряного неба Альмагест давньогрецьким астрономом Птолемеєм у 2 столітті. Зоря Альфа Риб — візуальна подвійна зоря, розташована у південно-західному кутку сузір'я. У 2° на південь від </a:t>
            </a:r>
            <a:r>
              <a:rPr lang="el-GR" sz="1400" b="1" i="1" dirty="0" smtClean="0">
                <a:latin typeface="+mj-lt"/>
              </a:rPr>
              <a:t>δ </a:t>
            </a:r>
            <a:r>
              <a:rPr lang="vi-VN" sz="1400" b="1" i="1" dirty="0" smtClean="0">
                <a:latin typeface="+mj-lt"/>
              </a:rPr>
              <a:t>Риби розташовується Зоря ван Маанена, найближчий до нас білий карлик. Відстань 13,8 світлових років. У західній частині сузір'я міститься темно-червона зоря </a:t>
            </a:r>
            <a:r>
              <a:rPr lang="en-US" sz="1400" b="1" i="1" dirty="0" smtClean="0">
                <a:latin typeface="+mj-lt"/>
              </a:rPr>
              <a:t>TX </a:t>
            </a:r>
            <a:r>
              <a:rPr lang="vi-VN" sz="1400" b="1" i="1" dirty="0" smtClean="0">
                <a:latin typeface="+mj-lt"/>
              </a:rPr>
              <a:t>Риб — одна з найяскравіших вуглецевих зір. У Рибах знаходиться спіральна галактика М74. Астеризм Вінець представляє кільце з семи зірок в голові Західної Риби.</a:t>
            </a:r>
            <a:endParaRPr lang="ru-RU" sz="1400" b="1" i="1" dirty="0">
              <a:latin typeface="+mj-lt"/>
            </a:endParaRPr>
          </a:p>
        </p:txBody>
      </p:sp>
      <p:sp>
        <p:nvSpPr>
          <p:cNvPr id="5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70841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8" y="2435175"/>
            <a:ext cx="4746701" cy="397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962" y="188640"/>
            <a:ext cx="8784976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Теле́ць — зодіакальне сузір'я. Займає на небі площу в 797.2 квадратного градуса і містить 216 зірок, видимих неозброєним оком. Сонце проходить через Телець з 14 травня по 21 червня. Найкращі умови для спостереження в Україні ввечері — у листопаді — грудні. Стародавнє сузір'я, включене до каталогу зоряного неба Клавдія Птолемея Альмагест. Авторство назви стародавні греки приписували Евдоксові. Найяскравіші зорі: Альдебаран (</a:t>
            </a:r>
            <a:r>
              <a: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Тельця) — 0,87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 гігант 14-та за яскравістю зоря неба. Натх (</a:t>
            </a:r>
            <a:r>
              <a: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Тельця) — 1,65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 </a:t>
            </a:r>
            <a: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Альціона (</a:t>
            </a:r>
            <a:r>
              <a: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Тельця) — 2,87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 </a:t>
            </a:r>
            <a:r>
              <a: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 </a:t>
            </a:r>
            <a: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Тельця — змінна зоря 2,97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Плеяди (М45) часто називають «Сім Сестер» — це розсіяне скупчення, що містить понад 600 зір, оповитих ледве помітною туманністю. Ближче до нас розташоване розсіяне скупчення Гіади. Найвідомішим астрофізичним об'єктом у Тельці є залишок вибуху наднової зорі 1054 року Крабовидна туманність (М1), розташована в Чумацькому Шляху. Це потужне джерело радіо- та рентгенівського випромінювання.</a:t>
            </a:r>
          </a:p>
          <a:p>
            <a:endParaRPr lang="vi-VN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0612"/>
            <a:ext cx="3562095" cy="331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8220"/>
            <a:ext cx="4274922" cy="390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0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u="sng" dirty="0" smtClean="0"/>
              <a:t>ВИСНОВКИ</a:t>
            </a:r>
            <a:endParaRPr lang="uk-UA" b="1" dirty="0"/>
          </a:p>
          <a:p>
            <a:pPr algn="just"/>
            <a:r>
              <a:rPr lang="uk-UA" b="1" dirty="0"/>
              <a:t>На небі неозброєним оком можна виявити близько 3000 безладно розсіяних зір різної яскравості. Приблизно стільки ж з них у даний момент знаходиться під горизонтом. Певну сукупність зір, розміщених поряд об'єднують у окремі сукупності - сузір'я. </a:t>
            </a:r>
            <a:endParaRPr lang="uk-UA" b="1" dirty="0" smtClean="0"/>
          </a:p>
          <a:p>
            <a:pPr marL="0" indent="0" algn="just">
              <a:buNone/>
            </a:pPr>
            <a:endParaRPr lang="uk-UA" b="1" dirty="0"/>
          </a:p>
          <a:p>
            <a:pPr algn="just"/>
            <a:r>
              <a:rPr lang="uk-UA" b="1" dirty="0"/>
              <a:t>Створена інтерактивна карта зоряного неба дозволяє спростити процес вивчення сузір’їв північної півкулі, розвиває навички пошуку відповідних сузір’їв на </a:t>
            </a:r>
            <a:r>
              <a:rPr lang="uk-UA" b="1" dirty="0" smtClean="0"/>
              <a:t>небі, </a:t>
            </a:r>
            <a:r>
              <a:rPr lang="uk-UA" b="1" dirty="0"/>
              <a:t>формує вміння орієнтуватися на небозводі. </a:t>
            </a:r>
            <a:r>
              <a:rPr lang="uk-UA" b="1" dirty="0" smtClean="0"/>
              <a:t>Може </a:t>
            </a:r>
            <a:r>
              <a:rPr lang="uk-UA" b="1" dirty="0"/>
              <a:t>бути використана на уроках природознавства для </a:t>
            </a:r>
            <a:r>
              <a:rPr lang="uk-UA" b="1" dirty="0" smtClean="0"/>
              <a:t>учнів 5-6 </a:t>
            </a:r>
            <a:r>
              <a:rPr lang="uk-UA" b="1" dirty="0"/>
              <a:t>класів </a:t>
            </a:r>
            <a:r>
              <a:rPr lang="uk-UA" b="1" dirty="0" smtClean="0"/>
              <a:t>і, відповідно, </a:t>
            </a:r>
            <a:r>
              <a:rPr lang="uk-UA" b="1" dirty="0"/>
              <a:t>на  уроках  астрономії для учнів 11 класів, оскільки є зручним ресурсом для ознайомлення з виглядом зоряного неба північної </a:t>
            </a:r>
            <a:r>
              <a:rPr lang="uk-UA" b="1" dirty="0" smtClean="0"/>
              <a:t>півкулі.</a:t>
            </a:r>
          </a:p>
          <a:p>
            <a:pPr algn="just"/>
            <a:endParaRPr lang="uk-UA" b="1" dirty="0" smtClean="0"/>
          </a:p>
          <a:p>
            <a:pPr algn="just"/>
            <a:r>
              <a:rPr lang="uk-UA" b="1" dirty="0" smtClean="0"/>
              <a:t>Інтерактивну карту можна доповнити інформацією про </a:t>
            </a:r>
            <a:r>
              <a:rPr lang="uk-UA" b="1" smtClean="0"/>
              <a:t>всі сузір'я </a:t>
            </a:r>
            <a:r>
              <a:rPr lang="uk-UA" b="1" dirty="0" smtClean="0"/>
              <a:t>північної </a:t>
            </a:r>
            <a:r>
              <a:rPr lang="uk-UA" b="1" dirty="0" err="1" smtClean="0"/>
              <a:t>півулі</a:t>
            </a:r>
            <a:r>
              <a:rPr lang="ru-RU" b="1" dirty="0" smtClean="0"/>
              <a:t> при </a:t>
            </a:r>
            <a:r>
              <a:rPr lang="ru-RU" b="1" dirty="0" err="1"/>
              <a:t>подальшій</a:t>
            </a:r>
            <a:r>
              <a:rPr lang="ru-RU" b="1" dirty="0"/>
              <a:t> </a:t>
            </a:r>
            <a:r>
              <a:rPr lang="ru-RU" b="1" dirty="0" err="1"/>
              <a:t>роботі</a:t>
            </a:r>
            <a:r>
              <a:rPr lang="ru-RU" b="1" dirty="0"/>
              <a:t> над </a:t>
            </a:r>
            <a:r>
              <a:rPr lang="ru-RU" b="1" dirty="0" err="1" smtClean="0"/>
              <a:t>проєктом</a:t>
            </a:r>
            <a:r>
              <a:rPr lang="ru-RU" b="1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434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b="1" dirty="0"/>
              <a:t>СПИСОК ВИКОРИСТАНИХ </a:t>
            </a:r>
            <a:r>
              <a:rPr lang="uk-UA" b="1" dirty="0" smtClean="0"/>
              <a:t>ДЖЕРЕЛ</a:t>
            </a:r>
          </a:p>
          <a:p>
            <a:pPr marL="0" indent="0">
              <a:buNone/>
            </a:pPr>
            <a:endParaRPr lang="uk-UA" dirty="0"/>
          </a:p>
          <a:p>
            <a:pPr>
              <a:lnSpc>
                <a:spcPct val="120000"/>
              </a:lnSpc>
            </a:pPr>
            <a:r>
              <a:rPr lang="uk-UA" b="1" dirty="0" smtClean="0"/>
              <a:t>1. </a:t>
            </a:r>
            <a:r>
              <a:rPr lang="uk-UA" b="1" dirty="0" smtClean="0">
                <a:latin typeface="+mj-lt"/>
              </a:rPr>
              <a:t>Астрономічний </a:t>
            </a:r>
            <a:r>
              <a:rPr lang="uk-UA" b="1" dirty="0">
                <a:latin typeface="+mj-lt"/>
              </a:rPr>
              <a:t>календар 2023. / Під гол. ред. А.П. </a:t>
            </a:r>
            <a:r>
              <a:rPr lang="uk-UA" b="1" dirty="0" err="1">
                <a:latin typeface="+mj-lt"/>
              </a:rPr>
              <a:t>Відьмаченко</a:t>
            </a:r>
            <a:r>
              <a:rPr lang="uk-UA" b="1" dirty="0">
                <a:latin typeface="+mj-lt"/>
              </a:rPr>
              <a:t>. – К.: ГАО НАН України, 2023. – 321 с.</a:t>
            </a:r>
          </a:p>
          <a:p>
            <a:pPr>
              <a:lnSpc>
                <a:spcPct val="120000"/>
              </a:lnSpc>
            </a:pPr>
            <a:r>
              <a:rPr lang="uk-UA" b="1" dirty="0" smtClean="0">
                <a:latin typeface="+mj-lt"/>
              </a:rPr>
              <a:t>2. Мислінчук </a:t>
            </a:r>
            <a:r>
              <a:rPr lang="uk-UA" b="1" dirty="0">
                <a:latin typeface="+mj-lt"/>
              </a:rPr>
              <a:t>В.О., Тищук В.І., Тимощук А.І., Новік О.В. Астрономія. Методичні рекомендації до написання науково-дослідницьких робіт / </a:t>
            </a:r>
            <a:r>
              <a:rPr lang="uk-UA" b="1" dirty="0" err="1">
                <a:latin typeface="+mj-lt"/>
              </a:rPr>
              <a:t>Відп</a:t>
            </a:r>
            <a:r>
              <a:rPr lang="uk-UA" b="1" dirty="0">
                <a:latin typeface="+mj-lt"/>
              </a:rPr>
              <a:t>. за випуск: Андрєєв О.А. – Рівне: РМАНУМ, 2019. – 42 </a:t>
            </a:r>
            <a:r>
              <a:rPr lang="uk-UA" b="1" dirty="0" smtClean="0">
                <a:latin typeface="+mj-lt"/>
              </a:rPr>
              <a:t>с</a:t>
            </a:r>
            <a:endParaRPr lang="uk-UA" b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uk-UA" b="1" dirty="0" smtClean="0">
                <a:latin typeface="+mj-lt"/>
              </a:rPr>
              <a:t>3. Пришляк </a:t>
            </a:r>
            <a:r>
              <a:rPr lang="uk-UA" b="1" dirty="0">
                <a:latin typeface="+mj-lt"/>
              </a:rPr>
              <a:t>М.П. Астрономія: Підручник для 11 класу загальноосвітніх навчальних закладів. - Харків: Веста: Видавництво "Ранок". 2015. – 144 с. </a:t>
            </a:r>
          </a:p>
          <a:p>
            <a:pPr>
              <a:lnSpc>
                <a:spcPct val="120000"/>
              </a:lnSpc>
            </a:pPr>
            <a:r>
              <a:rPr lang="uk-UA" b="1" dirty="0" smtClean="0">
                <a:latin typeface="+mj-lt"/>
              </a:rPr>
              <a:t>4. Атлас </a:t>
            </a:r>
            <a:r>
              <a:rPr lang="uk-UA" b="1" dirty="0">
                <a:latin typeface="+mj-lt"/>
              </a:rPr>
              <a:t>«</a:t>
            </a:r>
            <a:r>
              <a:rPr lang="en-US" b="1" dirty="0" err="1">
                <a:latin typeface="+mj-lt"/>
              </a:rPr>
              <a:t>Uranographia</a:t>
            </a:r>
            <a:r>
              <a:rPr lang="en-US" b="1" dirty="0">
                <a:latin typeface="+mj-lt"/>
              </a:rPr>
              <a:t>» </a:t>
            </a:r>
            <a:r>
              <a:rPr lang="uk-UA" b="1" dirty="0">
                <a:latin typeface="+mj-lt"/>
              </a:rPr>
              <a:t>Яна </a:t>
            </a:r>
            <a:r>
              <a:rPr lang="uk-UA" b="1" dirty="0" err="1">
                <a:latin typeface="+mj-lt"/>
              </a:rPr>
              <a:t>Гевелія</a:t>
            </a:r>
            <a:r>
              <a:rPr lang="uk-UA" b="1" dirty="0">
                <a:latin typeface="+mj-lt"/>
              </a:rPr>
              <a:t> (1690</a:t>
            </a:r>
            <a:r>
              <a:rPr lang="uk-UA" b="1" dirty="0" smtClean="0">
                <a:latin typeface="+mj-lt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uk-UA" b="1" dirty="0" smtClean="0">
                <a:latin typeface="+mj-lt"/>
              </a:rPr>
              <a:t>5. 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Вікіпе́дія 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(англ.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Wikipedia)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— 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загальнодоступна вільна багатомовна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онлайн-енциклопедія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uk-UA" b="1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uk-U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46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8186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uk-UA" sz="2400" b="1" u="sng" dirty="0"/>
              <a:t>Мета </a:t>
            </a:r>
            <a:r>
              <a:rPr lang="uk-UA" sz="2400" b="1" u="sng" dirty="0" err="1" smtClean="0"/>
              <a:t>проєкту</a:t>
            </a:r>
            <a:r>
              <a:rPr lang="uk-UA" sz="2400" b="1" dirty="0" smtClean="0"/>
              <a:t>: </a:t>
            </a:r>
            <a:r>
              <a:rPr lang="uk-UA" sz="2400" dirty="0"/>
              <a:t>за допомогою програми </a:t>
            </a:r>
            <a:r>
              <a:rPr lang="en-US" sz="2400" dirty="0"/>
              <a:t>Microsoft Office Power Point </a:t>
            </a:r>
            <a:r>
              <a:rPr lang="uk-UA" sz="2400" dirty="0"/>
              <a:t>створити інтерактивну карту північної півкулі зоряного неба, з метою полегшення процесу вивчення обрисів сузір’їв, головних зір сузір’я та інших елементів небозводу (галактик, зоряних скупчень, планет, тощо</a:t>
            </a:r>
            <a:r>
              <a:rPr lang="uk-UA" sz="2400" dirty="0" smtClean="0"/>
              <a:t>).</a:t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u="sng" dirty="0" smtClean="0"/>
              <a:t>Об'єкт </a:t>
            </a:r>
            <a:r>
              <a:rPr lang="uk-UA" sz="2400" b="1" u="sng" dirty="0"/>
              <a:t>дослідження</a:t>
            </a:r>
            <a:r>
              <a:rPr lang="uk-UA" sz="2400" b="1" dirty="0"/>
              <a:t>: </a:t>
            </a:r>
            <a:r>
              <a:rPr lang="uk-UA" sz="2400" dirty="0"/>
              <a:t>елементи зоряного неба</a:t>
            </a:r>
            <a:r>
              <a:rPr lang="uk-UA" sz="2400" dirty="0" smtClean="0"/>
              <a:t>.</a:t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u="sng" dirty="0"/>
              <a:t>Предмет дослідження</a:t>
            </a:r>
            <a:r>
              <a:rPr lang="uk-UA" sz="2400" b="1" dirty="0"/>
              <a:t>: </a:t>
            </a:r>
            <a:r>
              <a:rPr lang="uk-UA" sz="2400" dirty="0"/>
              <a:t>програма для вивчення сузір’їв північної півкулі  - інтерактивна карта зоряного неба</a:t>
            </a:r>
            <a:r>
              <a:rPr lang="uk-UA" sz="2400" dirty="0" smtClean="0"/>
              <a:t>.</a:t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(При </a:t>
            </a:r>
            <a:r>
              <a:rPr lang="uk-UA" sz="2400" dirty="0"/>
              <a:t>наведенні курсору мишки на назву сузір’я, стрілка переходить в активне </a:t>
            </a:r>
            <a:r>
              <a:rPr lang="uk-UA" sz="2400" dirty="0" smtClean="0"/>
              <a:t>положення </a:t>
            </a:r>
            <a:r>
              <a:rPr lang="uk-UA" sz="2400" dirty="0"/>
              <a:t>і натисканням лівої кнопки мишки здійснюється перехід на слайд, який містить коротку довідкову інформацію про відповідне </a:t>
            </a:r>
            <a:r>
              <a:rPr lang="uk-UA" sz="2400" dirty="0" smtClean="0"/>
              <a:t>сузір’я).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785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2">
            <a:hlinkClick r:id="rId2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5939"/>
            <a:ext cx="8424936" cy="6575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9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834265">
            <a:off x="3238142" y="4220161"/>
            <a:ext cx="189936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uk-UA" altLang="ru-RU" sz="1600" b="1" dirty="0">
                <a:hlinkClick r:id="rId4" action="ppaction://hlinksldjump"/>
              </a:rPr>
              <a:t>Велика Ведмедиця</a:t>
            </a:r>
            <a:endParaRPr lang="ru-RU" altLang="ru-RU" sz="1600" b="1" dirty="0"/>
          </a:p>
        </p:txBody>
      </p:sp>
      <p:sp>
        <p:nvSpPr>
          <p:cNvPr id="15370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2370561">
            <a:off x="6486741" y="4053367"/>
            <a:ext cx="1003801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uk-UA" altLang="ru-RU" sz="1600" b="1" dirty="0" smtClean="0">
                <a:hlinkClick r:id="rId5" action="ppaction://hlinksldjump"/>
              </a:rPr>
              <a:t>Близнята</a:t>
            </a:r>
            <a:endParaRPr lang="ru-RU" altLang="ru-RU" sz="1600" b="1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 rot="-551799">
            <a:off x="3578538" y="835611"/>
            <a:ext cx="72327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Пегас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 rot="-3781893">
            <a:off x="1527766" y="2245311"/>
            <a:ext cx="6655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Орел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 rot="896243">
            <a:off x="5052094" y="211723"/>
            <a:ext cx="64953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hlinkClick r:id="rId6" action="ppaction://hlinksldjump"/>
              </a:rPr>
              <a:t>Риби</a:t>
            </a:r>
            <a:endParaRPr lang="ru-RU" alt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75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 rot="-1564447">
            <a:off x="1713172" y="1292176"/>
            <a:ext cx="9630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1600" b="1" dirty="0" smtClean="0">
                <a:latin typeface="Times New Roman" pitchFamily="18" charset="0"/>
              </a:rPr>
              <a:t>Дельфін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 rot="-551799">
            <a:off x="2738282" y="2348498"/>
            <a:ext cx="800412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Лебідь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 rot="-551799">
            <a:off x="2206625" y="1844675"/>
            <a:ext cx="852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Стріла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 rot="1906196">
            <a:off x="5886248" y="1219786"/>
            <a:ext cx="66556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hlinkClick r:id="rId7" action="ppaction://hlinksldjump"/>
              </a:rPr>
              <a:t>Овен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 rot="-551799">
            <a:off x="3889707" y="2804111"/>
            <a:ext cx="7914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Цефей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 rot="2493120">
            <a:off x="4512306" y="2083386"/>
            <a:ext cx="109728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hlinkClick r:id="rId2" action="ppaction://hlinksldjump"/>
              </a:rPr>
              <a:t>Кассіопея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 rot="2401534">
            <a:off x="5324504" y="2059573"/>
            <a:ext cx="8540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Персей</a:t>
            </a:r>
          </a:p>
        </p:txBody>
      </p:sp>
      <p:sp>
        <p:nvSpPr>
          <p:cNvPr id="15382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447380">
            <a:off x="6668745" y="1340436"/>
            <a:ext cx="838884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hlinkClick r:id="rId8" action="ppaction://hlinksldjump"/>
              </a:rPr>
              <a:t>Телець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 rot="16200000">
            <a:off x="6965156" y="2748757"/>
            <a:ext cx="102393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hlinkClick r:id="rId9" action="ppaction://hlinksldjump"/>
              </a:rPr>
              <a:t>О р і о н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84" name="Rectangle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1841885">
            <a:off x="5562701" y="3234011"/>
            <a:ext cx="118475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uk-UA" altLang="ru-RU" sz="1600" b="1" dirty="0" smtClean="0">
                <a:latin typeface="Times New Roman" pitchFamily="18" charset="0"/>
              </a:rPr>
              <a:t>Візничий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 rot="-2061872">
            <a:off x="3590835" y="2803717"/>
            <a:ext cx="119398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hlinkClick r:id="rId10" action="ppaction://hlinksldjump"/>
              </a:rPr>
              <a:t>Мала</a:t>
            </a:r>
          </a:p>
          <a:p>
            <a:pPr algn="ctr"/>
            <a:r>
              <a:rPr lang="uk-UA" altLang="ru-RU" sz="1600" b="1" dirty="0">
                <a:latin typeface="Times New Roman" pitchFamily="18" charset="0"/>
                <a:hlinkClick r:id="rId10" action="ppaction://hlinksldjump"/>
              </a:rPr>
              <a:t>Ведмедиця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 rot="-551799">
            <a:off x="2215196" y="3788361"/>
            <a:ext cx="1017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Геркулес</a:t>
            </a: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 rot="-3733143">
            <a:off x="1126439" y="2940636"/>
            <a:ext cx="601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Змія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 rot="-3790849">
            <a:off x="965080" y="3576430"/>
            <a:ext cx="1213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Змієносець</a:t>
            </a: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 rot="-3733143">
            <a:off x="1631264" y="4731336"/>
            <a:ext cx="601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Змія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 rot="1054791">
            <a:off x="2678656" y="5228223"/>
            <a:ext cx="9514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Волопас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 rot="2186225">
            <a:off x="3099725" y="6004511"/>
            <a:ext cx="59663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uk-UA" altLang="ru-RU" sz="1600" b="1" dirty="0" smtClean="0">
                <a:latin typeface="Times New Roman" pitchFamily="18" charset="0"/>
                <a:hlinkClick r:id="rId11" action="ppaction://hlinksldjump"/>
              </a:rPr>
              <a:t>Діва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 rot="2186225">
            <a:off x="2160588" y="4468813"/>
            <a:ext cx="1262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Пн. корона</a:t>
            </a: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 rot="682525">
            <a:off x="4050867" y="5411500"/>
            <a:ext cx="10422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sz="1600" b="1" dirty="0" smtClean="0">
                <a:latin typeface="Times New Roman" pitchFamily="18" charset="0"/>
              </a:rPr>
              <a:t>Волосся </a:t>
            </a:r>
          </a:p>
          <a:p>
            <a:pPr algn="ctr"/>
            <a:r>
              <a:rPr lang="uk-UA" altLang="ru-RU" sz="1600" b="1" dirty="0" smtClean="0">
                <a:latin typeface="Times New Roman" pitchFamily="18" charset="0"/>
              </a:rPr>
              <a:t>Вероніки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 rot="2186225">
            <a:off x="3298825" y="3956050"/>
            <a:ext cx="912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Дракон</a:t>
            </a: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 rot="-2167035">
            <a:off x="5625628" y="6050548"/>
            <a:ext cx="53751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hlinkClick r:id="rId12" action="ppaction://hlinksldjump"/>
              </a:rPr>
              <a:t>Лев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 rot="-1993412">
            <a:off x="5003800" y="5300663"/>
            <a:ext cx="836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М. Лев</a:t>
            </a: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 rot="-2597689">
            <a:off x="5822926" y="4436061"/>
            <a:ext cx="628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Рись</a:t>
            </a: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 rot="18224275">
            <a:off x="6144879" y="5562392"/>
            <a:ext cx="692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</a:rPr>
              <a:t>Гідра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 rot="17435284">
            <a:off x="7406786" y="4234867"/>
            <a:ext cx="82676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</a:rPr>
              <a:t>М. </a:t>
            </a:r>
            <a:r>
              <a:rPr lang="ru-RU" altLang="ru-RU" sz="1600" b="1" dirty="0">
                <a:latin typeface="Times New Roman" pitchFamily="18" charset="0"/>
              </a:rPr>
              <a:t>Пес</a:t>
            </a:r>
          </a:p>
        </p:txBody>
      </p:sp>
    </p:spTree>
    <p:extLst>
      <p:ext uri="{BB962C8B-B14F-4D97-AF65-F5344CB8AC3E}">
        <p14:creationId xmlns:p14="http://schemas.microsoft.com/office/powerpoint/2010/main" val="16490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930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Близнята — одне з 12 сузір'їв зодіаку. Відоме з найдавніших часів. Яскраві зірки Кастор і Поллукс, віддалені один від одного на 4,5 градуса, представляють голови людських фігур, ноги яких стоять на Молочному Шляху, примикаючи до Оріона. Близнята займають на небі площу в 513.8 квадратного градуса і містять 121 зірку, видиму неозброєним оком. Для неозброєного ока Кастор виглядає як одна зірка, але насправді це крихітне скупчення з шести зірок, віддалене від Сонця на 45 світлових років. Ці 6 зірок згруповано в три пари, які можна розрізнити в невеликий телескоп або сильний бінокль. У Близнятах розташовано розсіяне скупчення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M35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планетарна туманність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NGC 2392.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Близнята найкраще видно пізньої осені, взимку та ранньої весни. Сонце перебуває у сузір'ї з 21 червня по 20 липня.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4778"/>
            <a:ext cx="3744416" cy="425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68" y="2335382"/>
            <a:ext cx="3984774" cy="400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532" y="476672"/>
            <a:ext cx="8568952" cy="23488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vi-VN" sz="1600" b="1" i="1" u="sng" dirty="0"/>
              <a:t>Вели́ка Ведме́диця або Вели́кий Віз </a:t>
            </a:r>
            <a:r>
              <a:rPr lang="vi-VN" sz="1600" b="1" i="1" dirty="0"/>
              <a:t>— сузір'я північної небесної півкулі, складається з семи великих зірок та 80 малих. Сузір'я займає на небі площу в 1279.7 квадратного градуса і містить 210 зірок, видимих неозброєним оком. На території України спостерігається протягом цілого року. У Великій Ведмедиці видно одна з найбільших планетарних туманностей Сова (М 97), а також багато галактик і їх скупчень. Спіральна М 81 і М 82 утворюють ядро однієї з найближчих до нас групи галактик, відстань до якої близько 7 млн. світлових років. Сім яскравих зірок цього сузір’я утворюють відомий Ківш. Ківш Вел. Ведмедиці – це окремий випадок, коли позначення зірок грецькими буквами йде не в порядку убування їх блиску, а просто в порядку їх розташування.  Цікаво, що 5 внутрішніх зірок Ковша дійсно утворюють в просторі єдину групу, що досить швидко переміщається по небу; тому малюнок Ковша за 100 тис. років істотно міняється. </a:t>
            </a:r>
            <a:br>
              <a:rPr lang="vi-VN" sz="1600" b="1" i="1" dirty="0"/>
            </a:br>
            <a:endParaRPr lang="vi-VN" sz="1600" b="1" i="1" dirty="0"/>
          </a:p>
        </p:txBody>
      </p:sp>
      <p:sp>
        <p:nvSpPr>
          <p:cNvPr id="8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01455"/>
            <a:ext cx="42653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01455"/>
            <a:ext cx="3744416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1400" b="1" i="1" u="sng" dirty="0">
                <a:latin typeface="+mj-lt"/>
              </a:rPr>
              <a:t>Ді́ва </a:t>
            </a:r>
            <a:r>
              <a:rPr lang="vi-VN" sz="1400" b="1" i="1" dirty="0">
                <a:latin typeface="+mj-lt"/>
              </a:rPr>
              <a:t>— велике зодіакальне сузір'я, що лежить між Левом і Терезами. У сузір'ї Діви в сучасну епоху розташована точка осіннього рівнодення. Це одне з найбільших сузір'їв на небі. Займає на небі площу в 1294.4 квадратного градуса і містить 164 зірки, видимої неозброєним оком. Його легко знайти на зоряному небі завдяки найяскравішій зірці Спіці. На відстані близько 42 млн. св. років знаходиться скупчення галактик </a:t>
            </a:r>
            <a:r>
              <a:rPr lang="en-US" sz="1400" b="1" i="1" dirty="0">
                <a:latin typeface="+mj-lt"/>
              </a:rPr>
              <a:t>Coma-Virgo (</a:t>
            </a:r>
            <a:r>
              <a:rPr lang="vi-VN" sz="1400" b="1" i="1" dirty="0">
                <a:latin typeface="+mj-lt"/>
              </a:rPr>
              <a:t>Волосся Вероніки — Діва), що складається з більш ніж 3000 членів, серед яких еліптичні галактики М49, М59, </a:t>
            </a:r>
            <a:r>
              <a:rPr lang="en-US" sz="1400" b="1" i="1" dirty="0">
                <a:latin typeface="+mj-lt"/>
              </a:rPr>
              <a:t>M60, </a:t>
            </a:r>
            <a:r>
              <a:rPr lang="vi-VN" sz="1400" b="1" i="1" dirty="0">
                <a:latin typeface="+mj-lt"/>
              </a:rPr>
              <a:t>М84, М86, М87 і М89; пересічена спіраль М58, яскрава спіраль </a:t>
            </a:r>
            <a:r>
              <a:rPr lang="en-US" sz="1400" b="1" i="1" dirty="0">
                <a:latin typeface="+mj-lt"/>
              </a:rPr>
              <a:t>M90, </a:t>
            </a:r>
            <a:r>
              <a:rPr lang="vi-VN" sz="1400" b="1" i="1" dirty="0">
                <a:latin typeface="+mj-lt"/>
              </a:rPr>
              <a:t>повернута до нас ребром спіраль </a:t>
            </a:r>
            <a:r>
              <a:rPr lang="en-US" sz="1400" b="1" i="1" dirty="0">
                <a:latin typeface="+mj-lt"/>
              </a:rPr>
              <a:t>M85 </a:t>
            </a:r>
            <a:r>
              <a:rPr lang="vi-VN" sz="1400" b="1" i="1" dirty="0">
                <a:latin typeface="+mj-lt"/>
              </a:rPr>
              <a:t>і велика спіраль М61. Майже з ребра видно галактику Сомбреро </a:t>
            </a:r>
            <a:r>
              <a:rPr lang="en-US" sz="1400" b="1" i="1" dirty="0">
                <a:latin typeface="+mj-lt"/>
              </a:rPr>
              <a:t>M104, </a:t>
            </a:r>
            <a:r>
              <a:rPr lang="vi-VN" sz="1400" b="1" i="1" dirty="0">
                <a:latin typeface="+mj-lt"/>
              </a:rPr>
              <a:t>що названа так через потужну темну пилову лінію, яка проходить вздовж екваторіальної площини. В сузір'ї Діви розташований надяскравий квазар 3С 273 — найвіддаленіший об'єкт, що доступний аматорському телескопу. Сонце входить в знак Діви 23 серпня, а в сузір'я 16 вересня. Найкращі умови для спостережень у квітні — травні.</a:t>
            </a:r>
            <a:endParaRPr lang="ru-RU" sz="1400" b="1" i="1" dirty="0">
              <a:latin typeface="+mj-lt"/>
            </a:endParaRPr>
          </a:p>
        </p:txBody>
      </p:sp>
      <p:sp>
        <p:nvSpPr>
          <p:cNvPr id="5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18" y="2924943"/>
            <a:ext cx="3637767" cy="35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7" y="2924942"/>
            <a:ext cx="4106657" cy="35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1400" b="1" i="1" u="sng" dirty="0" smtClean="0">
                <a:latin typeface="+mj-lt"/>
              </a:rPr>
              <a:t>Кассіопе́я</a:t>
            </a:r>
            <a:r>
              <a:rPr lang="vi-VN" sz="1400" b="1" i="1" dirty="0" smtClean="0">
                <a:latin typeface="+mj-lt"/>
              </a:rPr>
              <a:t> — сузір'я Північної півкулі неба. Займає на небі площу в 598.4 квадратного градуса і містить 150 зірок, видимих неозброєним оком. Кассіопея лежить у смузі Чумацького Шляху. Сузір’я відоме зі стародавніх часів і включено до каталога зоряного неба Клавдія Птолемея «Альмагест». Зоря </a:t>
            </a:r>
            <a:r>
              <a:rPr lang="el-GR" sz="1400" b="1" i="1" dirty="0" smtClean="0">
                <a:latin typeface="+mj-lt"/>
              </a:rPr>
              <a:t>ρ </a:t>
            </a:r>
            <a:r>
              <a:rPr lang="vi-VN" sz="1400" b="1" i="1" dirty="0" smtClean="0">
                <a:latin typeface="+mj-lt"/>
              </a:rPr>
              <a:t>Кассіопеї належить до класу зірок-супергігантів (вона в 40 разів важча і приблизно в 500 000 разів яскравіша від Сонця). У цьому сузір'ї розташоване одне з щонайпотужніших джерел галактичного радіовипромінювання – Кассіопея А. Серед інших цікавих об'єктів сузір'я: розсіяні зоряні скупчення </a:t>
            </a:r>
            <a:r>
              <a:rPr lang="en-US" sz="1400" b="1" i="1" dirty="0" smtClean="0">
                <a:latin typeface="+mj-lt"/>
              </a:rPr>
              <a:t>M52 (NGC 7654), M 103, NGC 457 </a:t>
            </a:r>
            <a:r>
              <a:rPr lang="vi-VN" sz="1400" b="1" i="1" dirty="0" smtClean="0">
                <a:latin typeface="+mj-lt"/>
              </a:rPr>
              <a:t>і </a:t>
            </a:r>
            <a:r>
              <a:rPr lang="en-US" sz="1400" b="1" i="1" dirty="0" smtClean="0">
                <a:latin typeface="+mj-lt"/>
              </a:rPr>
              <a:t>NGC 7789, </a:t>
            </a:r>
            <a:r>
              <a:rPr lang="vi-VN" sz="1400" b="1" i="1" dirty="0" smtClean="0">
                <a:latin typeface="+mj-lt"/>
              </a:rPr>
              <a:t>карликові еліптичні галактики </a:t>
            </a:r>
            <a:r>
              <a:rPr lang="en-US" sz="1400" b="1" i="1" dirty="0" smtClean="0">
                <a:latin typeface="+mj-lt"/>
              </a:rPr>
              <a:t>NGC 147 </a:t>
            </a:r>
            <a:r>
              <a:rPr lang="vi-VN" sz="1400" b="1" i="1" dirty="0" smtClean="0">
                <a:latin typeface="+mj-lt"/>
              </a:rPr>
              <a:t>і </a:t>
            </a:r>
            <a:r>
              <a:rPr lang="en-US" sz="1400" b="1" i="1" dirty="0" smtClean="0">
                <a:latin typeface="+mj-lt"/>
              </a:rPr>
              <a:t>NGC 185 — </a:t>
            </a:r>
            <a:r>
              <a:rPr lang="vi-VN" sz="1400" b="1" i="1" dirty="0" smtClean="0">
                <a:latin typeface="+mj-lt"/>
              </a:rPr>
              <a:t>супутники Туманності Андромеди, дифузна туманність </a:t>
            </a:r>
            <a:r>
              <a:rPr lang="en-US" sz="1400" b="1" i="1" dirty="0" smtClean="0">
                <a:latin typeface="+mj-lt"/>
              </a:rPr>
              <a:t>NGC 281, </a:t>
            </a:r>
            <a:r>
              <a:rPr lang="vi-VN" sz="1400" b="1" i="1" dirty="0" smtClean="0">
                <a:latin typeface="+mj-lt"/>
              </a:rPr>
              <a:t>гігантська газова сфера — туманність </a:t>
            </a:r>
            <a:r>
              <a:rPr lang="en-US" sz="1400" b="1" i="1" dirty="0" smtClean="0">
                <a:latin typeface="+mj-lt"/>
              </a:rPr>
              <a:t>NGC 7635. </a:t>
            </a:r>
            <a:r>
              <a:rPr lang="vi-VN" sz="1400" b="1" i="1" dirty="0" smtClean="0">
                <a:latin typeface="+mj-lt"/>
              </a:rPr>
              <a:t>Найкращі умови для спостережень Кассіопеї — в листопаді-грудні. Видно на всій території України цілий рік. У цьому сузір'ї розташоване одне з щонайпотужніших джерел галактичного радіовипромінювання – Кассіопея А.</a:t>
            </a:r>
            <a:endParaRPr lang="ru-RU" sz="1400" b="1" i="1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52" y="2852936"/>
            <a:ext cx="4119736" cy="3862253"/>
          </a:xfrm>
          <a:prstGeom prst="rect">
            <a:avLst/>
          </a:prstGeom>
        </p:spPr>
      </p:pic>
      <p:sp>
        <p:nvSpPr>
          <p:cNvPr id="6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918" y="2712131"/>
            <a:ext cx="39016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9694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зодіакальне сузір'я розташоване між сузір'ями Рака та Діви. Сонце перебуває в сузір'ї Лева з 10 серпня по 15 вересня. Займає на небі площу в 947.0 квадратного градуса і містить 122 зірки, видимих неозброєним оком. Відоме з стародавніх часів. Включене до каталогу зоряного неба Альмагест давньогрецьким астрономом Птолемеєм у 2 столітті. Серед об'єктів далекого космосу сузір'я Лева цікавими є спіральні галактики М65, М66, М95, М96 і елліптична галактика М105, розташована поблизу останніх двох спіральних. Астеризм Серп: розташування шести зірок сузір'я — </a:t>
            </a:r>
            <a:r>
              <a: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η, γ, ζ, μ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формою нагадує серп. Також у сузір'ї Лева міститься зоря Вольф 359, одна з найближчих до Землі. Вуглецева зоря Лева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IRC +10216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найяскравішою зорею нічного неба у інфрачервоному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діапазоні.</a:t>
            </a:r>
          </a:p>
        </p:txBody>
      </p:sp>
      <p:sp>
        <p:nvSpPr>
          <p:cNvPr id="5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76872"/>
            <a:ext cx="4032448" cy="403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8825"/>
            <a:ext cx="396044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1400" b="1" i="1" u="sng" dirty="0" smtClean="0">
                <a:latin typeface="+mj-lt"/>
              </a:rPr>
              <a:t>Мала́ Ведме́диця</a:t>
            </a:r>
            <a:r>
              <a:rPr lang="vi-VN" sz="1400" b="1" i="1" dirty="0" smtClean="0">
                <a:latin typeface="+mj-lt"/>
              </a:rPr>
              <a:t>, Малий Віз — сузір'я у північній півкулі неба. Займає на небі площу в 255.9 квадратного градуса і містить 40 зірок, видимих неозброєним оком. Стародавнє сузір'я. Зараховано до каталогу зоряного неба Альмагест, укладеного Клавдієм Птолемеєм. Зі стародавніх часів сузір'я використовували фінікійські мореплавці для навігації й орієнтування. Найяскравіша зірка сузір'я — Полярна, остання зірка в "хвості" Малої Ведмедиці. </a:t>
            </a:r>
            <a:r>
              <a:rPr lang="el-GR" sz="1400" b="1" i="1" dirty="0" smtClean="0">
                <a:latin typeface="+mj-lt"/>
              </a:rPr>
              <a:t>β </a:t>
            </a:r>
            <a:r>
              <a:rPr lang="vi-VN" sz="1400" b="1" i="1" dirty="0" smtClean="0">
                <a:latin typeface="+mj-lt"/>
              </a:rPr>
              <a:t>Малої Ведмедиці — зоря, яка в період з 2000 по 500 рік до н. е. була найближчою до північного полюса світу і виконувала сучасну роль Полярної зорі. Блиск Полярної зірки дорівнює 2,0 зоряній величині, а відстань від нас 470 світлових років. Астеризм Малий Ківш утворює характерну фігуру на небі. Включає сім зірок — </a:t>
            </a:r>
            <a:r>
              <a:rPr lang="el-GR" sz="1400" b="1" i="1" dirty="0" smtClean="0">
                <a:latin typeface="+mj-lt"/>
              </a:rPr>
              <a:t>α, β, γ, δ, ε, ζ </a:t>
            </a:r>
            <a:r>
              <a:rPr lang="vi-VN" sz="1400" b="1" i="1" dirty="0" smtClean="0">
                <a:latin typeface="+mj-lt"/>
              </a:rPr>
              <a:t>і </a:t>
            </a:r>
            <a:r>
              <a:rPr lang="el-GR" sz="1400" b="1" i="1" dirty="0" smtClean="0">
                <a:latin typeface="+mj-lt"/>
              </a:rPr>
              <a:t>η </a:t>
            </a:r>
            <a:r>
              <a:rPr lang="vi-VN" sz="1400" b="1" i="1" dirty="0" smtClean="0">
                <a:latin typeface="+mj-lt"/>
              </a:rPr>
              <a:t>Малої Ведмедиці. Малий Ківш нагадує формою астеризм Великий Ківш, який розташований неподалік у сузір'ї Великої Ведмедиці.</a:t>
            </a:r>
            <a:endParaRPr lang="ru-RU" sz="1400" b="1" i="1" dirty="0">
              <a:latin typeface="+mj-lt"/>
            </a:endParaRPr>
          </a:p>
        </p:txBody>
      </p:sp>
      <p:sp>
        <p:nvSpPr>
          <p:cNvPr id="5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448" y="6316155"/>
            <a:ext cx="504056" cy="504056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7"/>
            <a:ext cx="3742924" cy="389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76181"/>
            <a:ext cx="3888432" cy="399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Words>2005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Мета проєкту: за допомогою програми Microsoft Office Power Point створити інтерактивну карту північної півкулі зоряного неба, з метою полегшення процесу вивчення обрисів сузір’їв, головних зір сузір’я та інших елементів небозводу (галактик, зоряних скупчень, планет, тощо).  Об'єкт дослідження: елементи зоряного неба.  Предмет дослідження: програма для вивчення сузір’їв північної півкулі  - інтерактивна карта зоряного неба.  (При наведенні курсору мишки на назву сузір’я, стрілка переходить в активне положення і натисканням лівої кнопки мишки здійснюється перехід на слайд, який містить коротку довідкову інформацію про відповідне сузір’я).</vt:lpstr>
      <vt:lpstr>Презентация PowerPoint</vt:lpstr>
      <vt:lpstr>Близнята — одне з 12 сузір'їв зодіаку. Відоме з найдавніших часів. Яскраві зірки Кастор і Поллукс, віддалені один від одного на 4,5 градуса, представляють голови людських фігур, ноги яких стоять на Молочному Шляху, примикаючи до Оріона. Близнята займають на небі площу в 513.8 квадратного градуса і містять 121 зірку, видиму неозброєним оком. Для неозброєного ока Кастор виглядає як одна зірка, але насправді це крихітне скупчення з шести зірок, віддалене від Сонця на 45 світлових років. Ці 6 зірок згруповано в три пари, які можна розрізнити в невеликий телескоп або сильний бінокль. У Близнятах розташовано розсіяне скупчення M35 та планетарна туманність NGC 2392. В Україні Близнята найкраще видно пізньої осені, взимку та ранньої весни. Сонце перебуває у сузір'ї з 21 червня по 20 липня.</vt:lpstr>
      <vt:lpstr>Вели́ка Ведме́диця або Вели́кий Віз — сузір'я північної небесної півкулі, складається з семи великих зірок та 80 малих. Сузір'я займає на небі площу в 1279.7 квадратного градуса і містить 210 зірок, видимих неозброєним оком. На території України спостерігається протягом цілого року. У Великій Ведмедиці видно одна з найбільших планетарних туманностей Сова (М 97), а також багато галактик і їх скупчень. Спіральна М 81 і М 82 утворюють ядро однієї з найближчих до нас групи галактик, відстань до якої близько 7 млн. світлових років. Сім яскравих зірок цього сузір’я утворюють відомий Ківш. Ківш Вел. Ведмедиці – це окремий випадок, коли позначення зірок грецькими буквами йде не в порядку убування їх блиску, а просто в порядку їх розташування.  Цікаво, що 5 внутрішніх зірок Ковша дійсно утворюють в просторі єдину групу, що досить швидко переміщається по небу; тому малюнок Ковша за 100 тис. років істотно міняється.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52</cp:revision>
  <dcterms:created xsi:type="dcterms:W3CDTF">2014-01-07T10:22:51Z</dcterms:created>
  <dcterms:modified xsi:type="dcterms:W3CDTF">2024-04-15T12:00:56Z</dcterms:modified>
</cp:coreProperties>
</file>