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presProps.xml" ContentType="application/vnd.openxmlformats-officedocument.presentationml.presProps+xml"/>
  <Override PartName="/ppt/media/image57.png" ContentType="image/png"/>
  <Override PartName="/ppt/media/image1.png" ContentType="image/png"/>
  <Override PartName="/ppt/media/image58.png" ContentType="image/png"/>
  <Override PartName="/ppt/media/image2.png" ContentType="image/png"/>
  <Override PartName="/ppt/media/image59.png" ContentType="image/png"/>
  <Override PartName="/ppt/media/image3.png" ContentType="image/png"/>
  <Override PartName="/ppt/media/image4.png" ContentType="image/png"/>
  <Override PartName="/ppt/media/image70.png" ContentType="image/png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75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8288000" cy="10287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8639E8EA-9F67-4BAB-BF51-BD6F468E1143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4/14/24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uk-UA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8A8CAFC-A390-4C0C-B5A2-78C26574AF1C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Для правки тексту заголовка клацніть мишею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Для редагування структури клацніть мишею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Другий рівень структури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Третій рівень структури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Четвертий рівень структури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П'ятий рівень структури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Шостий рівень структури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Сьомий рівень структури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Relationship Id="rId11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4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2"/>
          <p:cNvGrpSpPr/>
          <p:nvPr/>
        </p:nvGrpSpPr>
        <p:grpSpPr>
          <a:xfrm>
            <a:off x="-665640" y="7874280"/>
            <a:ext cx="19095480" cy="5074920"/>
            <a:chOff x="-665640" y="7874280"/>
            <a:chExt cx="19095480" cy="5074920"/>
          </a:xfrm>
        </p:grpSpPr>
        <p:sp>
          <p:nvSpPr>
            <p:cNvPr id="42" name="Freeform 3"/>
            <p:cNvSpPr/>
            <p:nvPr/>
          </p:nvSpPr>
          <p:spPr>
            <a:xfrm rot="21360600">
              <a:off x="-557280" y="8526240"/>
              <a:ext cx="18878760" cy="3770280"/>
            </a:xfrm>
            <a:custGeom>
              <a:avLst/>
              <a:gdLst/>
              <a:ahLst/>
              <a:rect l="l" t="t" r="r" b="b"/>
              <a:pathLst>
                <a:path w="4972303" h="993050">
                  <a:moveTo>
                    <a:pt x="0" y="0"/>
                  </a:moveTo>
                  <a:lnTo>
                    <a:pt x="4972303" y="0"/>
                  </a:lnTo>
                  <a:lnTo>
                    <a:pt x="4972303" y="993050"/>
                  </a:lnTo>
                  <a:lnTo>
                    <a:pt x="0" y="993050"/>
                  </a:lnTo>
                  <a:close/>
                </a:path>
              </a:pathLst>
            </a:custGeom>
            <a:solidFill>
              <a:srgbClr val="eba03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" name="TextBox 4"/>
            <p:cNvSpPr/>
            <p:nvPr/>
          </p:nvSpPr>
          <p:spPr>
            <a:xfrm rot="21360600">
              <a:off x="-550800" y="8706960"/>
              <a:ext cx="18878760" cy="3589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4" name="Freeform 5"/>
          <p:cNvSpPr/>
          <p:nvPr/>
        </p:nvSpPr>
        <p:spPr>
          <a:xfrm>
            <a:off x="1028880" y="7873560"/>
            <a:ext cx="4163760" cy="3771360"/>
          </a:xfrm>
          <a:custGeom>
            <a:avLst/>
            <a:gdLst/>
            <a:ahLst/>
            <a:rect l="l" t="t" r="r" b="b"/>
            <a:pathLst>
              <a:path w="4164160" h="3771884">
                <a:moveTo>
                  <a:pt x="0" y="0"/>
                </a:moveTo>
                <a:lnTo>
                  <a:pt x="4164160" y="0"/>
                </a:lnTo>
                <a:lnTo>
                  <a:pt x="4164160" y="3771884"/>
                </a:lnTo>
                <a:lnTo>
                  <a:pt x="0" y="377188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Freeform 6"/>
          <p:cNvSpPr/>
          <p:nvPr/>
        </p:nvSpPr>
        <p:spPr>
          <a:xfrm>
            <a:off x="15910560" y="1080000"/>
            <a:ext cx="1909440" cy="2512440"/>
          </a:xfrm>
          <a:custGeom>
            <a:avLst/>
            <a:gdLst/>
            <a:ahLst/>
            <a:rect l="l" t="t" r="r" b="b"/>
            <a:pathLst>
              <a:path w="1909800" h="2512895">
                <a:moveTo>
                  <a:pt x="0" y="0"/>
                </a:moveTo>
                <a:lnTo>
                  <a:pt x="1909800" y="0"/>
                </a:lnTo>
                <a:lnTo>
                  <a:pt x="1909800" y="2512895"/>
                </a:lnTo>
                <a:lnTo>
                  <a:pt x="0" y="251289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Freeform 7"/>
          <p:cNvSpPr/>
          <p:nvPr/>
        </p:nvSpPr>
        <p:spPr>
          <a:xfrm flipH="1">
            <a:off x="10611000" y="1377000"/>
            <a:ext cx="8141040" cy="8728560"/>
          </a:xfrm>
          <a:custGeom>
            <a:avLst/>
            <a:gdLst/>
            <a:ahLst/>
            <a:rect l="l" t="t" r="r" b="b"/>
            <a:pathLst>
              <a:path w="8141573" h="8728782">
                <a:moveTo>
                  <a:pt x="8141573" y="0"/>
                </a:moveTo>
                <a:lnTo>
                  <a:pt x="0" y="0"/>
                </a:lnTo>
                <a:lnTo>
                  <a:pt x="0" y="8728782"/>
                </a:lnTo>
                <a:lnTo>
                  <a:pt x="8141573" y="8728782"/>
                </a:lnTo>
                <a:lnTo>
                  <a:pt x="8141573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Freeform 8"/>
          <p:cNvSpPr/>
          <p:nvPr/>
        </p:nvSpPr>
        <p:spPr>
          <a:xfrm rot="21007200">
            <a:off x="-1431000" y="-736560"/>
            <a:ext cx="5923440" cy="3296520"/>
          </a:xfrm>
          <a:custGeom>
            <a:avLst/>
            <a:gdLst/>
            <a:ahLst/>
            <a:rect l="l" t="t" r="r" b="b"/>
            <a:pathLst>
              <a:path w="5923787" h="3296773">
                <a:moveTo>
                  <a:pt x="0" y="0"/>
                </a:moveTo>
                <a:lnTo>
                  <a:pt x="5923786" y="0"/>
                </a:lnTo>
                <a:lnTo>
                  <a:pt x="5923786" y="3296772"/>
                </a:lnTo>
                <a:lnTo>
                  <a:pt x="0" y="329677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Freeform 9"/>
          <p:cNvSpPr/>
          <p:nvPr/>
        </p:nvSpPr>
        <p:spPr>
          <a:xfrm>
            <a:off x="6103800" y="7925760"/>
            <a:ext cx="4835520" cy="3719520"/>
          </a:xfrm>
          <a:custGeom>
            <a:avLst/>
            <a:gdLst/>
            <a:ahLst/>
            <a:rect l="l" t="t" r="r" b="b"/>
            <a:pathLst>
              <a:path w="4835867" h="3719898">
                <a:moveTo>
                  <a:pt x="0" y="0"/>
                </a:moveTo>
                <a:lnTo>
                  <a:pt x="4835867" y="0"/>
                </a:lnTo>
                <a:lnTo>
                  <a:pt x="4835867" y="3719897"/>
                </a:lnTo>
                <a:lnTo>
                  <a:pt x="0" y="37198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Freeform 10"/>
          <p:cNvSpPr/>
          <p:nvPr/>
        </p:nvSpPr>
        <p:spPr>
          <a:xfrm>
            <a:off x="16710120" y="-115200"/>
            <a:ext cx="3155760" cy="1282320"/>
          </a:xfrm>
          <a:custGeom>
            <a:avLst/>
            <a:gdLst/>
            <a:ahLst/>
            <a:rect l="l" t="t" r="r" b="b"/>
            <a:pathLst>
              <a:path w="3156065" h="1282508">
                <a:moveTo>
                  <a:pt x="0" y="0"/>
                </a:moveTo>
                <a:lnTo>
                  <a:pt x="3156066" y="0"/>
                </a:lnTo>
                <a:lnTo>
                  <a:pt x="3156066" y="1282508"/>
                </a:lnTo>
                <a:lnTo>
                  <a:pt x="0" y="128250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Freeform 11"/>
          <p:cNvSpPr/>
          <p:nvPr/>
        </p:nvSpPr>
        <p:spPr>
          <a:xfrm rot="20626200">
            <a:off x="10694520" y="1186920"/>
            <a:ext cx="3291120" cy="1076760"/>
          </a:xfrm>
          <a:custGeom>
            <a:avLst/>
            <a:gdLst/>
            <a:ahLst/>
            <a:rect l="l" t="t" r="r" b="b"/>
            <a:pathLst>
              <a:path w="3291499" h="1077218">
                <a:moveTo>
                  <a:pt x="0" y="0"/>
                </a:moveTo>
                <a:lnTo>
                  <a:pt x="3291499" y="0"/>
                </a:lnTo>
                <a:lnTo>
                  <a:pt x="3291499" y="1077218"/>
                </a:lnTo>
                <a:lnTo>
                  <a:pt x="0" y="107721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TextBox 12"/>
          <p:cNvSpPr/>
          <p:nvPr/>
        </p:nvSpPr>
        <p:spPr>
          <a:xfrm>
            <a:off x="-293040" y="180000"/>
            <a:ext cx="13973040" cy="412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6254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ts val="16254"/>
              </a:lnSpc>
            </a:pPr>
            <a:r>
              <a:rPr b="0" lang="en-US" sz="11610" spc="-1" strike="noStrike">
                <a:solidFill>
                  <a:srgbClr val="276038"/>
                </a:solidFill>
                <a:latin typeface="TT Trailers Heavy"/>
              </a:rPr>
              <a:t>Компостування</a:t>
            </a:r>
            <a:endParaRPr b="0" lang="uk-UA" sz="1161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9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roup 2"/>
          <p:cNvGrpSpPr/>
          <p:nvPr/>
        </p:nvGrpSpPr>
        <p:grpSpPr>
          <a:xfrm>
            <a:off x="9109800" y="1465920"/>
            <a:ext cx="8148960" cy="2490120"/>
            <a:chOff x="9109800" y="1465920"/>
            <a:chExt cx="8148960" cy="2490120"/>
          </a:xfrm>
        </p:grpSpPr>
        <p:sp>
          <p:nvSpPr>
            <p:cNvPr id="185" name="Freeform 3"/>
            <p:cNvSpPr/>
            <p:nvPr/>
          </p:nvSpPr>
          <p:spPr>
            <a:xfrm>
              <a:off x="9109800" y="1465920"/>
              <a:ext cx="8148960" cy="2489760"/>
            </a:xfrm>
            <a:custGeom>
              <a:avLst/>
              <a:gdLst/>
              <a:ahLst/>
              <a:rect l="l" t="t" r="r" b="b"/>
              <a:pathLst>
                <a:path w="2146341" h="655852">
                  <a:moveTo>
                    <a:pt x="28500" y="0"/>
                  </a:moveTo>
                  <a:lnTo>
                    <a:pt x="2117841" y="0"/>
                  </a:lnTo>
                  <a:cubicBezTo>
                    <a:pt x="2133581" y="0"/>
                    <a:pt x="2146341" y="12760"/>
                    <a:pt x="2146341" y="28500"/>
                  </a:cubicBezTo>
                  <a:lnTo>
                    <a:pt x="2146341" y="627352"/>
                  </a:lnTo>
                  <a:cubicBezTo>
                    <a:pt x="2146341" y="643092"/>
                    <a:pt x="2133581" y="655852"/>
                    <a:pt x="2117841" y="655852"/>
                  </a:cubicBezTo>
                  <a:lnTo>
                    <a:pt x="28500" y="655852"/>
                  </a:lnTo>
                  <a:cubicBezTo>
                    <a:pt x="12760" y="655852"/>
                    <a:pt x="0" y="643092"/>
                    <a:pt x="0" y="627352"/>
                  </a:cubicBezTo>
                  <a:lnTo>
                    <a:pt x="0" y="28500"/>
                  </a:lnTo>
                  <a:cubicBezTo>
                    <a:pt x="0" y="12760"/>
                    <a:pt x="12760" y="0"/>
                    <a:pt x="28500" y="0"/>
                  </a:cubicBezTo>
                  <a:close/>
                </a:path>
              </a:pathLst>
            </a:custGeom>
            <a:solidFill>
              <a:srgbClr val="ffc37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" name="TextBox 4"/>
            <p:cNvSpPr/>
            <p:nvPr/>
          </p:nvSpPr>
          <p:spPr>
            <a:xfrm>
              <a:off x="9109800" y="1647000"/>
              <a:ext cx="8148960" cy="2309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87" name="Group 5"/>
          <p:cNvGrpSpPr/>
          <p:nvPr/>
        </p:nvGrpSpPr>
        <p:grpSpPr>
          <a:xfrm>
            <a:off x="-557280" y="7760160"/>
            <a:ext cx="18878760" cy="7374600"/>
            <a:chOff x="-557280" y="7760160"/>
            <a:chExt cx="18878760" cy="7374600"/>
          </a:xfrm>
        </p:grpSpPr>
        <p:sp>
          <p:nvSpPr>
            <p:cNvPr id="188" name="Freeform 6"/>
            <p:cNvSpPr/>
            <p:nvPr/>
          </p:nvSpPr>
          <p:spPr>
            <a:xfrm>
              <a:off x="-557280" y="7760160"/>
              <a:ext cx="18878760" cy="7374600"/>
            </a:xfrm>
            <a:custGeom>
              <a:avLst/>
              <a:gdLst/>
              <a:ahLst/>
              <a:rect l="l" t="t" r="r" b="b"/>
              <a:pathLst>
                <a:path w="4972303" h="1942399">
                  <a:moveTo>
                    <a:pt x="0" y="0"/>
                  </a:moveTo>
                  <a:lnTo>
                    <a:pt x="4972303" y="0"/>
                  </a:lnTo>
                  <a:lnTo>
                    <a:pt x="4972303" y="1942399"/>
                  </a:lnTo>
                  <a:lnTo>
                    <a:pt x="0" y="1942399"/>
                  </a:lnTo>
                  <a:close/>
                </a:path>
              </a:pathLst>
            </a:custGeom>
            <a:solidFill>
              <a:srgbClr val="eba03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" name="TextBox 7"/>
            <p:cNvSpPr/>
            <p:nvPr/>
          </p:nvSpPr>
          <p:spPr>
            <a:xfrm>
              <a:off x="-557280" y="7940880"/>
              <a:ext cx="18878760" cy="7193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90" name="Freeform 8"/>
          <p:cNvSpPr/>
          <p:nvPr/>
        </p:nvSpPr>
        <p:spPr>
          <a:xfrm>
            <a:off x="540000" y="5648760"/>
            <a:ext cx="2905920" cy="5511240"/>
          </a:xfrm>
          <a:custGeom>
            <a:avLst/>
            <a:gdLst/>
            <a:ahLst/>
            <a:rect l="l" t="t" r="r" b="b"/>
            <a:pathLst>
              <a:path w="2906198" h="5511756">
                <a:moveTo>
                  <a:pt x="0" y="0"/>
                </a:moveTo>
                <a:lnTo>
                  <a:pt x="2906199" y="0"/>
                </a:lnTo>
                <a:lnTo>
                  <a:pt x="2906199" y="5511756"/>
                </a:lnTo>
                <a:lnTo>
                  <a:pt x="0" y="55117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Freeform 9"/>
          <p:cNvSpPr/>
          <p:nvPr/>
        </p:nvSpPr>
        <p:spPr>
          <a:xfrm>
            <a:off x="15840000" y="5869080"/>
            <a:ext cx="2196360" cy="4930920"/>
          </a:xfrm>
          <a:custGeom>
            <a:avLst/>
            <a:gdLst/>
            <a:ahLst/>
            <a:rect l="l" t="t" r="r" b="b"/>
            <a:pathLst>
              <a:path w="2196688" h="4931340">
                <a:moveTo>
                  <a:pt x="0" y="0"/>
                </a:moveTo>
                <a:lnTo>
                  <a:pt x="2196688" y="0"/>
                </a:lnTo>
                <a:lnTo>
                  <a:pt x="2196688" y="4931340"/>
                </a:lnTo>
                <a:lnTo>
                  <a:pt x="0" y="49313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Freeform 10"/>
          <p:cNvSpPr/>
          <p:nvPr/>
        </p:nvSpPr>
        <p:spPr>
          <a:xfrm>
            <a:off x="6596640" y="5938920"/>
            <a:ext cx="5745240" cy="5041080"/>
          </a:xfrm>
          <a:custGeom>
            <a:avLst/>
            <a:gdLst/>
            <a:ahLst/>
            <a:rect l="l" t="t" r="r" b="b"/>
            <a:pathLst>
              <a:path w="5745725" h="5041346">
                <a:moveTo>
                  <a:pt x="0" y="0"/>
                </a:moveTo>
                <a:lnTo>
                  <a:pt x="5745725" y="0"/>
                </a:lnTo>
                <a:lnTo>
                  <a:pt x="5745725" y="5041346"/>
                </a:lnTo>
                <a:lnTo>
                  <a:pt x="0" y="504134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Freeform 11"/>
          <p:cNvSpPr/>
          <p:nvPr/>
        </p:nvSpPr>
        <p:spPr>
          <a:xfrm>
            <a:off x="13320000" y="8460000"/>
            <a:ext cx="1315080" cy="1191240"/>
          </a:xfrm>
          <a:custGeom>
            <a:avLst/>
            <a:gdLst/>
            <a:ahLst/>
            <a:rect l="l" t="t" r="r" b="b"/>
            <a:pathLst>
              <a:path w="1315405" h="1191490">
                <a:moveTo>
                  <a:pt x="0" y="0"/>
                </a:moveTo>
                <a:lnTo>
                  <a:pt x="1315405" y="0"/>
                </a:lnTo>
                <a:lnTo>
                  <a:pt x="1315405" y="1191490"/>
                </a:lnTo>
                <a:lnTo>
                  <a:pt x="0" y="119149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Freeform 12"/>
          <p:cNvSpPr/>
          <p:nvPr/>
        </p:nvSpPr>
        <p:spPr>
          <a:xfrm>
            <a:off x="4770360" y="7281000"/>
            <a:ext cx="1057320" cy="957960"/>
          </a:xfrm>
          <a:custGeom>
            <a:avLst/>
            <a:gdLst/>
            <a:ahLst/>
            <a:rect l="l" t="t" r="r" b="b"/>
            <a:pathLst>
              <a:path w="1057853" h="958200">
                <a:moveTo>
                  <a:pt x="0" y="0"/>
                </a:moveTo>
                <a:lnTo>
                  <a:pt x="1057853" y="0"/>
                </a:lnTo>
                <a:lnTo>
                  <a:pt x="1057853" y="958200"/>
                </a:lnTo>
                <a:lnTo>
                  <a:pt x="0" y="958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Freeform 13"/>
          <p:cNvSpPr/>
          <p:nvPr/>
        </p:nvSpPr>
        <p:spPr>
          <a:xfrm>
            <a:off x="16724880" y="2700000"/>
            <a:ext cx="1563120" cy="2057040"/>
          </a:xfrm>
          <a:custGeom>
            <a:avLst/>
            <a:gdLst/>
            <a:ahLst/>
            <a:rect l="l" t="t" r="r" b="b"/>
            <a:pathLst>
              <a:path w="1563624" h="2057400">
                <a:moveTo>
                  <a:pt x="0" y="0"/>
                </a:moveTo>
                <a:lnTo>
                  <a:pt x="1563624" y="0"/>
                </a:lnTo>
                <a:lnTo>
                  <a:pt x="156362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Freeform 15"/>
          <p:cNvSpPr/>
          <p:nvPr/>
        </p:nvSpPr>
        <p:spPr>
          <a:xfrm rot="20902200">
            <a:off x="7877160" y="-96480"/>
            <a:ext cx="1035720" cy="2057040"/>
          </a:xfrm>
          <a:custGeom>
            <a:avLst/>
            <a:gdLst/>
            <a:ahLst/>
            <a:rect l="l" t="t" r="r" b="b"/>
            <a:pathLst>
              <a:path w="1036181" h="2057400">
                <a:moveTo>
                  <a:pt x="0" y="0"/>
                </a:moveTo>
                <a:lnTo>
                  <a:pt x="1036181" y="0"/>
                </a:lnTo>
                <a:lnTo>
                  <a:pt x="103618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Freeform 16"/>
          <p:cNvSpPr/>
          <p:nvPr/>
        </p:nvSpPr>
        <p:spPr>
          <a:xfrm rot="21235800">
            <a:off x="11456640" y="4456800"/>
            <a:ext cx="2270520" cy="922320"/>
          </a:xfrm>
          <a:custGeom>
            <a:avLst/>
            <a:gdLst/>
            <a:ahLst/>
            <a:rect l="l" t="t" r="r" b="b"/>
            <a:pathLst>
              <a:path w="2270819" h="922777">
                <a:moveTo>
                  <a:pt x="0" y="0"/>
                </a:moveTo>
                <a:lnTo>
                  <a:pt x="2270819" y="0"/>
                </a:lnTo>
                <a:lnTo>
                  <a:pt x="2270819" y="922777"/>
                </a:lnTo>
                <a:lnTo>
                  <a:pt x="0" y="92277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Freeform 17"/>
          <p:cNvSpPr/>
          <p:nvPr/>
        </p:nvSpPr>
        <p:spPr>
          <a:xfrm>
            <a:off x="-1015200" y="4165920"/>
            <a:ext cx="2270520" cy="922320"/>
          </a:xfrm>
          <a:custGeom>
            <a:avLst/>
            <a:gdLst/>
            <a:ahLst/>
            <a:rect l="l" t="t" r="r" b="b"/>
            <a:pathLst>
              <a:path w="2270819" h="922777">
                <a:moveTo>
                  <a:pt x="0" y="0"/>
                </a:moveTo>
                <a:lnTo>
                  <a:pt x="2270819" y="0"/>
                </a:lnTo>
                <a:lnTo>
                  <a:pt x="2270819" y="922777"/>
                </a:lnTo>
                <a:lnTo>
                  <a:pt x="0" y="92277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Freeform 19"/>
          <p:cNvSpPr/>
          <p:nvPr/>
        </p:nvSpPr>
        <p:spPr>
          <a:xfrm flipH="1" flipV="1" rot="20626200">
            <a:off x="13018320" y="7045920"/>
            <a:ext cx="2287800" cy="748440"/>
          </a:xfrm>
          <a:custGeom>
            <a:avLst/>
            <a:gdLst/>
            <a:ahLst/>
            <a:rect l="l" t="t" r="r" b="b"/>
            <a:pathLst>
              <a:path w="2288243" h="748879">
                <a:moveTo>
                  <a:pt x="2288242" y="748879"/>
                </a:moveTo>
                <a:lnTo>
                  <a:pt x="0" y="748879"/>
                </a:lnTo>
                <a:lnTo>
                  <a:pt x="0" y="0"/>
                </a:lnTo>
                <a:lnTo>
                  <a:pt x="2288242" y="0"/>
                </a:lnTo>
                <a:lnTo>
                  <a:pt x="2288242" y="748879"/>
                </a:lnTo>
                <a:close/>
              </a:path>
            </a:pathLst>
          </a:custGeom>
          <a:blipFill rotWithShape="0">
            <a:blip r:embed="rId10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TextBox 20"/>
          <p:cNvSpPr/>
          <p:nvPr/>
        </p:nvSpPr>
        <p:spPr>
          <a:xfrm>
            <a:off x="-2160000" y="61200"/>
            <a:ext cx="10553760" cy="191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>
              <a:lnSpc>
                <a:spcPts val="15106"/>
              </a:lnSpc>
            </a:pPr>
            <a:r>
              <a:rPr b="0" lang="en-US" sz="10790" spc="-1" strike="noStrike">
                <a:solidFill>
                  <a:srgbClr val="204d2e"/>
                </a:solidFill>
                <a:latin typeface="TT Trailers Heavy"/>
              </a:rPr>
              <a:t>Користь  </a:t>
            </a:r>
            <a:endParaRPr b="0" lang="uk-UA" sz="10790" spc="-1" strike="noStrike">
              <a:latin typeface="Arial"/>
            </a:endParaRPr>
          </a:p>
        </p:txBody>
      </p:sp>
      <p:sp>
        <p:nvSpPr>
          <p:cNvPr id="201" name="TextBox 21"/>
          <p:cNvSpPr/>
          <p:nvPr/>
        </p:nvSpPr>
        <p:spPr>
          <a:xfrm>
            <a:off x="272880" y="2137680"/>
            <a:ext cx="7777800" cy="447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912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TT Trailers Heavy"/>
              </a:rPr>
              <a:t>  </a:t>
            </a:r>
            <a:r>
              <a:rPr b="0" lang="en-US" sz="2800" spc="-1" strike="noStrike">
                <a:solidFill>
                  <a:srgbClr val="000000"/>
                </a:solidFill>
                <a:latin typeface="TT Trailers Heavy"/>
              </a:rPr>
              <a:t>Компост є природним добривом, що збагачує ґрунт поживними речовинами та мікроорганізмами. Він підвищує родючість ґрунту та сприяє збереженню вологи. Крім того, використання компосту допомагає зменшити викиди відходів і сприяє екологічній стійкості.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ts val="3912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TT Trailers Heavy"/>
              </a:rPr>
              <a:t>     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202" name="TextBox 22"/>
          <p:cNvSpPr/>
          <p:nvPr/>
        </p:nvSpPr>
        <p:spPr>
          <a:xfrm>
            <a:off x="9109800" y="1531080"/>
            <a:ext cx="3232080" cy="476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723960" indent="-361800" algn="ctr">
              <a:lnSpc>
                <a:spcPts val="4694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350" spc="-1" strike="noStrike">
                <a:solidFill>
                  <a:srgbClr val="000000"/>
                </a:solidFill>
                <a:latin typeface="TT Trailers Heavy"/>
              </a:rPr>
              <a:t>  </a:t>
            </a:r>
            <a:r>
              <a:rPr b="0" lang="en-US" sz="3350" spc="-1" strike="noStrike">
                <a:solidFill>
                  <a:srgbClr val="000000"/>
                </a:solidFill>
                <a:latin typeface="TT Trailers Heavy"/>
              </a:rPr>
              <a:t>Збагачує ґрунт</a:t>
            </a:r>
            <a:endParaRPr b="0" lang="uk-UA" sz="3350" spc="-1" strike="noStrike">
              <a:latin typeface="Arial"/>
            </a:endParaRPr>
          </a:p>
          <a:p>
            <a:pPr lvl="1" marL="723960" indent="-361800" algn="ctr">
              <a:lnSpc>
                <a:spcPts val="4694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350" spc="-1" strike="noStrike">
                <a:solidFill>
                  <a:srgbClr val="000000"/>
                </a:solidFill>
                <a:latin typeface="TT Trailers Heavy"/>
              </a:rPr>
              <a:t>Підвищує родючість.</a:t>
            </a:r>
            <a:endParaRPr b="0" lang="uk-UA" sz="3350" spc="-1" strike="noStrike">
              <a:latin typeface="Arial"/>
            </a:endParaRPr>
          </a:p>
          <a:p>
            <a:pPr lvl="1" marL="723960" indent="-361800" algn="ctr">
              <a:lnSpc>
                <a:spcPts val="4694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350" spc="-1" strike="noStrike">
                <a:solidFill>
                  <a:srgbClr val="000000"/>
                </a:solidFill>
                <a:latin typeface="TT Trailers Heavy"/>
              </a:rPr>
              <a:t>Зберігає вологу</a:t>
            </a:r>
            <a:endParaRPr b="0" lang="uk-UA" sz="3350" spc="-1" strike="noStrike">
              <a:latin typeface="Arial"/>
            </a:endParaRPr>
          </a:p>
          <a:p>
            <a:pPr algn="ctr">
              <a:lnSpc>
                <a:spcPts val="4694"/>
              </a:lnSpc>
            </a:pPr>
            <a:r>
              <a:rPr b="0" lang="en-US" sz="3350" spc="-1" strike="noStrike">
                <a:solidFill>
                  <a:srgbClr val="000000"/>
                </a:solidFill>
                <a:latin typeface="TT Trailers Heavy"/>
              </a:rPr>
              <a:t>     </a:t>
            </a:r>
            <a:endParaRPr b="0" lang="uk-UA" sz="3350" spc="-1" strike="noStrike">
              <a:latin typeface="Arial"/>
            </a:endParaRPr>
          </a:p>
        </p:txBody>
      </p:sp>
      <p:sp>
        <p:nvSpPr>
          <p:cNvPr id="203" name="TextBox 23"/>
          <p:cNvSpPr/>
          <p:nvPr/>
        </p:nvSpPr>
        <p:spPr>
          <a:xfrm>
            <a:off x="11982600" y="1717200"/>
            <a:ext cx="4776840" cy="424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736920" indent="-368640" algn="ctr">
              <a:lnSpc>
                <a:spcPts val="4779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420" spc="-1" strike="noStrike">
                <a:solidFill>
                  <a:srgbClr val="000000"/>
                </a:solidFill>
                <a:latin typeface="TT Trailers Heavy"/>
              </a:rPr>
              <a:t>   </a:t>
            </a:r>
            <a:r>
              <a:rPr b="0" lang="en-US" sz="3420" spc="-1" strike="noStrike">
                <a:solidFill>
                  <a:srgbClr val="000000"/>
                </a:solidFill>
                <a:latin typeface="TT Trailers Heavy"/>
              </a:rPr>
              <a:t>Зменшує використання хімічних добрив.</a:t>
            </a:r>
            <a:endParaRPr b="0" lang="uk-UA" sz="3420" spc="-1" strike="noStrike">
              <a:latin typeface="Arial"/>
            </a:endParaRPr>
          </a:p>
          <a:p>
            <a:pPr lvl="1" marL="736920" indent="-368640" algn="ctr">
              <a:lnSpc>
                <a:spcPts val="4779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420" spc="-1" strike="noStrike">
                <a:solidFill>
                  <a:srgbClr val="000000"/>
                </a:solidFill>
                <a:latin typeface="TT Trailers Heavy"/>
              </a:rPr>
              <a:t>Зменшує викиди відходів.</a:t>
            </a:r>
            <a:endParaRPr b="0" lang="uk-UA" sz="3420" spc="-1" strike="noStrike">
              <a:latin typeface="Arial"/>
            </a:endParaRPr>
          </a:p>
          <a:p>
            <a:pPr algn="ctr">
              <a:lnSpc>
                <a:spcPts val="4779"/>
              </a:lnSpc>
            </a:pPr>
            <a:r>
              <a:rPr b="0" lang="en-US" sz="3420" spc="-1" strike="noStrike">
                <a:solidFill>
                  <a:srgbClr val="000000"/>
                </a:solidFill>
                <a:latin typeface="TT Trailers Heavy"/>
              </a:rPr>
              <a:t>    </a:t>
            </a:r>
            <a:endParaRPr b="0" lang="uk-UA" sz="342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9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Freeform 2"/>
          <p:cNvSpPr/>
          <p:nvPr/>
        </p:nvSpPr>
        <p:spPr>
          <a:xfrm>
            <a:off x="14716080" y="7020000"/>
            <a:ext cx="3103920" cy="2985480"/>
          </a:xfrm>
          <a:custGeom>
            <a:avLst/>
            <a:gdLst/>
            <a:ahLst/>
            <a:rect l="l" t="t" r="r" b="b"/>
            <a:pathLst>
              <a:path w="3104303" h="2985775">
                <a:moveTo>
                  <a:pt x="0" y="0"/>
                </a:moveTo>
                <a:lnTo>
                  <a:pt x="3104303" y="0"/>
                </a:lnTo>
                <a:lnTo>
                  <a:pt x="3104303" y="2985775"/>
                </a:lnTo>
                <a:lnTo>
                  <a:pt x="0" y="298577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TextBox 3"/>
          <p:cNvSpPr/>
          <p:nvPr/>
        </p:nvSpPr>
        <p:spPr>
          <a:xfrm>
            <a:off x="415080" y="311040"/>
            <a:ext cx="18202680" cy="113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7441"/>
              </a:lnSpc>
            </a:pPr>
            <a:r>
              <a:rPr b="0" lang="en-US" sz="5320" spc="-1" strike="noStrike">
                <a:solidFill>
                  <a:srgbClr val="462e00"/>
                </a:solidFill>
                <a:latin typeface="TT Trailers Heavy"/>
              </a:rPr>
              <a:t>   </a:t>
            </a:r>
            <a:r>
              <a:rPr b="0" lang="en-US" sz="5320" spc="-1" strike="noStrike">
                <a:solidFill>
                  <a:srgbClr val="462e00"/>
                </a:solidFill>
                <a:latin typeface="TT Trailers Heavy"/>
              </a:rPr>
              <a:t>Наша історія.</a:t>
            </a:r>
            <a:br/>
            <a:r>
              <a:rPr b="0" lang="en-US" sz="5320" spc="-1" strike="noStrike">
                <a:solidFill>
                  <a:srgbClr val="462e00"/>
                </a:solidFill>
                <a:latin typeface="TT Trailers Heavy"/>
              </a:rPr>
              <a:t>Тісно співпрацюючи із Бориславським </a:t>
            </a:r>
            <a:br/>
            <a:r>
              <a:rPr b="0" lang="en-US" sz="5320" spc="-1" strike="noStrike">
                <a:solidFill>
                  <a:srgbClr val="462e00"/>
                </a:solidFill>
                <a:latin typeface="TT Trailers Heavy"/>
              </a:rPr>
              <a:t>ЕКО-центром та перейнявши їх ініціативу, - стали першою школою у місті, де облаштовано компостний майданчик.</a:t>
            </a:r>
            <a:br/>
            <a:r>
              <a:rPr b="0" lang="en-US" sz="5320" spc="-1" strike="noStrike">
                <a:solidFill>
                  <a:srgbClr val="462e00"/>
                </a:solidFill>
                <a:latin typeface="TT Trailers Heavy"/>
              </a:rPr>
              <a:t>Відчуваємо, що працюємо задля великої цілі</a:t>
            </a:r>
            <a:br/>
            <a:r>
              <a:rPr b="0" lang="en-US" sz="5320" spc="-1" strike="noStrike">
                <a:solidFill>
                  <a:srgbClr val="462e00"/>
                </a:solidFill>
                <a:latin typeface="TT Trailers Heavy"/>
              </a:rPr>
              <a:t> і вносимо екологічне виховання у маси. </a:t>
            </a:r>
            <a:br/>
            <a:br/>
            <a:r>
              <a:rPr b="0" lang="en-US" sz="5320" spc="-1" strike="noStrike">
                <a:solidFill>
                  <a:srgbClr val="462e00"/>
                </a:solidFill>
                <a:latin typeface="TT Trailers Heavy"/>
              </a:rPr>
              <a:t> </a:t>
            </a:r>
            <a:endParaRPr b="0" lang="uk-UA" sz="5320" spc="-1" strike="noStrike">
              <a:latin typeface="Arial"/>
            </a:endParaRPr>
          </a:p>
          <a:p>
            <a:pPr algn="ctr">
              <a:lnSpc>
                <a:spcPts val="7441"/>
              </a:lnSpc>
            </a:pPr>
            <a:endParaRPr b="0" lang="uk-UA" sz="5320" spc="-1" strike="noStrike">
              <a:latin typeface="Arial"/>
            </a:endParaRPr>
          </a:p>
          <a:p>
            <a:pPr algn="ctr">
              <a:lnSpc>
                <a:spcPts val="7441"/>
              </a:lnSpc>
            </a:pPr>
            <a:r>
              <a:rPr b="0" lang="en-US" sz="5320" spc="-1" strike="noStrike">
                <a:solidFill>
                  <a:srgbClr val="462e00"/>
                </a:solidFill>
                <a:latin typeface="TT Trailers Heavy"/>
              </a:rPr>
              <a:t> </a:t>
            </a:r>
            <a:endParaRPr b="0" lang="uk-UA" sz="5320" spc="-1" strike="noStrike">
              <a:latin typeface="Arial"/>
            </a:endParaRPr>
          </a:p>
          <a:p>
            <a:pPr algn="ctr">
              <a:lnSpc>
                <a:spcPts val="7441"/>
              </a:lnSpc>
            </a:pPr>
            <a:r>
              <a:rPr b="0" lang="en-US" sz="5320" spc="-1" strike="noStrike">
                <a:solidFill>
                  <a:srgbClr val="462e00"/>
                </a:solidFill>
                <a:latin typeface="TT Trailers Heavy"/>
              </a:rPr>
              <a:t>   </a:t>
            </a:r>
            <a:endParaRPr b="0" lang="uk-UA" sz="532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9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Freeform 2"/>
          <p:cNvSpPr/>
          <p:nvPr/>
        </p:nvSpPr>
        <p:spPr>
          <a:xfrm>
            <a:off x="11491920" y="1620000"/>
            <a:ext cx="3808080" cy="2423160"/>
          </a:xfrm>
          <a:custGeom>
            <a:avLst/>
            <a:gdLst/>
            <a:ahLst/>
            <a:rect l="l" t="t" r="r" b="b"/>
            <a:pathLst>
              <a:path w="3808555" h="2423626">
                <a:moveTo>
                  <a:pt x="0" y="0"/>
                </a:moveTo>
                <a:lnTo>
                  <a:pt x="3808555" y="0"/>
                </a:lnTo>
                <a:lnTo>
                  <a:pt x="3808555" y="2423625"/>
                </a:lnTo>
                <a:lnTo>
                  <a:pt x="0" y="242362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Freeform 3"/>
          <p:cNvSpPr/>
          <p:nvPr/>
        </p:nvSpPr>
        <p:spPr>
          <a:xfrm>
            <a:off x="15026400" y="360000"/>
            <a:ext cx="3261600" cy="4114440"/>
          </a:xfrm>
          <a:custGeom>
            <a:avLst/>
            <a:gdLst/>
            <a:ahLst/>
            <a:rect l="l" t="t" r="r" b="b"/>
            <a:pathLst>
              <a:path w="3261914" h="4114800">
                <a:moveTo>
                  <a:pt x="0" y="0"/>
                </a:moveTo>
                <a:lnTo>
                  <a:pt x="3261914" y="0"/>
                </a:lnTo>
                <a:lnTo>
                  <a:pt x="3261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Freeform 4"/>
          <p:cNvSpPr/>
          <p:nvPr/>
        </p:nvSpPr>
        <p:spPr>
          <a:xfrm>
            <a:off x="398520" y="3422880"/>
            <a:ext cx="5181480" cy="5217120"/>
          </a:xfrm>
          <a:custGeom>
            <a:avLst/>
            <a:gdLst/>
            <a:ahLst/>
            <a:rect l="l" t="t" r="r" b="b"/>
            <a:pathLst>
              <a:path w="5181800" h="5217338">
                <a:moveTo>
                  <a:pt x="0" y="0"/>
                </a:moveTo>
                <a:lnTo>
                  <a:pt x="5181799" y="0"/>
                </a:lnTo>
                <a:lnTo>
                  <a:pt x="5181799" y="5217338"/>
                </a:lnTo>
                <a:lnTo>
                  <a:pt x="0" y="521733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Freeform 6"/>
          <p:cNvSpPr/>
          <p:nvPr/>
        </p:nvSpPr>
        <p:spPr>
          <a:xfrm>
            <a:off x="12117960" y="4407480"/>
            <a:ext cx="5882040" cy="5132520"/>
          </a:xfrm>
          <a:custGeom>
            <a:avLst/>
            <a:gdLst/>
            <a:ahLst/>
            <a:rect l="l" t="t" r="r" b="b"/>
            <a:pathLst>
              <a:path w="5882322" h="5133046">
                <a:moveTo>
                  <a:pt x="0" y="0"/>
                </a:moveTo>
                <a:lnTo>
                  <a:pt x="5882322" y="0"/>
                </a:lnTo>
                <a:lnTo>
                  <a:pt x="5882322" y="5133046"/>
                </a:lnTo>
                <a:lnTo>
                  <a:pt x="0" y="513304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Freeform 8"/>
          <p:cNvSpPr/>
          <p:nvPr/>
        </p:nvSpPr>
        <p:spPr>
          <a:xfrm>
            <a:off x="5951520" y="4500000"/>
            <a:ext cx="5568480" cy="4893840"/>
          </a:xfrm>
          <a:custGeom>
            <a:avLst/>
            <a:gdLst/>
            <a:ahLst/>
            <a:rect l="l" t="t" r="r" b="b"/>
            <a:pathLst>
              <a:path w="5568780" h="4894249">
                <a:moveTo>
                  <a:pt x="0" y="0"/>
                </a:moveTo>
                <a:lnTo>
                  <a:pt x="5568779" y="0"/>
                </a:lnTo>
                <a:lnTo>
                  <a:pt x="5568779" y="4894248"/>
                </a:lnTo>
                <a:lnTo>
                  <a:pt x="0" y="48942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"/>
          <p:cNvSpPr txBox="1"/>
          <p:nvPr/>
        </p:nvSpPr>
        <p:spPr>
          <a:xfrm>
            <a:off x="540000" y="375840"/>
            <a:ext cx="17640000" cy="5564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5320" spc="-1" strike="noStrike">
                <a:solidFill>
                  <a:srgbClr val="462e00"/>
                </a:solidFill>
                <a:latin typeface="TT Trailers Heavy"/>
              </a:rPr>
              <a:t>В гостях у ЕКО центру, знайомимось із тонкощами  компостування</a:t>
            </a:r>
            <a:endParaRPr b="0" lang="uk-UA" sz="532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Freeform 1"/>
          <p:cNvSpPr/>
          <p:nvPr/>
        </p:nvSpPr>
        <p:spPr>
          <a:xfrm>
            <a:off x="880560" y="5040000"/>
            <a:ext cx="5239440" cy="4864680"/>
          </a:xfrm>
          <a:custGeom>
            <a:avLst/>
            <a:gdLst/>
            <a:ahLst/>
            <a:rect l="l" t="t" r="r" b="b"/>
            <a:pathLst>
              <a:path w="5239925" h="4865002">
                <a:moveTo>
                  <a:pt x="0" y="0"/>
                </a:moveTo>
                <a:lnTo>
                  <a:pt x="5239925" y="0"/>
                </a:lnTo>
                <a:lnTo>
                  <a:pt x="5239925" y="4865002"/>
                </a:lnTo>
                <a:lnTo>
                  <a:pt x="0" y="48650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Freeform 30"/>
          <p:cNvSpPr/>
          <p:nvPr/>
        </p:nvSpPr>
        <p:spPr>
          <a:xfrm>
            <a:off x="6660000" y="4860000"/>
            <a:ext cx="5312520" cy="5000760"/>
          </a:xfrm>
          <a:custGeom>
            <a:avLst/>
            <a:gdLst/>
            <a:ahLst/>
            <a:rect l="l" t="t" r="r" b="b"/>
            <a:pathLst>
              <a:path w="5312859" h="5001167">
                <a:moveTo>
                  <a:pt x="0" y="0"/>
                </a:moveTo>
                <a:lnTo>
                  <a:pt x="5312859" y="0"/>
                </a:lnTo>
                <a:lnTo>
                  <a:pt x="5312859" y="5001167"/>
                </a:lnTo>
                <a:lnTo>
                  <a:pt x="0" y="500116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Freeform 31"/>
          <p:cNvSpPr/>
          <p:nvPr/>
        </p:nvSpPr>
        <p:spPr>
          <a:xfrm>
            <a:off x="12420000" y="5667480"/>
            <a:ext cx="5720760" cy="4619520"/>
          </a:xfrm>
          <a:custGeom>
            <a:avLst/>
            <a:gdLst/>
            <a:ahLst/>
            <a:rect l="l" t="t" r="r" b="b"/>
            <a:pathLst>
              <a:path w="5721016" h="4619966">
                <a:moveTo>
                  <a:pt x="0" y="0"/>
                </a:moveTo>
                <a:lnTo>
                  <a:pt x="5721016" y="0"/>
                </a:lnTo>
                <a:lnTo>
                  <a:pt x="5721016" y="4619966"/>
                </a:lnTo>
                <a:lnTo>
                  <a:pt x="0" y="461996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"/>
          <p:cNvSpPr txBox="1"/>
          <p:nvPr/>
        </p:nvSpPr>
        <p:spPr>
          <a:xfrm>
            <a:off x="540000" y="674280"/>
            <a:ext cx="17820000" cy="5805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5320" spc="-1" strike="noStrike">
                <a:solidFill>
                  <a:srgbClr val="462e00"/>
                </a:solidFill>
                <a:latin typeface="TT Trailers Heavy"/>
              </a:rPr>
              <a:t>Ось так виглядає наша локація для компостування. Викидаємо харчові відходи, гілки дерев після весняного декорування  </a:t>
            </a:r>
            <a:endParaRPr b="0" lang="uk-UA" sz="532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9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Freeform 3"/>
          <p:cNvSpPr/>
          <p:nvPr/>
        </p:nvSpPr>
        <p:spPr>
          <a:xfrm>
            <a:off x="0" y="6172200"/>
            <a:ext cx="4022640" cy="4114440"/>
          </a:xfrm>
          <a:custGeom>
            <a:avLst/>
            <a:gdLst/>
            <a:ahLst/>
            <a:rect l="l" t="t" r="r" b="b"/>
            <a:pathLst>
              <a:path w="4022827" h="4114800">
                <a:moveTo>
                  <a:pt x="0" y="0"/>
                </a:moveTo>
                <a:lnTo>
                  <a:pt x="4022827" y="0"/>
                </a:lnTo>
                <a:lnTo>
                  <a:pt x="40228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TextBox 4"/>
          <p:cNvSpPr/>
          <p:nvPr/>
        </p:nvSpPr>
        <p:spPr>
          <a:xfrm>
            <a:off x="362160" y="573840"/>
            <a:ext cx="17817840" cy="1038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9085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TT Trailers Heavy"/>
              </a:rPr>
              <a:t>    </a:t>
            </a:r>
            <a:r>
              <a:rPr b="0" lang="en-US" sz="4800" spc="-1" strike="noStrike">
                <a:solidFill>
                  <a:srgbClr val="000000"/>
                </a:solidFill>
                <a:latin typeface="TT Trailers Heavy"/>
              </a:rPr>
              <a:t>Висновок: Компост може перероблювати органіку, яка не потрібна, на більш корисні речовини. Саме завдяки компосту можна вирішити проблему з екологічним забрудненням. Це ресурс, який можна використати повторно, як добриво для грунтів. Ввівши компостування у звичне життя українців держава зможе зробляти щорічно на цьому понад 20 млн.гривень</a:t>
            </a:r>
            <a:endParaRPr b="0" lang="uk-UA" sz="4800" spc="-1" strike="noStrike">
              <a:latin typeface="Arial"/>
            </a:endParaRPr>
          </a:p>
          <a:p>
            <a:pPr algn="ctr">
              <a:lnSpc>
                <a:spcPts val="9085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TT Trailers Heavy"/>
              </a:rPr>
              <a:t>     </a:t>
            </a:r>
            <a:endParaRPr b="0" lang="uk-UA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9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roup 2"/>
          <p:cNvGrpSpPr/>
          <p:nvPr/>
        </p:nvGrpSpPr>
        <p:grpSpPr>
          <a:xfrm>
            <a:off x="-295560" y="8612280"/>
            <a:ext cx="18878760" cy="7374960"/>
            <a:chOff x="-295560" y="8612280"/>
            <a:chExt cx="18878760" cy="7374960"/>
          </a:xfrm>
        </p:grpSpPr>
        <p:sp>
          <p:nvSpPr>
            <p:cNvPr id="219" name="Freeform 3"/>
            <p:cNvSpPr/>
            <p:nvPr/>
          </p:nvSpPr>
          <p:spPr>
            <a:xfrm>
              <a:off x="-295560" y="8612280"/>
              <a:ext cx="18878760" cy="7374600"/>
            </a:xfrm>
            <a:custGeom>
              <a:avLst/>
              <a:gdLst/>
              <a:ahLst/>
              <a:rect l="l" t="t" r="r" b="b"/>
              <a:pathLst>
                <a:path w="4972303" h="1942399">
                  <a:moveTo>
                    <a:pt x="0" y="0"/>
                  </a:moveTo>
                  <a:lnTo>
                    <a:pt x="4972303" y="0"/>
                  </a:lnTo>
                  <a:lnTo>
                    <a:pt x="4972303" y="1942399"/>
                  </a:lnTo>
                  <a:lnTo>
                    <a:pt x="0" y="1942399"/>
                  </a:lnTo>
                  <a:close/>
                </a:path>
              </a:pathLst>
            </a:custGeom>
            <a:solidFill>
              <a:srgbClr val="eba03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" name="TextBox 4"/>
            <p:cNvSpPr/>
            <p:nvPr/>
          </p:nvSpPr>
          <p:spPr>
            <a:xfrm>
              <a:off x="-295560" y="8793360"/>
              <a:ext cx="18878760" cy="7193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21" name="Freeform 7"/>
          <p:cNvSpPr/>
          <p:nvPr/>
        </p:nvSpPr>
        <p:spPr>
          <a:xfrm rot="21040800">
            <a:off x="-2003040" y="2397600"/>
            <a:ext cx="5356080" cy="2373840"/>
          </a:xfrm>
          <a:custGeom>
            <a:avLst/>
            <a:gdLst/>
            <a:ahLst/>
            <a:rect l="l" t="t" r="r" b="b"/>
            <a:pathLst>
              <a:path w="5356434" h="2374306">
                <a:moveTo>
                  <a:pt x="0" y="0"/>
                </a:moveTo>
                <a:lnTo>
                  <a:pt x="5356434" y="0"/>
                </a:lnTo>
                <a:lnTo>
                  <a:pt x="5356434" y="2374306"/>
                </a:lnTo>
                <a:lnTo>
                  <a:pt x="0" y="23743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Freeform 8"/>
          <p:cNvSpPr/>
          <p:nvPr/>
        </p:nvSpPr>
        <p:spPr>
          <a:xfrm flipH="1">
            <a:off x="16920000" y="3882960"/>
            <a:ext cx="1563120" cy="2057040"/>
          </a:xfrm>
          <a:custGeom>
            <a:avLst/>
            <a:gdLst/>
            <a:ahLst/>
            <a:rect l="l" t="t" r="r" b="b"/>
            <a:pathLst>
              <a:path w="1563624" h="2057400">
                <a:moveTo>
                  <a:pt x="1563624" y="0"/>
                </a:moveTo>
                <a:lnTo>
                  <a:pt x="0" y="0"/>
                </a:lnTo>
                <a:lnTo>
                  <a:pt x="0" y="2057400"/>
                </a:lnTo>
                <a:lnTo>
                  <a:pt x="1563624" y="2057400"/>
                </a:lnTo>
                <a:lnTo>
                  <a:pt x="1563624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Freeform 9"/>
          <p:cNvSpPr/>
          <p:nvPr/>
        </p:nvSpPr>
        <p:spPr>
          <a:xfrm>
            <a:off x="7380000" y="316440"/>
            <a:ext cx="3155760" cy="1282320"/>
          </a:xfrm>
          <a:custGeom>
            <a:avLst/>
            <a:gdLst/>
            <a:ahLst/>
            <a:rect l="l" t="t" r="r" b="b"/>
            <a:pathLst>
              <a:path w="3156065" h="1282508">
                <a:moveTo>
                  <a:pt x="0" y="0"/>
                </a:moveTo>
                <a:lnTo>
                  <a:pt x="3156066" y="0"/>
                </a:lnTo>
                <a:lnTo>
                  <a:pt x="3156066" y="1282509"/>
                </a:lnTo>
                <a:lnTo>
                  <a:pt x="0" y="128250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Freeform 10"/>
          <p:cNvSpPr/>
          <p:nvPr/>
        </p:nvSpPr>
        <p:spPr>
          <a:xfrm rot="20626200">
            <a:off x="-1827360" y="541080"/>
            <a:ext cx="3291120" cy="1076760"/>
          </a:xfrm>
          <a:custGeom>
            <a:avLst/>
            <a:gdLst/>
            <a:ahLst/>
            <a:rect l="l" t="t" r="r" b="b"/>
            <a:pathLst>
              <a:path w="3291499" h="1077218">
                <a:moveTo>
                  <a:pt x="0" y="0"/>
                </a:moveTo>
                <a:lnTo>
                  <a:pt x="3291499" y="0"/>
                </a:lnTo>
                <a:lnTo>
                  <a:pt x="3291499" y="1077218"/>
                </a:lnTo>
                <a:lnTo>
                  <a:pt x="0" y="107721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Freeform 11"/>
          <p:cNvSpPr/>
          <p:nvPr/>
        </p:nvSpPr>
        <p:spPr>
          <a:xfrm flipH="1" rot="61800">
            <a:off x="16785000" y="2795400"/>
            <a:ext cx="3291120" cy="1076400"/>
          </a:xfrm>
          <a:custGeom>
            <a:avLst/>
            <a:gdLst/>
            <a:ahLst/>
            <a:rect l="l" t="t" r="r" b="b"/>
            <a:pathLst>
              <a:path w="3291499" h="1077218">
                <a:moveTo>
                  <a:pt x="3291499" y="0"/>
                </a:moveTo>
                <a:lnTo>
                  <a:pt x="0" y="0"/>
                </a:lnTo>
                <a:lnTo>
                  <a:pt x="0" y="1077218"/>
                </a:lnTo>
                <a:lnTo>
                  <a:pt x="3291499" y="1077218"/>
                </a:lnTo>
                <a:lnTo>
                  <a:pt x="3291499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TextBox 13"/>
          <p:cNvSpPr/>
          <p:nvPr/>
        </p:nvSpPr>
        <p:spPr>
          <a:xfrm>
            <a:off x="540000" y="540000"/>
            <a:ext cx="18180000" cy="195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5361"/>
              </a:lnSpc>
            </a:pPr>
            <a:r>
              <a:rPr b="0" lang="en-US" sz="10970" spc="-1" strike="noStrike">
                <a:solidFill>
                  <a:srgbClr val="512615"/>
                </a:solidFill>
                <a:latin typeface="TT Trailers Heavy"/>
              </a:rPr>
              <a:t>Використані джерела </a:t>
            </a:r>
            <a:endParaRPr b="0" lang="uk-UA" sz="10970" spc="-1" strike="noStrike">
              <a:latin typeface="Arial"/>
            </a:endParaRPr>
          </a:p>
        </p:txBody>
      </p:sp>
      <p:sp>
        <p:nvSpPr>
          <p:cNvPr id="227" name=""/>
          <p:cNvSpPr txBox="1"/>
          <p:nvPr/>
        </p:nvSpPr>
        <p:spPr>
          <a:xfrm>
            <a:off x="3672000" y="2520000"/>
            <a:ext cx="15228000" cy="594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uk-UA" sz="1800" spc="-1" strike="noStrike">
                <a:latin typeface="Arial"/>
              </a:rPr>
              <a:t>1. Агроекологічний моніторинг та паспортизація сільськогосподарських</a:t>
            </a:r>
            <a:endParaRPr b="0" lang="uk-UA" sz="1800" spc="-1" strike="noStrike">
              <a:latin typeface="Arial"/>
            </a:endParaRPr>
          </a:p>
          <a:p>
            <a:r>
              <a:rPr b="0" lang="uk-UA" sz="1800" spc="-1" strike="noStrike">
                <a:latin typeface="Arial"/>
              </a:rPr>
              <a:t>земель /за ред. В.П. Патики, О.Г. Тараріка. K.: Фітосоціоцентр, 2002.– 296с.</a:t>
            </a:r>
            <a:endParaRPr b="0" lang="uk-UA" sz="1800" spc="-1" strike="noStrike">
              <a:latin typeface="Arial"/>
            </a:endParaRPr>
          </a:p>
          <a:p>
            <a:r>
              <a:rPr b="0" lang="uk-UA" sz="1800" spc="-1" strike="noStrike">
                <a:latin typeface="Arial"/>
              </a:rPr>
              <a:t>2. Агафонов, Е.В. Біогумус - 2001. - N 8. - С. 970-975.</a:t>
            </a:r>
            <a:br/>
            <a:endParaRPr b="0" lang="uk-UA" sz="1800" spc="-1" strike="noStrike">
              <a:latin typeface="Arial"/>
            </a:endParaRPr>
          </a:p>
          <a:p>
            <a:r>
              <a:rPr b="0" lang="uk-UA" sz="1800" spc="-1" strike="noStrike">
                <a:latin typeface="Arial"/>
              </a:rPr>
              <a:t>3. Васільєв В. А. Справочник по орг.добривам  </a:t>
            </a:r>
            <a:endParaRPr b="0" lang="uk-UA" sz="1800" spc="-1" strike="noStrike">
              <a:latin typeface="Arial"/>
            </a:endParaRPr>
          </a:p>
          <a:p>
            <a:r>
              <a:rPr b="0" lang="uk-UA" sz="1800" spc="-1" strike="noStrike">
                <a:latin typeface="Arial"/>
              </a:rPr>
              <a:t>– </a:t>
            </a:r>
            <a:r>
              <a:rPr b="0" lang="uk-UA" sz="1800" spc="-1" strike="noStrike">
                <a:latin typeface="Arial"/>
              </a:rPr>
              <a:t>255 с.</a:t>
            </a:r>
            <a:endParaRPr b="0" lang="uk-UA" sz="1800" spc="-1" strike="noStrike">
              <a:latin typeface="Arial"/>
            </a:endParaRPr>
          </a:p>
          <a:p>
            <a:r>
              <a:rPr b="0" lang="uk-UA" sz="1800" spc="-1" strike="noStrike">
                <a:latin typeface="Arial"/>
              </a:rPr>
              <a:t>4. Відомчі норми технологічного проектування:</a:t>
            </a:r>
            <a:endParaRPr b="0" lang="uk-UA" sz="1800" spc="-1" strike="noStrike">
              <a:latin typeface="Arial"/>
            </a:endParaRPr>
          </a:p>
          <a:p>
            <a:r>
              <a:rPr b="0" lang="uk-UA" sz="1800" spc="-1" strike="noStrike">
                <a:latin typeface="Arial"/>
              </a:rPr>
              <a:t>Системи видалення, обробки, підготовки та використання гною. Вводяться</a:t>
            </a:r>
            <a:endParaRPr b="0" lang="uk-UA" sz="1800" spc="-1" strike="noStrike">
              <a:latin typeface="Arial"/>
            </a:endParaRPr>
          </a:p>
          <a:p>
            <a:r>
              <a:rPr b="0" lang="uk-UA" sz="1800" spc="-1" strike="noStrike">
                <a:latin typeface="Arial"/>
              </a:rPr>
              <a:t>вперше / Мінсільгосппрод України. – К.: Ноосфера. – 1994. – 36 с</a:t>
            </a:r>
            <a:endParaRPr b="0" lang="uk-UA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4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2"/>
          <p:cNvSpPr/>
          <p:nvPr/>
        </p:nvSpPr>
        <p:spPr>
          <a:xfrm>
            <a:off x="1028880" y="1917000"/>
            <a:ext cx="14800680" cy="642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6321"/>
              </a:lnSpc>
            </a:pPr>
            <a:r>
              <a:rPr b="0" lang="en-US" sz="4520" spc="-1" strike="noStrike">
                <a:solidFill>
                  <a:srgbClr val="000000"/>
                </a:solidFill>
                <a:latin typeface="Open Sans Bold"/>
              </a:rPr>
              <a:t>    </a:t>
            </a:r>
            <a:r>
              <a:rPr b="0" lang="en-US" sz="4520" spc="-1" strike="noStrike">
                <a:solidFill>
                  <a:srgbClr val="000000"/>
                </a:solidFill>
                <a:latin typeface="Open Sans Bold"/>
              </a:rPr>
              <a:t>Роботу виконали учні 10 класу Бориславського ЗССО І-ІІІ ст. №7 </a:t>
            </a:r>
            <a:br/>
            <a:r>
              <a:rPr b="0" lang="en-US" sz="4520" spc="-1" strike="noStrike">
                <a:solidFill>
                  <a:srgbClr val="000000"/>
                </a:solidFill>
                <a:latin typeface="Open Sans Bold"/>
              </a:rPr>
              <a:t>Львівська обл.</a:t>
            </a:r>
            <a:endParaRPr b="0" lang="uk-UA" sz="4520" spc="-1" strike="noStrike">
              <a:latin typeface="Arial"/>
            </a:endParaRPr>
          </a:p>
          <a:p>
            <a:pPr algn="ctr">
              <a:lnSpc>
                <a:spcPts val="6321"/>
              </a:lnSpc>
            </a:pPr>
            <a:r>
              <a:rPr b="0" lang="en-US" sz="4520" spc="-1" strike="noStrike">
                <a:solidFill>
                  <a:srgbClr val="000000"/>
                </a:solidFill>
                <a:latin typeface="Open Sans Bold"/>
              </a:rPr>
              <a:t>Ольга Криворучишак </a:t>
            </a:r>
            <a:endParaRPr b="0" lang="uk-UA" sz="4520" spc="-1" strike="noStrike">
              <a:latin typeface="Arial"/>
            </a:endParaRPr>
          </a:p>
          <a:p>
            <a:pPr algn="ctr">
              <a:lnSpc>
                <a:spcPts val="6321"/>
              </a:lnSpc>
            </a:pPr>
            <a:r>
              <a:rPr b="0" lang="en-US" sz="4520" spc="-1" strike="noStrike">
                <a:solidFill>
                  <a:srgbClr val="000000"/>
                </a:solidFill>
                <a:latin typeface="Open Sans Bold"/>
              </a:rPr>
              <a:t>Строцяк Лук'ян </a:t>
            </a:r>
            <a:endParaRPr b="0" lang="uk-UA" sz="4520" spc="-1" strike="noStrike">
              <a:latin typeface="Arial"/>
            </a:endParaRPr>
          </a:p>
          <a:p>
            <a:pPr algn="ctr">
              <a:lnSpc>
                <a:spcPts val="6321"/>
              </a:lnSpc>
            </a:pPr>
            <a:r>
              <a:rPr b="0" lang="en-US" sz="4520" spc="-1" strike="noStrike">
                <a:solidFill>
                  <a:srgbClr val="000000"/>
                </a:solidFill>
                <a:latin typeface="Open Sans Bold"/>
              </a:rPr>
              <a:t>Бандрівська Софія </a:t>
            </a:r>
            <a:endParaRPr b="0" lang="uk-UA" sz="4520" spc="-1" strike="noStrike">
              <a:latin typeface="Arial"/>
            </a:endParaRPr>
          </a:p>
          <a:p>
            <a:pPr algn="ctr">
              <a:lnSpc>
                <a:spcPts val="6321"/>
              </a:lnSpc>
            </a:pPr>
            <a:r>
              <a:rPr b="0" lang="en-US" sz="4520" spc="-1" strike="noStrike">
                <a:solidFill>
                  <a:srgbClr val="000000"/>
                </a:solidFill>
                <a:latin typeface="Open Sans Bold"/>
              </a:rPr>
              <a:t>Керівник проєкту: Христина Дідух </a:t>
            </a:r>
            <a:endParaRPr b="0" lang="uk-UA" sz="4520" spc="-1" strike="noStrike">
              <a:latin typeface="Arial"/>
            </a:endParaRPr>
          </a:p>
          <a:p>
            <a:pPr algn="ctr">
              <a:lnSpc>
                <a:spcPts val="6321"/>
              </a:lnSpc>
            </a:pPr>
            <a:r>
              <a:rPr b="0" lang="en-US" sz="4520" spc="-1" strike="noStrike">
                <a:solidFill>
                  <a:srgbClr val="000000"/>
                </a:solidFill>
                <a:latin typeface="Open Sans Bold"/>
              </a:rPr>
              <a:t>    </a:t>
            </a:r>
            <a:endParaRPr b="0" lang="uk-UA" sz="4520" spc="-1" strike="noStrike">
              <a:latin typeface="Arial"/>
            </a:endParaRPr>
          </a:p>
        </p:txBody>
      </p:sp>
      <p:sp>
        <p:nvSpPr>
          <p:cNvPr id="53" name="Freeform 3"/>
          <p:cNvSpPr/>
          <p:nvPr/>
        </p:nvSpPr>
        <p:spPr>
          <a:xfrm>
            <a:off x="13361400" y="6172200"/>
            <a:ext cx="3897360" cy="4114440"/>
          </a:xfrm>
          <a:custGeom>
            <a:avLst/>
            <a:gdLst/>
            <a:ahLst/>
            <a:rect l="l" t="t" r="r" b="b"/>
            <a:pathLst>
              <a:path w="3897838" h="4114800">
                <a:moveTo>
                  <a:pt x="0" y="0"/>
                </a:moveTo>
                <a:lnTo>
                  <a:pt x="3897838" y="0"/>
                </a:lnTo>
                <a:lnTo>
                  <a:pt x="3897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" name="Freeform 4"/>
          <p:cNvSpPr/>
          <p:nvPr/>
        </p:nvSpPr>
        <p:spPr>
          <a:xfrm>
            <a:off x="600120" y="0"/>
            <a:ext cx="2373480" cy="2435400"/>
          </a:xfrm>
          <a:custGeom>
            <a:avLst/>
            <a:gdLst/>
            <a:ahLst/>
            <a:rect l="l" t="t" r="r" b="b"/>
            <a:pathLst>
              <a:path w="2373786" h="2435788">
                <a:moveTo>
                  <a:pt x="0" y="0"/>
                </a:moveTo>
                <a:lnTo>
                  <a:pt x="2373786" y="0"/>
                </a:lnTo>
                <a:lnTo>
                  <a:pt x="2373786" y="2435788"/>
                </a:lnTo>
                <a:lnTo>
                  <a:pt x="0" y="24357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4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2"/>
          <p:cNvSpPr/>
          <p:nvPr/>
        </p:nvSpPr>
        <p:spPr>
          <a:xfrm>
            <a:off x="13407480" y="5143680"/>
            <a:ext cx="5741640" cy="5480640"/>
          </a:xfrm>
          <a:custGeom>
            <a:avLst/>
            <a:gdLst/>
            <a:ahLst/>
            <a:rect l="l" t="t" r="r" b="b"/>
            <a:pathLst>
              <a:path w="5741973" h="5480974">
                <a:moveTo>
                  <a:pt x="0" y="0"/>
                </a:moveTo>
                <a:lnTo>
                  <a:pt x="5741973" y="0"/>
                </a:lnTo>
                <a:lnTo>
                  <a:pt x="5741973" y="5480974"/>
                </a:lnTo>
                <a:lnTo>
                  <a:pt x="0" y="548097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Freeform 3"/>
          <p:cNvSpPr/>
          <p:nvPr/>
        </p:nvSpPr>
        <p:spPr>
          <a:xfrm>
            <a:off x="-566640" y="3317040"/>
            <a:ext cx="7457760" cy="6969600"/>
          </a:xfrm>
          <a:custGeom>
            <a:avLst/>
            <a:gdLst/>
            <a:ahLst/>
            <a:rect l="l" t="t" r="r" b="b"/>
            <a:pathLst>
              <a:path w="7458221" h="6970047">
                <a:moveTo>
                  <a:pt x="0" y="0"/>
                </a:moveTo>
                <a:lnTo>
                  <a:pt x="7458221" y="0"/>
                </a:lnTo>
                <a:lnTo>
                  <a:pt x="7458221" y="6970047"/>
                </a:lnTo>
                <a:lnTo>
                  <a:pt x="0" y="697004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TextBox 4"/>
          <p:cNvSpPr/>
          <p:nvPr/>
        </p:nvSpPr>
        <p:spPr>
          <a:xfrm>
            <a:off x="-1072800" y="198000"/>
            <a:ext cx="19810440" cy="585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9227"/>
              </a:lnSpc>
            </a:pPr>
            <a:r>
              <a:rPr b="0" lang="en-US" sz="6590" spc="-1" strike="noStrike">
                <a:solidFill>
                  <a:srgbClr val="000000"/>
                </a:solidFill>
                <a:latin typeface="TT Trailers Heavy"/>
              </a:rPr>
              <a:t>    </a:t>
            </a:r>
            <a:r>
              <a:rPr b="0" lang="en-US" sz="4800" spc="-1" strike="noStrike">
                <a:solidFill>
                  <a:srgbClr val="000000"/>
                </a:solidFill>
                <a:latin typeface="TT Trailers Heavy"/>
              </a:rPr>
              <a:t>Мета: Звернути увагу на вирішення проблеми екологічного забруднення. </a:t>
            </a:r>
            <a:br/>
            <a:r>
              <a:rPr b="0" lang="en-US" sz="4800" spc="-1" strike="noStrike">
                <a:solidFill>
                  <a:srgbClr val="000000"/>
                </a:solidFill>
                <a:latin typeface="TT Trailers Heavy"/>
              </a:rPr>
              <a:t>Дослідити, що таке компост, як він працює та чим корисний для екології.</a:t>
            </a:r>
            <a:endParaRPr b="0" lang="uk-UA" sz="4800" spc="-1" strike="noStrike">
              <a:latin typeface="Arial"/>
            </a:endParaRPr>
          </a:p>
          <a:p>
            <a:pPr algn="ctr">
              <a:lnSpc>
                <a:spcPts val="9227"/>
              </a:lnSpc>
            </a:pPr>
            <a:r>
              <a:rPr b="0" lang="en-US" sz="6590" spc="-1" strike="noStrike">
                <a:solidFill>
                  <a:srgbClr val="000000"/>
                </a:solidFill>
                <a:latin typeface="TT Trailers Heavy"/>
              </a:rPr>
              <a:t>   </a:t>
            </a:r>
            <a:endParaRPr b="0" lang="uk-UA" sz="659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9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"/>
          <p:cNvGrpSpPr/>
          <p:nvPr/>
        </p:nvGrpSpPr>
        <p:grpSpPr>
          <a:xfrm>
            <a:off x="-557280" y="8526240"/>
            <a:ext cx="19470960" cy="3770280"/>
            <a:chOff x="-557280" y="8526240"/>
            <a:chExt cx="19470960" cy="3770280"/>
          </a:xfrm>
        </p:grpSpPr>
        <p:sp>
          <p:nvSpPr>
            <p:cNvPr id="59" name="Freeform 3"/>
            <p:cNvSpPr/>
            <p:nvPr/>
          </p:nvSpPr>
          <p:spPr>
            <a:xfrm>
              <a:off x="-557280" y="8526240"/>
              <a:ext cx="19470960" cy="3770280"/>
            </a:xfrm>
            <a:custGeom>
              <a:avLst/>
              <a:gdLst/>
              <a:ahLst/>
              <a:rect l="l" t="t" r="r" b="b"/>
              <a:pathLst>
                <a:path w="5128246" h="993050">
                  <a:moveTo>
                    <a:pt x="0" y="0"/>
                  </a:moveTo>
                  <a:lnTo>
                    <a:pt x="5128246" y="0"/>
                  </a:lnTo>
                  <a:lnTo>
                    <a:pt x="5128246" y="993050"/>
                  </a:lnTo>
                  <a:lnTo>
                    <a:pt x="0" y="993050"/>
                  </a:lnTo>
                  <a:close/>
                </a:path>
              </a:pathLst>
            </a:custGeom>
            <a:solidFill>
              <a:srgbClr val="eba03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" name="TextBox 4"/>
            <p:cNvSpPr/>
            <p:nvPr/>
          </p:nvSpPr>
          <p:spPr>
            <a:xfrm>
              <a:off x="-557280" y="8706960"/>
              <a:ext cx="19470960" cy="3589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1" name="Freeform 6"/>
          <p:cNvSpPr/>
          <p:nvPr/>
        </p:nvSpPr>
        <p:spPr>
          <a:xfrm>
            <a:off x="-604800" y="7882200"/>
            <a:ext cx="4835520" cy="3719520"/>
          </a:xfrm>
          <a:custGeom>
            <a:avLst/>
            <a:gdLst/>
            <a:ahLst/>
            <a:rect l="l" t="t" r="r" b="b"/>
            <a:pathLst>
              <a:path w="4835867" h="3719898">
                <a:moveTo>
                  <a:pt x="0" y="0"/>
                </a:moveTo>
                <a:lnTo>
                  <a:pt x="4835867" y="0"/>
                </a:lnTo>
                <a:lnTo>
                  <a:pt x="4835867" y="3719897"/>
                </a:lnTo>
                <a:lnTo>
                  <a:pt x="0" y="37198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" name="Freeform 8"/>
          <p:cNvSpPr/>
          <p:nvPr/>
        </p:nvSpPr>
        <p:spPr>
          <a:xfrm>
            <a:off x="9576360" y="-255240"/>
            <a:ext cx="3264120" cy="3569040"/>
          </a:xfrm>
          <a:custGeom>
            <a:avLst/>
            <a:gdLst/>
            <a:ahLst/>
            <a:rect l="l" t="t" r="r" b="b"/>
            <a:pathLst>
              <a:path w="3264447" h="3569475">
                <a:moveTo>
                  <a:pt x="0" y="0"/>
                </a:moveTo>
                <a:lnTo>
                  <a:pt x="3264447" y="0"/>
                </a:lnTo>
                <a:lnTo>
                  <a:pt x="3264447" y="3569474"/>
                </a:lnTo>
                <a:lnTo>
                  <a:pt x="0" y="356947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Freeform 9"/>
          <p:cNvSpPr/>
          <p:nvPr/>
        </p:nvSpPr>
        <p:spPr>
          <a:xfrm rot="3180000">
            <a:off x="-144720" y="-692280"/>
            <a:ext cx="1780200" cy="4114440"/>
          </a:xfrm>
          <a:custGeom>
            <a:avLst/>
            <a:gdLst/>
            <a:ahLst/>
            <a:rect l="l" t="t" r="r" b="b"/>
            <a:pathLst>
              <a:path w="1780586" h="4114800">
                <a:moveTo>
                  <a:pt x="0" y="0"/>
                </a:moveTo>
                <a:lnTo>
                  <a:pt x="1780586" y="0"/>
                </a:lnTo>
                <a:lnTo>
                  <a:pt x="1780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Freeform 10"/>
          <p:cNvSpPr/>
          <p:nvPr/>
        </p:nvSpPr>
        <p:spPr>
          <a:xfrm rot="20915400">
            <a:off x="2964240" y="-103680"/>
            <a:ext cx="2701440" cy="1123560"/>
          </a:xfrm>
          <a:custGeom>
            <a:avLst/>
            <a:gdLst/>
            <a:ahLst/>
            <a:rect l="l" t="t" r="r" b="b"/>
            <a:pathLst>
              <a:path w="2701812" h="1123882">
                <a:moveTo>
                  <a:pt x="0" y="0"/>
                </a:moveTo>
                <a:lnTo>
                  <a:pt x="2701812" y="0"/>
                </a:lnTo>
                <a:lnTo>
                  <a:pt x="2701812" y="1123881"/>
                </a:lnTo>
                <a:lnTo>
                  <a:pt x="0" y="112388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" name="Freeform 11"/>
          <p:cNvSpPr/>
          <p:nvPr/>
        </p:nvSpPr>
        <p:spPr>
          <a:xfrm>
            <a:off x="15889680" y="543240"/>
            <a:ext cx="3155760" cy="1282320"/>
          </a:xfrm>
          <a:custGeom>
            <a:avLst/>
            <a:gdLst/>
            <a:ahLst/>
            <a:rect l="l" t="t" r="r" b="b"/>
            <a:pathLst>
              <a:path w="3156065" h="1282508">
                <a:moveTo>
                  <a:pt x="0" y="0"/>
                </a:moveTo>
                <a:lnTo>
                  <a:pt x="3156065" y="0"/>
                </a:lnTo>
                <a:lnTo>
                  <a:pt x="3156065" y="1282509"/>
                </a:lnTo>
                <a:lnTo>
                  <a:pt x="0" y="128250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" name="Freeform 12"/>
          <p:cNvSpPr/>
          <p:nvPr/>
        </p:nvSpPr>
        <p:spPr>
          <a:xfrm rot="20733000">
            <a:off x="-1028880" y="4073760"/>
            <a:ext cx="3291120" cy="1076760"/>
          </a:xfrm>
          <a:custGeom>
            <a:avLst/>
            <a:gdLst/>
            <a:ahLst/>
            <a:rect l="l" t="t" r="r" b="b"/>
            <a:pathLst>
              <a:path w="3291499" h="1077218">
                <a:moveTo>
                  <a:pt x="0" y="0"/>
                </a:moveTo>
                <a:lnTo>
                  <a:pt x="3291499" y="0"/>
                </a:lnTo>
                <a:lnTo>
                  <a:pt x="3291499" y="1077218"/>
                </a:lnTo>
                <a:lnTo>
                  <a:pt x="0" y="107721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TextBox 13"/>
          <p:cNvSpPr/>
          <p:nvPr/>
        </p:nvSpPr>
        <p:spPr>
          <a:xfrm>
            <a:off x="-900000" y="-180000"/>
            <a:ext cx="10542960" cy="563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4788"/>
              </a:lnSpc>
            </a:pPr>
            <a:r>
              <a:rPr b="0" lang="en-US" sz="10570" spc="-1" strike="noStrike">
                <a:solidFill>
                  <a:srgbClr val="204d2e"/>
                </a:solidFill>
                <a:latin typeface="TT Trailers Heavy"/>
              </a:rPr>
              <a:t>Що таке компостні ями?</a:t>
            </a:r>
            <a:endParaRPr b="0" lang="uk-UA" sz="10570" spc="-1" strike="noStrike">
              <a:latin typeface="Arial"/>
            </a:endParaRPr>
          </a:p>
        </p:txBody>
      </p:sp>
      <p:sp>
        <p:nvSpPr>
          <p:cNvPr id="68" name="TextBox 14"/>
          <p:cNvSpPr/>
          <p:nvPr/>
        </p:nvSpPr>
        <p:spPr>
          <a:xfrm>
            <a:off x="6480000" y="3822120"/>
            <a:ext cx="10316520" cy="67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947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ts val="5947"/>
              </a:lnSpc>
            </a:pPr>
            <a:r>
              <a:rPr b="0" lang="en-US" sz="5950" spc="-1" strike="noStrike">
                <a:solidFill>
                  <a:srgbClr val="462e00"/>
                </a:solidFill>
                <a:latin typeface="TT Trailers Heavy"/>
              </a:rPr>
              <a:t>Компостна яма - це спеціально створене місце для природного розкладання органічних матеріалів, таких як кухонні відходи, листя, гілки тощо.</a:t>
            </a:r>
            <a:endParaRPr b="0" lang="uk-UA" sz="59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9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2"/>
          <p:cNvGrpSpPr/>
          <p:nvPr/>
        </p:nvGrpSpPr>
        <p:grpSpPr>
          <a:xfrm>
            <a:off x="-727200" y="6063480"/>
            <a:ext cx="19218600" cy="8294760"/>
            <a:chOff x="-727200" y="6063480"/>
            <a:chExt cx="19218600" cy="8294760"/>
          </a:xfrm>
        </p:grpSpPr>
        <p:sp>
          <p:nvSpPr>
            <p:cNvPr id="70" name="Freeform 3"/>
            <p:cNvSpPr/>
            <p:nvPr/>
          </p:nvSpPr>
          <p:spPr>
            <a:xfrm rot="169200">
              <a:off x="-556920" y="6523200"/>
              <a:ext cx="18878760" cy="7374600"/>
            </a:xfrm>
            <a:custGeom>
              <a:avLst/>
              <a:gdLst/>
              <a:ahLst/>
              <a:rect l="l" t="t" r="r" b="b"/>
              <a:pathLst>
                <a:path w="4972303" h="1942399">
                  <a:moveTo>
                    <a:pt x="0" y="0"/>
                  </a:moveTo>
                  <a:lnTo>
                    <a:pt x="4972303" y="0"/>
                  </a:lnTo>
                  <a:lnTo>
                    <a:pt x="4972303" y="1942399"/>
                  </a:lnTo>
                  <a:lnTo>
                    <a:pt x="0" y="1942399"/>
                  </a:lnTo>
                  <a:close/>
                </a:path>
              </a:pathLst>
            </a:custGeom>
            <a:solidFill>
              <a:srgbClr val="eba03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" name="TextBox 4"/>
            <p:cNvSpPr/>
            <p:nvPr/>
          </p:nvSpPr>
          <p:spPr>
            <a:xfrm rot="169200">
              <a:off x="-561600" y="6703920"/>
              <a:ext cx="18878760" cy="7193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2" name="Group 5"/>
          <p:cNvGrpSpPr/>
          <p:nvPr/>
        </p:nvGrpSpPr>
        <p:grpSpPr>
          <a:xfrm>
            <a:off x="8645400" y="3780000"/>
            <a:ext cx="8454600" cy="3569400"/>
            <a:chOff x="8645400" y="3780000"/>
            <a:chExt cx="8454600" cy="3569400"/>
          </a:xfrm>
        </p:grpSpPr>
        <p:sp>
          <p:nvSpPr>
            <p:cNvPr id="73" name="Freeform 6"/>
            <p:cNvSpPr/>
            <p:nvPr/>
          </p:nvSpPr>
          <p:spPr>
            <a:xfrm>
              <a:off x="8645400" y="3780000"/>
              <a:ext cx="8454600" cy="3569040"/>
            </a:xfrm>
            <a:custGeom>
              <a:avLst/>
              <a:gdLst/>
              <a:ahLst/>
              <a:rect l="l" t="t" r="r" b="b"/>
              <a:pathLst>
                <a:path w="2226783" h="940104">
                  <a:moveTo>
                    <a:pt x="27470" y="0"/>
                  </a:moveTo>
                  <a:lnTo>
                    <a:pt x="2199312" y="0"/>
                  </a:lnTo>
                  <a:cubicBezTo>
                    <a:pt x="2206598" y="0"/>
                    <a:pt x="2213585" y="2894"/>
                    <a:pt x="2218737" y="8046"/>
                  </a:cubicBezTo>
                  <a:cubicBezTo>
                    <a:pt x="2223889" y="13198"/>
                    <a:pt x="2226783" y="20185"/>
                    <a:pt x="2226783" y="27470"/>
                  </a:cubicBezTo>
                  <a:lnTo>
                    <a:pt x="2226783" y="912634"/>
                  </a:lnTo>
                  <a:cubicBezTo>
                    <a:pt x="2226783" y="919919"/>
                    <a:pt x="2223889" y="926906"/>
                    <a:pt x="2218737" y="932058"/>
                  </a:cubicBezTo>
                  <a:cubicBezTo>
                    <a:pt x="2213585" y="937210"/>
                    <a:pt x="2206598" y="940104"/>
                    <a:pt x="2199312" y="940104"/>
                  </a:cubicBezTo>
                  <a:lnTo>
                    <a:pt x="27470" y="940104"/>
                  </a:lnTo>
                  <a:cubicBezTo>
                    <a:pt x="20185" y="940104"/>
                    <a:pt x="13198" y="937210"/>
                    <a:pt x="8046" y="932058"/>
                  </a:cubicBezTo>
                  <a:cubicBezTo>
                    <a:pt x="2894" y="926906"/>
                    <a:pt x="0" y="919919"/>
                    <a:pt x="0" y="912634"/>
                  </a:cubicBezTo>
                  <a:lnTo>
                    <a:pt x="0" y="27470"/>
                  </a:lnTo>
                  <a:cubicBezTo>
                    <a:pt x="0" y="20185"/>
                    <a:pt x="2894" y="13198"/>
                    <a:pt x="8046" y="8046"/>
                  </a:cubicBezTo>
                  <a:cubicBezTo>
                    <a:pt x="13198" y="2894"/>
                    <a:pt x="20185" y="0"/>
                    <a:pt x="27470" y="0"/>
                  </a:cubicBezTo>
                  <a:close/>
                </a:path>
              </a:pathLst>
            </a:custGeom>
            <a:solidFill>
              <a:srgbClr val="ffc37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" name="TextBox 7"/>
            <p:cNvSpPr/>
            <p:nvPr/>
          </p:nvSpPr>
          <p:spPr>
            <a:xfrm>
              <a:off x="8645400" y="3961080"/>
              <a:ext cx="8454600" cy="3388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5" name="Freeform 8"/>
          <p:cNvSpPr/>
          <p:nvPr/>
        </p:nvSpPr>
        <p:spPr>
          <a:xfrm>
            <a:off x="1028880" y="2371320"/>
            <a:ext cx="2930040" cy="5100120"/>
          </a:xfrm>
          <a:custGeom>
            <a:avLst/>
            <a:gdLst/>
            <a:ahLst/>
            <a:rect l="l" t="t" r="r" b="b"/>
            <a:pathLst>
              <a:path w="2930559" h="5100657">
                <a:moveTo>
                  <a:pt x="0" y="0"/>
                </a:moveTo>
                <a:lnTo>
                  <a:pt x="2930559" y="0"/>
                </a:lnTo>
                <a:lnTo>
                  <a:pt x="2930559" y="5100657"/>
                </a:lnTo>
                <a:lnTo>
                  <a:pt x="0" y="510065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Freeform 9"/>
          <p:cNvSpPr/>
          <p:nvPr/>
        </p:nvSpPr>
        <p:spPr>
          <a:xfrm flipH="1">
            <a:off x="4335120" y="4080240"/>
            <a:ext cx="3894840" cy="5100120"/>
          </a:xfrm>
          <a:custGeom>
            <a:avLst/>
            <a:gdLst/>
            <a:ahLst/>
            <a:rect l="l" t="t" r="r" b="b"/>
            <a:pathLst>
              <a:path w="3895047" h="5100657">
                <a:moveTo>
                  <a:pt x="3895048" y="0"/>
                </a:moveTo>
                <a:lnTo>
                  <a:pt x="0" y="0"/>
                </a:lnTo>
                <a:lnTo>
                  <a:pt x="0" y="5100657"/>
                </a:lnTo>
                <a:lnTo>
                  <a:pt x="3895048" y="5100657"/>
                </a:lnTo>
                <a:lnTo>
                  <a:pt x="3895048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Freeform 10"/>
          <p:cNvSpPr/>
          <p:nvPr/>
        </p:nvSpPr>
        <p:spPr>
          <a:xfrm>
            <a:off x="3443040" y="1228320"/>
            <a:ext cx="2532240" cy="2329560"/>
          </a:xfrm>
          <a:custGeom>
            <a:avLst/>
            <a:gdLst/>
            <a:ahLst/>
            <a:rect l="l" t="t" r="r" b="b"/>
            <a:pathLst>
              <a:path w="2532686" h="2330071">
                <a:moveTo>
                  <a:pt x="0" y="0"/>
                </a:moveTo>
                <a:lnTo>
                  <a:pt x="2532687" y="0"/>
                </a:lnTo>
                <a:lnTo>
                  <a:pt x="2532687" y="2330071"/>
                </a:lnTo>
                <a:lnTo>
                  <a:pt x="0" y="2330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" name="Freeform 11"/>
          <p:cNvSpPr/>
          <p:nvPr/>
        </p:nvSpPr>
        <p:spPr>
          <a:xfrm rot="2422200">
            <a:off x="15156360" y="862560"/>
            <a:ext cx="4205880" cy="3060720"/>
          </a:xfrm>
          <a:custGeom>
            <a:avLst/>
            <a:gdLst/>
            <a:ahLst/>
            <a:rect l="l" t="t" r="r" b="b"/>
            <a:pathLst>
              <a:path w="4206129" h="3061229">
                <a:moveTo>
                  <a:pt x="0" y="0"/>
                </a:moveTo>
                <a:lnTo>
                  <a:pt x="4206128" y="0"/>
                </a:lnTo>
                <a:lnTo>
                  <a:pt x="4206128" y="3061229"/>
                </a:lnTo>
                <a:lnTo>
                  <a:pt x="0" y="306122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Freeform 12"/>
          <p:cNvSpPr/>
          <p:nvPr/>
        </p:nvSpPr>
        <p:spPr>
          <a:xfrm flipH="1" rot="21007200">
            <a:off x="6972120" y="-1083960"/>
            <a:ext cx="5923440" cy="3296520"/>
          </a:xfrm>
          <a:custGeom>
            <a:avLst/>
            <a:gdLst/>
            <a:ahLst/>
            <a:rect l="l" t="t" r="r" b="b"/>
            <a:pathLst>
              <a:path w="5923787" h="3296773">
                <a:moveTo>
                  <a:pt x="5923786" y="0"/>
                </a:moveTo>
                <a:lnTo>
                  <a:pt x="0" y="0"/>
                </a:lnTo>
                <a:lnTo>
                  <a:pt x="0" y="3296773"/>
                </a:lnTo>
                <a:lnTo>
                  <a:pt x="5923786" y="3296773"/>
                </a:lnTo>
                <a:lnTo>
                  <a:pt x="5923786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" name="Freeform 13"/>
          <p:cNvSpPr/>
          <p:nvPr/>
        </p:nvSpPr>
        <p:spPr>
          <a:xfrm>
            <a:off x="-1053360" y="7710480"/>
            <a:ext cx="4163760" cy="3771360"/>
          </a:xfrm>
          <a:custGeom>
            <a:avLst/>
            <a:gdLst/>
            <a:ahLst/>
            <a:rect l="l" t="t" r="r" b="b"/>
            <a:pathLst>
              <a:path w="4164160" h="3771884">
                <a:moveTo>
                  <a:pt x="0" y="0"/>
                </a:moveTo>
                <a:lnTo>
                  <a:pt x="4164160" y="0"/>
                </a:lnTo>
                <a:lnTo>
                  <a:pt x="4164160" y="3771884"/>
                </a:lnTo>
                <a:lnTo>
                  <a:pt x="0" y="377188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Freeform 15"/>
          <p:cNvSpPr/>
          <p:nvPr/>
        </p:nvSpPr>
        <p:spPr>
          <a:xfrm>
            <a:off x="11215800" y="7986960"/>
            <a:ext cx="3155760" cy="1282320"/>
          </a:xfrm>
          <a:custGeom>
            <a:avLst/>
            <a:gdLst/>
            <a:ahLst/>
            <a:rect l="l" t="t" r="r" b="b"/>
            <a:pathLst>
              <a:path w="3156065" h="1282508">
                <a:moveTo>
                  <a:pt x="0" y="0"/>
                </a:moveTo>
                <a:lnTo>
                  <a:pt x="3156065" y="0"/>
                </a:lnTo>
                <a:lnTo>
                  <a:pt x="3156065" y="1282509"/>
                </a:lnTo>
                <a:lnTo>
                  <a:pt x="0" y="128250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Freeform 16"/>
          <p:cNvSpPr/>
          <p:nvPr/>
        </p:nvSpPr>
        <p:spPr>
          <a:xfrm rot="20626200">
            <a:off x="-882360" y="876960"/>
            <a:ext cx="3291120" cy="1076760"/>
          </a:xfrm>
          <a:custGeom>
            <a:avLst/>
            <a:gdLst/>
            <a:ahLst/>
            <a:rect l="l" t="t" r="r" b="b"/>
            <a:pathLst>
              <a:path w="3291499" h="1077218">
                <a:moveTo>
                  <a:pt x="0" y="0"/>
                </a:moveTo>
                <a:lnTo>
                  <a:pt x="3291500" y="0"/>
                </a:lnTo>
                <a:lnTo>
                  <a:pt x="3291500" y="1077218"/>
                </a:lnTo>
                <a:lnTo>
                  <a:pt x="0" y="107721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TextBox 17"/>
          <p:cNvSpPr/>
          <p:nvPr/>
        </p:nvSpPr>
        <p:spPr>
          <a:xfrm>
            <a:off x="2494080" y="1822320"/>
            <a:ext cx="15737040" cy="151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1917"/>
              </a:lnSpc>
            </a:pPr>
            <a:r>
              <a:rPr b="0" lang="en-US" sz="8510" spc="-1" strike="noStrike">
                <a:solidFill>
                  <a:srgbClr val="204d2e"/>
                </a:solidFill>
                <a:latin typeface="TT Trailers Heavy"/>
              </a:rPr>
              <a:t> </a:t>
            </a:r>
            <a:r>
              <a:rPr b="0" lang="en-US" sz="8510" spc="-1" strike="noStrike">
                <a:solidFill>
                  <a:srgbClr val="204d2e"/>
                </a:solidFill>
                <a:latin typeface="TT Trailers Heavy"/>
              </a:rPr>
              <a:t>Зменшення Відходів </a:t>
            </a:r>
            <a:endParaRPr b="0" lang="uk-UA" sz="8510" spc="-1" strike="noStrike">
              <a:latin typeface="Arial"/>
            </a:endParaRPr>
          </a:p>
        </p:txBody>
      </p:sp>
      <p:sp>
        <p:nvSpPr>
          <p:cNvPr id="84" name="TextBox 18"/>
          <p:cNvSpPr/>
          <p:nvPr/>
        </p:nvSpPr>
        <p:spPr>
          <a:xfrm>
            <a:off x="9248040" y="3994200"/>
            <a:ext cx="7090920" cy="726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723"/>
              </a:lnSpc>
            </a:pPr>
            <a:r>
              <a:rPr b="0" lang="en-US" sz="4090" spc="-1" strike="noStrike">
                <a:solidFill>
                  <a:srgbClr val="3d3d3d"/>
                </a:solidFill>
                <a:latin typeface="TT Trailers Heavy"/>
              </a:rPr>
              <a:t> </a:t>
            </a:r>
            <a:r>
              <a:rPr b="0" lang="en-US" sz="4090" spc="-1" strike="noStrike">
                <a:solidFill>
                  <a:srgbClr val="3d3d3d"/>
                </a:solidFill>
                <a:latin typeface="TT Trailers Heavy"/>
              </a:rPr>
              <a:t>Компостування дозволяє переробляти органічні відходи, такі як кухонні залишки і листя, у корисне добриво. Це допомагає зменшити відходи які потрапляють на сміттєзвалища.</a:t>
            </a:r>
            <a:endParaRPr b="0" lang="uk-UA" sz="4090" spc="-1" strike="noStrike">
              <a:latin typeface="Arial"/>
            </a:endParaRPr>
          </a:p>
          <a:p>
            <a:pPr algn="ctr">
              <a:lnSpc>
                <a:spcPts val="5723"/>
              </a:lnSpc>
            </a:pPr>
            <a:r>
              <a:rPr b="0" lang="en-US" sz="4090" spc="-1" strike="noStrike">
                <a:solidFill>
                  <a:srgbClr val="3d3d3d"/>
                </a:solidFill>
                <a:latin typeface="TT Trailers Heavy"/>
              </a:rPr>
              <a:t> </a:t>
            </a:r>
            <a:endParaRPr b="0" lang="uk-UA" sz="409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2"/>
          <p:cNvGrpSpPr/>
          <p:nvPr/>
        </p:nvGrpSpPr>
        <p:grpSpPr>
          <a:xfrm>
            <a:off x="1645560" y="-335520"/>
            <a:ext cx="14831640" cy="5019840"/>
            <a:chOff x="1645560" y="-335520"/>
            <a:chExt cx="14831640" cy="5019840"/>
          </a:xfrm>
        </p:grpSpPr>
        <p:sp>
          <p:nvSpPr>
            <p:cNvPr id="86" name="Freeform 3"/>
            <p:cNvSpPr/>
            <p:nvPr/>
          </p:nvSpPr>
          <p:spPr>
            <a:xfrm>
              <a:off x="1645560" y="-335520"/>
              <a:ext cx="14831640" cy="5019840"/>
            </a:xfrm>
            <a:custGeom>
              <a:avLst/>
              <a:gdLst/>
              <a:ahLst/>
              <a:rect l="l" t="t" r="r" b="b"/>
              <a:pathLst>
                <a:path w="3906391" h="1322238">
                  <a:moveTo>
                    <a:pt x="15659" y="0"/>
                  </a:moveTo>
                  <a:lnTo>
                    <a:pt x="3890732" y="0"/>
                  </a:lnTo>
                  <a:cubicBezTo>
                    <a:pt x="3899380" y="0"/>
                    <a:pt x="3906391" y="7011"/>
                    <a:pt x="3906391" y="15659"/>
                  </a:cubicBezTo>
                  <a:lnTo>
                    <a:pt x="3906391" y="1306579"/>
                  </a:lnTo>
                  <a:cubicBezTo>
                    <a:pt x="3906391" y="1310732"/>
                    <a:pt x="3904741" y="1314715"/>
                    <a:pt x="3901804" y="1317652"/>
                  </a:cubicBezTo>
                  <a:cubicBezTo>
                    <a:pt x="3898867" y="1320589"/>
                    <a:pt x="3894885" y="1322238"/>
                    <a:pt x="3890732" y="1322238"/>
                  </a:cubicBezTo>
                  <a:lnTo>
                    <a:pt x="15659" y="1322238"/>
                  </a:lnTo>
                  <a:cubicBezTo>
                    <a:pt x="11506" y="1322238"/>
                    <a:pt x="7523" y="1320589"/>
                    <a:pt x="4586" y="1317652"/>
                  </a:cubicBezTo>
                  <a:cubicBezTo>
                    <a:pt x="1650" y="1314715"/>
                    <a:pt x="0" y="1310732"/>
                    <a:pt x="0" y="1306579"/>
                  </a:cubicBezTo>
                  <a:lnTo>
                    <a:pt x="0" y="15659"/>
                  </a:lnTo>
                  <a:cubicBezTo>
                    <a:pt x="0" y="11506"/>
                    <a:pt x="1650" y="7523"/>
                    <a:pt x="4586" y="4586"/>
                  </a:cubicBezTo>
                  <a:cubicBezTo>
                    <a:pt x="7523" y="1650"/>
                    <a:pt x="11506" y="0"/>
                    <a:pt x="15659" y="0"/>
                  </a:cubicBezTo>
                  <a:close/>
                </a:path>
              </a:pathLst>
            </a:custGeom>
            <a:solidFill>
              <a:srgbClr val="ffc37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" name="TextBox 4"/>
            <p:cNvSpPr/>
            <p:nvPr/>
          </p:nvSpPr>
          <p:spPr>
            <a:xfrm>
              <a:off x="1645560" y="-154800"/>
              <a:ext cx="14831640" cy="4839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8" name="Group 5"/>
          <p:cNvGrpSpPr/>
          <p:nvPr/>
        </p:nvGrpSpPr>
        <p:grpSpPr>
          <a:xfrm>
            <a:off x="1729440" y="5143680"/>
            <a:ext cx="3022200" cy="3022200"/>
            <a:chOff x="1729440" y="5143680"/>
            <a:chExt cx="3022200" cy="3022200"/>
          </a:xfrm>
        </p:grpSpPr>
        <p:sp>
          <p:nvSpPr>
            <p:cNvPr id="89" name="Freeform 6"/>
            <p:cNvSpPr/>
            <p:nvPr/>
          </p:nvSpPr>
          <p:spPr>
            <a:xfrm>
              <a:off x="1729440" y="5143680"/>
              <a:ext cx="3022200" cy="3022200"/>
            </a:xfrm>
            <a:custGeom>
              <a:avLst/>
              <a:gdLst/>
              <a:ah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37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" name="TextBox 7"/>
            <p:cNvSpPr/>
            <p:nvPr/>
          </p:nvSpPr>
          <p:spPr>
            <a:xfrm>
              <a:off x="2013120" y="5604120"/>
              <a:ext cx="2455560" cy="227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91" name="Group 8"/>
          <p:cNvGrpSpPr/>
          <p:nvPr/>
        </p:nvGrpSpPr>
        <p:grpSpPr>
          <a:xfrm>
            <a:off x="5708880" y="5143680"/>
            <a:ext cx="3022200" cy="3022200"/>
            <a:chOff x="5708880" y="5143680"/>
            <a:chExt cx="3022200" cy="3022200"/>
          </a:xfrm>
        </p:grpSpPr>
        <p:sp>
          <p:nvSpPr>
            <p:cNvPr id="92" name="Freeform 9"/>
            <p:cNvSpPr/>
            <p:nvPr/>
          </p:nvSpPr>
          <p:spPr>
            <a:xfrm>
              <a:off x="5708880" y="5143680"/>
              <a:ext cx="3022200" cy="3022200"/>
            </a:xfrm>
            <a:custGeom>
              <a:avLst/>
              <a:gdLst/>
              <a:ah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37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" name="TextBox 10"/>
            <p:cNvSpPr/>
            <p:nvPr/>
          </p:nvSpPr>
          <p:spPr>
            <a:xfrm>
              <a:off x="5992200" y="5604120"/>
              <a:ext cx="2455560" cy="227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94" name="Group 11"/>
          <p:cNvGrpSpPr/>
          <p:nvPr/>
        </p:nvGrpSpPr>
        <p:grpSpPr>
          <a:xfrm>
            <a:off x="9492840" y="5143680"/>
            <a:ext cx="3022200" cy="3022200"/>
            <a:chOff x="9492840" y="5143680"/>
            <a:chExt cx="3022200" cy="3022200"/>
          </a:xfrm>
        </p:grpSpPr>
        <p:sp>
          <p:nvSpPr>
            <p:cNvPr id="95" name="Freeform 12"/>
            <p:cNvSpPr/>
            <p:nvPr/>
          </p:nvSpPr>
          <p:spPr>
            <a:xfrm>
              <a:off x="9492840" y="5143680"/>
              <a:ext cx="3022200" cy="3022200"/>
            </a:xfrm>
            <a:custGeom>
              <a:avLst/>
              <a:gdLst/>
              <a:ah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37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" name="TextBox 13"/>
            <p:cNvSpPr/>
            <p:nvPr/>
          </p:nvSpPr>
          <p:spPr>
            <a:xfrm>
              <a:off x="9776160" y="5604120"/>
              <a:ext cx="2455560" cy="227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97" name="Group 14"/>
          <p:cNvGrpSpPr/>
          <p:nvPr/>
        </p:nvGrpSpPr>
        <p:grpSpPr>
          <a:xfrm>
            <a:off x="13228920" y="5143680"/>
            <a:ext cx="3022200" cy="3022200"/>
            <a:chOff x="13228920" y="5143680"/>
            <a:chExt cx="3022200" cy="3022200"/>
          </a:xfrm>
        </p:grpSpPr>
        <p:sp>
          <p:nvSpPr>
            <p:cNvPr id="98" name="Freeform 15"/>
            <p:cNvSpPr/>
            <p:nvPr/>
          </p:nvSpPr>
          <p:spPr>
            <a:xfrm>
              <a:off x="13228920" y="5143680"/>
              <a:ext cx="3022200" cy="3022200"/>
            </a:xfrm>
            <a:custGeom>
              <a:avLst/>
              <a:gdLst/>
              <a:ah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37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" name="TextBox 16"/>
            <p:cNvSpPr/>
            <p:nvPr/>
          </p:nvSpPr>
          <p:spPr>
            <a:xfrm>
              <a:off x="13512240" y="5604120"/>
              <a:ext cx="2455560" cy="227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0" name="Freeform 17"/>
          <p:cNvSpPr/>
          <p:nvPr/>
        </p:nvSpPr>
        <p:spPr>
          <a:xfrm rot="17133600">
            <a:off x="15657840" y="695520"/>
            <a:ext cx="4206240" cy="4114440"/>
          </a:xfrm>
          <a:custGeom>
            <a:avLst/>
            <a:gdLst/>
            <a:ahLst/>
            <a:rect l="l" t="t" r="r" b="b"/>
            <a:pathLst>
              <a:path w="4206580" h="4114800">
                <a:moveTo>
                  <a:pt x="0" y="0"/>
                </a:moveTo>
                <a:lnTo>
                  <a:pt x="4206580" y="0"/>
                </a:lnTo>
                <a:lnTo>
                  <a:pt x="42065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Freeform 18"/>
          <p:cNvSpPr/>
          <p:nvPr/>
        </p:nvSpPr>
        <p:spPr>
          <a:xfrm>
            <a:off x="502920" y="1380960"/>
            <a:ext cx="2084760" cy="2743200"/>
          </a:xfrm>
          <a:custGeom>
            <a:avLst/>
            <a:gdLst/>
            <a:ahLst/>
            <a:rect l="l" t="t" r="r" b="b"/>
            <a:pathLst>
              <a:path w="2085149" h="2743617">
                <a:moveTo>
                  <a:pt x="0" y="0"/>
                </a:moveTo>
                <a:lnTo>
                  <a:pt x="2085149" y="0"/>
                </a:lnTo>
                <a:lnTo>
                  <a:pt x="2085149" y="2743616"/>
                </a:lnTo>
                <a:lnTo>
                  <a:pt x="0" y="274361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02" name="Group 19"/>
          <p:cNvGrpSpPr/>
          <p:nvPr/>
        </p:nvGrpSpPr>
        <p:grpSpPr>
          <a:xfrm>
            <a:off x="-557280" y="9631440"/>
            <a:ext cx="19470960" cy="1667160"/>
            <a:chOff x="-557280" y="9631440"/>
            <a:chExt cx="19470960" cy="1667160"/>
          </a:xfrm>
        </p:grpSpPr>
        <p:sp>
          <p:nvSpPr>
            <p:cNvPr id="103" name="Freeform 20"/>
            <p:cNvSpPr/>
            <p:nvPr/>
          </p:nvSpPr>
          <p:spPr>
            <a:xfrm>
              <a:off x="-557280" y="9631440"/>
              <a:ext cx="19470960" cy="1667160"/>
            </a:xfrm>
            <a:custGeom>
              <a:avLst/>
              <a:gdLst/>
              <a:ahLst/>
              <a:rect l="l" t="t" r="r" b="b"/>
              <a:pathLst>
                <a:path w="5128246" h="439200">
                  <a:moveTo>
                    <a:pt x="0" y="0"/>
                  </a:moveTo>
                  <a:lnTo>
                    <a:pt x="5128246" y="0"/>
                  </a:lnTo>
                  <a:lnTo>
                    <a:pt x="5128246" y="439200"/>
                  </a:lnTo>
                  <a:lnTo>
                    <a:pt x="0" y="439200"/>
                  </a:lnTo>
                  <a:close/>
                </a:path>
              </a:pathLst>
            </a:custGeom>
            <a:solidFill>
              <a:srgbClr val="eba03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" name="TextBox 21"/>
            <p:cNvSpPr/>
            <p:nvPr/>
          </p:nvSpPr>
          <p:spPr>
            <a:xfrm>
              <a:off x="-557280" y="9812160"/>
              <a:ext cx="19470960" cy="1486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5" name="Freeform 22"/>
          <p:cNvSpPr/>
          <p:nvPr/>
        </p:nvSpPr>
        <p:spPr>
          <a:xfrm>
            <a:off x="16952040" y="6937920"/>
            <a:ext cx="4163760" cy="3771360"/>
          </a:xfrm>
          <a:custGeom>
            <a:avLst/>
            <a:gdLst/>
            <a:ahLst/>
            <a:rect l="l" t="t" r="r" b="b"/>
            <a:pathLst>
              <a:path w="4164160" h="3771884">
                <a:moveTo>
                  <a:pt x="0" y="0"/>
                </a:moveTo>
                <a:lnTo>
                  <a:pt x="4164160" y="0"/>
                </a:lnTo>
                <a:lnTo>
                  <a:pt x="4164160" y="3771884"/>
                </a:lnTo>
                <a:lnTo>
                  <a:pt x="0" y="377188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6" name="Freeform 23"/>
          <p:cNvSpPr/>
          <p:nvPr/>
        </p:nvSpPr>
        <p:spPr>
          <a:xfrm>
            <a:off x="-1402560" y="8165880"/>
            <a:ext cx="2518920" cy="2281680"/>
          </a:xfrm>
          <a:custGeom>
            <a:avLst/>
            <a:gdLst/>
            <a:ahLst/>
            <a:rect l="l" t="t" r="r" b="b"/>
            <a:pathLst>
              <a:path w="2519245" h="2281925">
                <a:moveTo>
                  <a:pt x="0" y="0"/>
                </a:moveTo>
                <a:lnTo>
                  <a:pt x="2519245" y="0"/>
                </a:lnTo>
                <a:lnTo>
                  <a:pt x="2519245" y="2281925"/>
                </a:lnTo>
                <a:lnTo>
                  <a:pt x="0" y="228192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7" name="Freeform 24"/>
          <p:cNvSpPr/>
          <p:nvPr/>
        </p:nvSpPr>
        <p:spPr>
          <a:xfrm rot="20626200">
            <a:off x="-1645920" y="5253840"/>
            <a:ext cx="3291120" cy="1076760"/>
          </a:xfrm>
          <a:custGeom>
            <a:avLst/>
            <a:gdLst/>
            <a:ahLst/>
            <a:rect l="l" t="t" r="r" b="b"/>
            <a:pathLst>
              <a:path w="3291499" h="1077218">
                <a:moveTo>
                  <a:pt x="0" y="0"/>
                </a:moveTo>
                <a:lnTo>
                  <a:pt x="3291500" y="0"/>
                </a:lnTo>
                <a:lnTo>
                  <a:pt x="3291500" y="1077218"/>
                </a:lnTo>
                <a:lnTo>
                  <a:pt x="0" y="107721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" name="Freeform 25"/>
          <p:cNvSpPr/>
          <p:nvPr/>
        </p:nvSpPr>
        <p:spPr>
          <a:xfrm>
            <a:off x="16251480" y="4815360"/>
            <a:ext cx="3291120" cy="1076760"/>
          </a:xfrm>
          <a:custGeom>
            <a:avLst/>
            <a:gdLst/>
            <a:ahLst/>
            <a:rect l="l" t="t" r="r" b="b"/>
            <a:pathLst>
              <a:path w="3291499" h="1077218">
                <a:moveTo>
                  <a:pt x="0" y="0"/>
                </a:moveTo>
                <a:lnTo>
                  <a:pt x="3291499" y="0"/>
                </a:lnTo>
                <a:lnTo>
                  <a:pt x="3291499" y="1077218"/>
                </a:lnTo>
                <a:lnTo>
                  <a:pt x="0" y="107721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Freeform 26"/>
          <p:cNvSpPr/>
          <p:nvPr/>
        </p:nvSpPr>
        <p:spPr>
          <a:xfrm>
            <a:off x="2523960" y="5892840"/>
            <a:ext cx="1433520" cy="1744560"/>
          </a:xfrm>
          <a:custGeom>
            <a:avLst/>
            <a:gdLst/>
            <a:ahLst/>
            <a:rect l="l" t="t" r="r" b="b"/>
            <a:pathLst>
              <a:path w="1434013" h="1744927">
                <a:moveTo>
                  <a:pt x="0" y="0"/>
                </a:moveTo>
                <a:lnTo>
                  <a:pt x="1434013" y="0"/>
                </a:lnTo>
                <a:lnTo>
                  <a:pt x="1434013" y="1744927"/>
                </a:lnTo>
                <a:lnTo>
                  <a:pt x="0" y="174492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Freeform 27"/>
          <p:cNvSpPr/>
          <p:nvPr/>
        </p:nvSpPr>
        <p:spPr>
          <a:xfrm>
            <a:off x="6556320" y="5807160"/>
            <a:ext cx="1327320" cy="1705320"/>
          </a:xfrm>
          <a:custGeom>
            <a:avLst/>
            <a:gdLst/>
            <a:ahLst/>
            <a:rect l="l" t="t" r="r" b="b"/>
            <a:pathLst>
              <a:path w="1327719" h="1705608">
                <a:moveTo>
                  <a:pt x="0" y="0"/>
                </a:moveTo>
                <a:lnTo>
                  <a:pt x="1327719" y="0"/>
                </a:lnTo>
                <a:lnTo>
                  <a:pt x="1327719" y="1705608"/>
                </a:lnTo>
                <a:lnTo>
                  <a:pt x="0" y="170560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Freeform 28"/>
          <p:cNvSpPr/>
          <p:nvPr/>
        </p:nvSpPr>
        <p:spPr>
          <a:xfrm rot="225000">
            <a:off x="10306080" y="5532840"/>
            <a:ext cx="1507320" cy="2057040"/>
          </a:xfrm>
          <a:custGeom>
            <a:avLst/>
            <a:gdLst/>
            <a:ahLst/>
            <a:rect l="l" t="t" r="r" b="b"/>
            <a:pathLst>
              <a:path w="1507513" h="2057400">
                <a:moveTo>
                  <a:pt x="0" y="0"/>
                </a:moveTo>
                <a:lnTo>
                  <a:pt x="1507513" y="0"/>
                </a:lnTo>
                <a:lnTo>
                  <a:pt x="15075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2" name="Freeform 29"/>
          <p:cNvSpPr/>
          <p:nvPr/>
        </p:nvSpPr>
        <p:spPr>
          <a:xfrm>
            <a:off x="14077080" y="5937120"/>
            <a:ext cx="1325520" cy="1434960"/>
          </a:xfrm>
          <a:custGeom>
            <a:avLst/>
            <a:gdLst/>
            <a:ahLst/>
            <a:rect l="l" t="t" r="r" b="b"/>
            <a:pathLst>
              <a:path w="1325859" h="1435477">
                <a:moveTo>
                  <a:pt x="0" y="0"/>
                </a:moveTo>
                <a:lnTo>
                  <a:pt x="1325859" y="0"/>
                </a:lnTo>
                <a:lnTo>
                  <a:pt x="1325859" y="1435477"/>
                </a:lnTo>
                <a:lnTo>
                  <a:pt x="0" y="143547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" name="TextBox 30"/>
          <p:cNvSpPr/>
          <p:nvPr/>
        </p:nvSpPr>
        <p:spPr>
          <a:xfrm>
            <a:off x="2898360" y="166320"/>
            <a:ext cx="11665800" cy="536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4091"/>
              </a:lnSpc>
            </a:pPr>
            <a:r>
              <a:rPr b="0" lang="en-US" sz="10070" spc="-1" strike="noStrike">
                <a:solidFill>
                  <a:srgbClr val="204d2e"/>
                </a:solidFill>
                <a:latin typeface="TT Trailers Heavy"/>
              </a:rPr>
              <a:t>Продукти які підлягають компостуванню</a:t>
            </a:r>
            <a:endParaRPr b="0" lang="uk-UA" sz="10070" spc="-1" strike="noStrike">
              <a:latin typeface="Arial"/>
            </a:endParaRPr>
          </a:p>
        </p:txBody>
      </p:sp>
      <p:sp>
        <p:nvSpPr>
          <p:cNvPr id="114" name="TextBox 31"/>
          <p:cNvSpPr/>
          <p:nvPr/>
        </p:nvSpPr>
        <p:spPr>
          <a:xfrm>
            <a:off x="5378400" y="8220960"/>
            <a:ext cx="3682800" cy="111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8807"/>
              </a:lnSpc>
            </a:pPr>
            <a:r>
              <a:rPr b="0" lang="en-US" sz="6290" spc="-1" strike="noStrike">
                <a:solidFill>
                  <a:srgbClr val="462e00"/>
                </a:solidFill>
                <a:latin typeface="TT Trailers Heavy"/>
              </a:rPr>
              <a:t>Листя</a:t>
            </a:r>
            <a:endParaRPr b="0" lang="uk-UA" sz="6290" spc="-1" strike="noStrike">
              <a:latin typeface="Arial"/>
            </a:endParaRPr>
          </a:p>
        </p:txBody>
      </p:sp>
      <p:sp>
        <p:nvSpPr>
          <p:cNvPr id="115" name="TextBox 32"/>
          <p:cNvSpPr/>
          <p:nvPr/>
        </p:nvSpPr>
        <p:spPr>
          <a:xfrm>
            <a:off x="9772560" y="8163000"/>
            <a:ext cx="3115080" cy="226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8935"/>
              </a:lnSpc>
            </a:pPr>
            <a:r>
              <a:rPr b="0" lang="en-US" sz="6380" spc="-1" strike="noStrike">
                <a:solidFill>
                  <a:srgbClr val="462e00"/>
                </a:solidFill>
                <a:latin typeface="TT Trailers Heavy"/>
              </a:rPr>
              <a:t>Еко- пакет</a:t>
            </a:r>
            <a:endParaRPr b="0" lang="uk-UA" sz="6380" spc="-1" strike="noStrike">
              <a:latin typeface="Arial"/>
            </a:endParaRPr>
          </a:p>
        </p:txBody>
      </p:sp>
      <p:sp>
        <p:nvSpPr>
          <p:cNvPr id="116" name="TextBox 33"/>
          <p:cNvSpPr/>
          <p:nvPr/>
        </p:nvSpPr>
        <p:spPr>
          <a:xfrm>
            <a:off x="1743120" y="7774560"/>
            <a:ext cx="3008520" cy="201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7937"/>
              </a:lnSpc>
            </a:pPr>
            <a:r>
              <a:rPr b="0" lang="en-US" sz="4400" spc="-1" strike="noStrike">
                <a:solidFill>
                  <a:srgbClr val="462e00"/>
                </a:solidFill>
                <a:latin typeface="TT Trailers Heavy"/>
              </a:rPr>
              <a:t>Харч.</a:t>
            </a:r>
            <a:endParaRPr b="0" lang="uk-UA" sz="4400" spc="-1" strike="noStrike">
              <a:latin typeface="Arial"/>
            </a:endParaRPr>
          </a:p>
          <a:p>
            <a:pPr algn="ctr">
              <a:lnSpc>
                <a:spcPts val="7937"/>
              </a:lnSpc>
            </a:pPr>
            <a:r>
              <a:rPr b="0" lang="en-US" sz="4400" spc="-1" strike="noStrike">
                <a:solidFill>
                  <a:srgbClr val="462e00"/>
                </a:solidFill>
                <a:latin typeface="TT Trailers Heavy"/>
              </a:rPr>
              <a:t>відходи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117" name="TextBox 34"/>
          <p:cNvSpPr/>
          <p:nvPr/>
        </p:nvSpPr>
        <p:spPr>
          <a:xfrm>
            <a:off x="13691520" y="8051760"/>
            <a:ext cx="3228480" cy="110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8697"/>
              </a:lnSpc>
            </a:pPr>
            <a:r>
              <a:rPr b="0" lang="en-US" sz="6210" spc="-1" strike="noStrike">
                <a:solidFill>
                  <a:srgbClr val="462e00"/>
                </a:solidFill>
                <a:latin typeface="TT Trailers Heavy"/>
              </a:rPr>
              <a:t>Ґрунт</a:t>
            </a:r>
            <a:endParaRPr b="0" lang="uk-UA" sz="621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9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2"/>
          <p:cNvGrpSpPr/>
          <p:nvPr/>
        </p:nvGrpSpPr>
        <p:grpSpPr>
          <a:xfrm>
            <a:off x="11617200" y="1436760"/>
            <a:ext cx="5154480" cy="2724840"/>
            <a:chOff x="11617200" y="1436760"/>
            <a:chExt cx="5154480" cy="2724840"/>
          </a:xfrm>
        </p:grpSpPr>
        <p:sp>
          <p:nvSpPr>
            <p:cNvPr id="119" name="Freeform 3"/>
            <p:cNvSpPr/>
            <p:nvPr/>
          </p:nvSpPr>
          <p:spPr>
            <a:xfrm>
              <a:off x="11617200" y="1436760"/>
              <a:ext cx="5154480" cy="2724480"/>
            </a:xfrm>
            <a:custGeom>
              <a:avLst/>
              <a:gdLst/>
              <a:ahLst/>
              <a:rect l="l" t="t" r="r" b="b"/>
              <a:pathLst>
                <a:path w="1297342" h="685808">
                  <a:moveTo>
                    <a:pt x="45057" y="0"/>
                  </a:moveTo>
                  <a:lnTo>
                    <a:pt x="1252285" y="0"/>
                  </a:lnTo>
                  <a:cubicBezTo>
                    <a:pt x="1277169" y="0"/>
                    <a:pt x="1297342" y="20173"/>
                    <a:pt x="1297342" y="45057"/>
                  </a:cubicBezTo>
                  <a:lnTo>
                    <a:pt x="1297342" y="640750"/>
                  </a:lnTo>
                  <a:cubicBezTo>
                    <a:pt x="1297342" y="665635"/>
                    <a:pt x="1277169" y="685808"/>
                    <a:pt x="1252285" y="685808"/>
                  </a:cubicBezTo>
                  <a:lnTo>
                    <a:pt x="45057" y="685808"/>
                  </a:lnTo>
                  <a:cubicBezTo>
                    <a:pt x="20173" y="685808"/>
                    <a:pt x="0" y="665635"/>
                    <a:pt x="0" y="640750"/>
                  </a:cubicBezTo>
                  <a:lnTo>
                    <a:pt x="0" y="45057"/>
                  </a:lnTo>
                  <a:cubicBezTo>
                    <a:pt x="0" y="20173"/>
                    <a:pt x="20173" y="0"/>
                    <a:pt x="45057" y="0"/>
                  </a:cubicBezTo>
                  <a:close/>
                </a:path>
              </a:pathLst>
            </a:custGeom>
            <a:solidFill>
              <a:srgbClr val="ffc37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" name="TextBox 4"/>
            <p:cNvSpPr/>
            <p:nvPr/>
          </p:nvSpPr>
          <p:spPr>
            <a:xfrm>
              <a:off x="11617200" y="1626120"/>
              <a:ext cx="5154480" cy="2535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21" name="Group 5"/>
          <p:cNvGrpSpPr/>
          <p:nvPr/>
        </p:nvGrpSpPr>
        <p:grpSpPr>
          <a:xfrm>
            <a:off x="-600120" y="7781400"/>
            <a:ext cx="19134000" cy="8055000"/>
            <a:chOff x="-600120" y="7781400"/>
            <a:chExt cx="19134000" cy="8055000"/>
          </a:xfrm>
        </p:grpSpPr>
        <p:sp>
          <p:nvSpPr>
            <p:cNvPr id="122" name="Freeform 6"/>
            <p:cNvSpPr/>
            <p:nvPr/>
          </p:nvSpPr>
          <p:spPr>
            <a:xfrm rot="21475200">
              <a:off x="-472320" y="8121240"/>
              <a:ext cx="18878760" cy="7374600"/>
            </a:xfrm>
            <a:custGeom>
              <a:avLst/>
              <a:gdLst/>
              <a:ahLst/>
              <a:rect l="l" t="t" r="r" b="b"/>
              <a:pathLst>
                <a:path w="4972303" h="1942399">
                  <a:moveTo>
                    <a:pt x="0" y="0"/>
                  </a:moveTo>
                  <a:lnTo>
                    <a:pt x="4972303" y="0"/>
                  </a:lnTo>
                  <a:lnTo>
                    <a:pt x="4972303" y="1942399"/>
                  </a:lnTo>
                  <a:lnTo>
                    <a:pt x="0" y="1942399"/>
                  </a:lnTo>
                  <a:close/>
                </a:path>
              </a:pathLst>
            </a:custGeom>
            <a:solidFill>
              <a:srgbClr val="eba03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" name="TextBox 7"/>
            <p:cNvSpPr/>
            <p:nvPr/>
          </p:nvSpPr>
          <p:spPr>
            <a:xfrm rot="21475200">
              <a:off x="-469080" y="8301960"/>
              <a:ext cx="18878760" cy="7193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4" name="Freeform 8"/>
          <p:cNvSpPr/>
          <p:nvPr/>
        </p:nvSpPr>
        <p:spPr>
          <a:xfrm>
            <a:off x="10938240" y="5143680"/>
            <a:ext cx="6198480" cy="7000560"/>
          </a:xfrm>
          <a:custGeom>
            <a:avLst/>
            <a:gdLst/>
            <a:ahLst/>
            <a:rect l="l" t="t" r="r" b="b"/>
            <a:pathLst>
              <a:path w="6198863" h="7000770">
                <a:moveTo>
                  <a:pt x="0" y="0"/>
                </a:moveTo>
                <a:lnTo>
                  <a:pt x="6198864" y="0"/>
                </a:lnTo>
                <a:lnTo>
                  <a:pt x="6198864" y="7000770"/>
                </a:lnTo>
                <a:lnTo>
                  <a:pt x="0" y="700077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Freeform 9"/>
          <p:cNvSpPr/>
          <p:nvPr/>
        </p:nvSpPr>
        <p:spPr>
          <a:xfrm>
            <a:off x="7131960" y="7201080"/>
            <a:ext cx="5348880" cy="4114440"/>
          </a:xfrm>
          <a:custGeom>
            <a:avLst/>
            <a:gdLst/>
            <a:ahLst/>
            <a:rect l="l" t="t" r="r" b="b"/>
            <a:pathLst>
              <a:path w="5349240" h="4114800">
                <a:moveTo>
                  <a:pt x="0" y="0"/>
                </a:moveTo>
                <a:lnTo>
                  <a:pt x="5349240" y="0"/>
                </a:lnTo>
                <a:lnTo>
                  <a:pt x="53492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Freeform 10"/>
          <p:cNvSpPr/>
          <p:nvPr/>
        </p:nvSpPr>
        <p:spPr>
          <a:xfrm>
            <a:off x="1028880" y="4531680"/>
            <a:ext cx="4741920" cy="5083920"/>
          </a:xfrm>
          <a:custGeom>
            <a:avLst/>
            <a:gdLst/>
            <a:ahLst/>
            <a:rect l="l" t="t" r="r" b="b"/>
            <a:pathLst>
              <a:path w="4742204" h="5084234">
                <a:moveTo>
                  <a:pt x="0" y="0"/>
                </a:moveTo>
                <a:lnTo>
                  <a:pt x="4742204" y="0"/>
                </a:lnTo>
                <a:lnTo>
                  <a:pt x="4742204" y="5084234"/>
                </a:lnTo>
                <a:lnTo>
                  <a:pt x="0" y="508423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Freeform 11"/>
          <p:cNvSpPr/>
          <p:nvPr/>
        </p:nvSpPr>
        <p:spPr>
          <a:xfrm rot="20174400">
            <a:off x="7956000" y="-167760"/>
            <a:ext cx="2849040" cy="2499120"/>
          </a:xfrm>
          <a:custGeom>
            <a:avLst/>
            <a:gdLst/>
            <a:ahLst/>
            <a:rect l="l" t="t" r="r" b="b"/>
            <a:pathLst>
              <a:path w="2849376" h="2499366">
                <a:moveTo>
                  <a:pt x="0" y="0"/>
                </a:moveTo>
                <a:lnTo>
                  <a:pt x="2849376" y="0"/>
                </a:lnTo>
                <a:lnTo>
                  <a:pt x="2849376" y="2499366"/>
                </a:lnTo>
                <a:lnTo>
                  <a:pt x="0" y="249936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Freeform 12"/>
          <p:cNvSpPr/>
          <p:nvPr/>
        </p:nvSpPr>
        <p:spPr>
          <a:xfrm flipH="1">
            <a:off x="13860000" y="1902960"/>
            <a:ext cx="1563120" cy="2057040"/>
          </a:xfrm>
          <a:custGeom>
            <a:avLst/>
            <a:gdLst/>
            <a:ahLst/>
            <a:rect l="l" t="t" r="r" b="b"/>
            <a:pathLst>
              <a:path w="1563624" h="2057400">
                <a:moveTo>
                  <a:pt x="1563624" y="0"/>
                </a:moveTo>
                <a:lnTo>
                  <a:pt x="0" y="0"/>
                </a:lnTo>
                <a:lnTo>
                  <a:pt x="0" y="2057400"/>
                </a:lnTo>
                <a:lnTo>
                  <a:pt x="1563624" y="2057400"/>
                </a:lnTo>
                <a:lnTo>
                  <a:pt x="1563624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Freeform 13"/>
          <p:cNvSpPr/>
          <p:nvPr/>
        </p:nvSpPr>
        <p:spPr>
          <a:xfrm rot="18588000">
            <a:off x="16095600" y="432720"/>
            <a:ext cx="3268080" cy="3196800"/>
          </a:xfrm>
          <a:custGeom>
            <a:avLst/>
            <a:gdLst/>
            <a:ahLst/>
            <a:rect l="l" t="t" r="r" b="b"/>
            <a:pathLst>
              <a:path w="3268349" h="3197039">
                <a:moveTo>
                  <a:pt x="0" y="0"/>
                </a:moveTo>
                <a:lnTo>
                  <a:pt x="3268348" y="0"/>
                </a:lnTo>
                <a:lnTo>
                  <a:pt x="3268348" y="3197039"/>
                </a:lnTo>
                <a:lnTo>
                  <a:pt x="0" y="319703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Freeform 14"/>
          <p:cNvSpPr/>
          <p:nvPr/>
        </p:nvSpPr>
        <p:spPr>
          <a:xfrm rot="20626200">
            <a:off x="-1645920" y="446760"/>
            <a:ext cx="3291120" cy="1076760"/>
          </a:xfrm>
          <a:custGeom>
            <a:avLst/>
            <a:gdLst/>
            <a:ahLst/>
            <a:rect l="l" t="t" r="r" b="b"/>
            <a:pathLst>
              <a:path w="3291499" h="1077218">
                <a:moveTo>
                  <a:pt x="0" y="0"/>
                </a:moveTo>
                <a:lnTo>
                  <a:pt x="3291500" y="0"/>
                </a:lnTo>
                <a:lnTo>
                  <a:pt x="3291500" y="1077218"/>
                </a:lnTo>
                <a:lnTo>
                  <a:pt x="0" y="107721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Freeform 15"/>
          <p:cNvSpPr/>
          <p:nvPr/>
        </p:nvSpPr>
        <p:spPr>
          <a:xfrm flipH="1" rot="199200">
            <a:off x="16386480" y="4461120"/>
            <a:ext cx="3291120" cy="1076760"/>
          </a:xfrm>
          <a:custGeom>
            <a:avLst/>
            <a:gdLst/>
            <a:ahLst/>
            <a:rect l="l" t="t" r="r" b="b"/>
            <a:pathLst>
              <a:path w="3291499" h="1077218">
                <a:moveTo>
                  <a:pt x="3291500" y="0"/>
                </a:moveTo>
                <a:lnTo>
                  <a:pt x="0" y="0"/>
                </a:lnTo>
                <a:lnTo>
                  <a:pt x="0" y="1077218"/>
                </a:lnTo>
                <a:lnTo>
                  <a:pt x="3291500" y="1077218"/>
                </a:lnTo>
                <a:lnTo>
                  <a:pt x="329150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TextBox 16"/>
          <p:cNvSpPr/>
          <p:nvPr/>
        </p:nvSpPr>
        <p:spPr>
          <a:xfrm>
            <a:off x="1489680" y="141480"/>
            <a:ext cx="5641920" cy="303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3856"/>
              </a:lnSpc>
            </a:pPr>
            <a:r>
              <a:rPr b="0" lang="en-US" sz="17040" spc="-1" strike="noStrike">
                <a:solidFill>
                  <a:srgbClr val="204d2e"/>
                </a:solidFill>
                <a:latin typeface="TT Trailers Heavy"/>
              </a:rPr>
              <a:t>Локація</a:t>
            </a:r>
            <a:endParaRPr b="0" lang="uk-UA" sz="17040" spc="-1" strike="noStrike">
              <a:latin typeface="Arial"/>
            </a:endParaRPr>
          </a:p>
        </p:txBody>
      </p:sp>
      <p:sp>
        <p:nvSpPr>
          <p:cNvPr id="133" name="TextBox 17"/>
          <p:cNvSpPr/>
          <p:nvPr/>
        </p:nvSpPr>
        <p:spPr>
          <a:xfrm>
            <a:off x="-321840" y="788760"/>
            <a:ext cx="12381840" cy="469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9247"/>
              </a:lnSpc>
            </a:pPr>
            <a:r>
              <a:rPr b="0" lang="en-US" sz="5400" spc="-1" strike="noStrike">
                <a:solidFill>
                  <a:srgbClr val="462e00"/>
                </a:solidFill>
                <a:latin typeface="TT Trailers Heavy"/>
              </a:rPr>
              <a:t>    </a:t>
            </a:r>
            <a:r>
              <a:rPr b="0" lang="en-US" sz="5400" spc="-1" strike="noStrike">
                <a:solidFill>
                  <a:srgbClr val="462e00"/>
                </a:solidFill>
                <a:latin typeface="TT Trailers Heavy"/>
              </a:rPr>
              <a:t>Локація для компостера: відкрите, провітрене місце, захищене від сонця, зручне для доступу. </a:t>
            </a:r>
            <a:endParaRPr b="0" lang="uk-UA" sz="5400" spc="-1" strike="noStrike">
              <a:latin typeface="Arial"/>
            </a:endParaRPr>
          </a:p>
        </p:txBody>
      </p:sp>
      <p:sp>
        <p:nvSpPr>
          <p:cNvPr id="134" name="TextBox 18"/>
          <p:cNvSpPr/>
          <p:nvPr/>
        </p:nvSpPr>
        <p:spPr>
          <a:xfrm>
            <a:off x="11188080" y="1401480"/>
            <a:ext cx="5884560" cy="90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7149"/>
              </a:lnSpc>
            </a:pPr>
            <a:r>
              <a:rPr b="0" lang="en-US" sz="5110" spc="-1" strike="noStrike">
                <a:solidFill>
                  <a:srgbClr val="000000"/>
                </a:solidFill>
                <a:latin typeface="TT Trailers Heavy"/>
              </a:rPr>
              <a:t>   </a:t>
            </a:r>
            <a:endParaRPr b="0" lang="uk-UA" sz="511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9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2"/>
          <p:cNvGrpSpPr/>
          <p:nvPr/>
        </p:nvGrpSpPr>
        <p:grpSpPr>
          <a:xfrm>
            <a:off x="9683280" y="1800000"/>
            <a:ext cx="7596720" cy="3142440"/>
            <a:chOff x="9683280" y="1800000"/>
            <a:chExt cx="7596720" cy="3142440"/>
          </a:xfrm>
        </p:grpSpPr>
        <p:sp>
          <p:nvSpPr>
            <p:cNvPr id="136" name="Freeform 3"/>
            <p:cNvSpPr/>
            <p:nvPr/>
          </p:nvSpPr>
          <p:spPr>
            <a:xfrm>
              <a:off x="9683280" y="1800000"/>
              <a:ext cx="7596720" cy="3142440"/>
            </a:xfrm>
            <a:custGeom>
              <a:avLst/>
              <a:gdLst/>
              <a:ahLst/>
              <a:rect l="l" t="t" r="r" b="b"/>
              <a:pathLst>
                <a:path w="2000894" h="827744">
                  <a:moveTo>
                    <a:pt x="30572" y="0"/>
                  </a:moveTo>
                  <a:lnTo>
                    <a:pt x="1970322" y="0"/>
                  </a:lnTo>
                  <a:cubicBezTo>
                    <a:pt x="1987207" y="0"/>
                    <a:pt x="2000894" y="13687"/>
                    <a:pt x="2000894" y="30572"/>
                  </a:cubicBezTo>
                  <a:lnTo>
                    <a:pt x="2000894" y="797172"/>
                  </a:lnTo>
                  <a:cubicBezTo>
                    <a:pt x="2000894" y="805280"/>
                    <a:pt x="1997673" y="813056"/>
                    <a:pt x="1991940" y="818790"/>
                  </a:cubicBezTo>
                  <a:cubicBezTo>
                    <a:pt x="1986207" y="824523"/>
                    <a:pt x="1978431" y="827744"/>
                    <a:pt x="1970322" y="827744"/>
                  </a:cubicBezTo>
                  <a:lnTo>
                    <a:pt x="30572" y="827744"/>
                  </a:lnTo>
                  <a:cubicBezTo>
                    <a:pt x="13687" y="827744"/>
                    <a:pt x="0" y="814057"/>
                    <a:pt x="0" y="797172"/>
                  </a:cubicBezTo>
                  <a:lnTo>
                    <a:pt x="0" y="30572"/>
                  </a:lnTo>
                  <a:cubicBezTo>
                    <a:pt x="0" y="22464"/>
                    <a:pt x="3221" y="14688"/>
                    <a:pt x="8954" y="8954"/>
                  </a:cubicBezTo>
                  <a:cubicBezTo>
                    <a:pt x="14688" y="3221"/>
                    <a:pt x="22464" y="0"/>
                    <a:pt x="30572" y="0"/>
                  </a:cubicBezTo>
                  <a:close/>
                </a:path>
              </a:pathLst>
            </a:custGeom>
            <a:solidFill>
              <a:srgbClr val="ffc37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" name="TextBox 4"/>
            <p:cNvSpPr/>
            <p:nvPr/>
          </p:nvSpPr>
          <p:spPr>
            <a:xfrm>
              <a:off x="9683280" y="1980720"/>
              <a:ext cx="7596720" cy="2961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8" name="Group 5"/>
          <p:cNvGrpSpPr/>
          <p:nvPr/>
        </p:nvGrpSpPr>
        <p:grpSpPr>
          <a:xfrm>
            <a:off x="-429480" y="9266040"/>
            <a:ext cx="18878760" cy="7374600"/>
            <a:chOff x="-429480" y="9266040"/>
            <a:chExt cx="18878760" cy="7374600"/>
          </a:xfrm>
        </p:grpSpPr>
        <p:sp>
          <p:nvSpPr>
            <p:cNvPr id="139" name="Freeform 6"/>
            <p:cNvSpPr/>
            <p:nvPr/>
          </p:nvSpPr>
          <p:spPr>
            <a:xfrm>
              <a:off x="-429480" y="9266040"/>
              <a:ext cx="18878760" cy="7374600"/>
            </a:xfrm>
            <a:custGeom>
              <a:avLst/>
              <a:gdLst/>
              <a:ahLst/>
              <a:rect l="l" t="t" r="r" b="b"/>
              <a:pathLst>
                <a:path w="4972303" h="1942399">
                  <a:moveTo>
                    <a:pt x="0" y="0"/>
                  </a:moveTo>
                  <a:lnTo>
                    <a:pt x="4972303" y="0"/>
                  </a:lnTo>
                  <a:lnTo>
                    <a:pt x="4972303" y="1942399"/>
                  </a:lnTo>
                  <a:lnTo>
                    <a:pt x="0" y="1942399"/>
                  </a:lnTo>
                  <a:close/>
                </a:path>
              </a:pathLst>
            </a:custGeom>
            <a:solidFill>
              <a:srgbClr val="eba03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" name="TextBox 7"/>
            <p:cNvSpPr/>
            <p:nvPr/>
          </p:nvSpPr>
          <p:spPr>
            <a:xfrm>
              <a:off x="-429480" y="9446760"/>
              <a:ext cx="18878760" cy="7193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41" name="Freeform 8"/>
          <p:cNvSpPr/>
          <p:nvPr/>
        </p:nvSpPr>
        <p:spPr>
          <a:xfrm>
            <a:off x="1424880" y="3113280"/>
            <a:ext cx="6628680" cy="7995240"/>
          </a:xfrm>
          <a:custGeom>
            <a:avLst/>
            <a:gdLst/>
            <a:ahLst/>
            <a:rect l="l" t="t" r="r" b="b"/>
            <a:pathLst>
              <a:path w="6629115" h="7995643">
                <a:moveTo>
                  <a:pt x="0" y="0"/>
                </a:moveTo>
                <a:lnTo>
                  <a:pt x="6629115" y="0"/>
                </a:lnTo>
                <a:lnTo>
                  <a:pt x="6629115" y="7995643"/>
                </a:lnTo>
                <a:lnTo>
                  <a:pt x="0" y="799564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Freeform 9"/>
          <p:cNvSpPr/>
          <p:nvPr/>
        </p:nvSpPr>
        <p:spPr>
          <a:xfrm>
            <a:off x="12770640" y="7208640"/>
            <a:ext cx="4542480" cy="4114440"/>
          </a:xfrm>
          <a:custGeom>
            <a:avLst/>
            <a:gdLst/>
            <a:ahLst/>
            <a:rect l="l" t="t" r="r" b="b"/>
            <a:pathLst>
              <a:path w="4542739" h="4114800">
                <a:moveTo>
                  <a:pt x="0" y="0"/>
                </a:moveTo>
                <a:lnTo>
                  <a:pt x="4542739" y="0"/>
                </a:lnTo>
                <a:lnTo>
                  <a:pt x="45427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Freeform 10"/>
          <p:cNvSpPr/>
          <p:nvPr/>
        </p:nvSpPr>
        <p:spPr>
          <a:xfrm>
            <a:off x="10162440" y="8250480"/>
            <a:ext cx="3155400" cy="2858040"/>
          </a:xfrm>
          <a:custGeom>
            <a:avLst/>
            <a:gdLst/>
            <a:ahLst/>
            <a:rect l="l" t="t" r="r" b="b"/>
            <a:pathLst>
              <a:path w="3155742" h="2858462">
                <a:moveTo>
                  <a:pt x="0" y="0"/>
                </a:moveTo>
                <a:lnTo>
                  <a:pt x="3155742" y="0"/>
                </a:lnTo>
                <a:lnTo>
                  <a:pt x="3155742" y="2858462"/>
                </a:lnTo>
                <a:lnTo>
                  <a:pt x="0" y="285846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Freeform 12"/>
          <p:cNvSpPr/>
          <p:nvPr/>
        </p:nvSpPr>
        <p:spPr>
          <a:xfrm rot="20820000">
            <a:off x="-1358280" y="3661200"/>
            <a:ext cx="3028680" cy="1342080"/>
          </a:xfrm>
          <a:custGeom>
            <a:avLst/>
            <a:gdLst/>
            <a:ahLst/>
            <a:rect l="l" t="t" r="r" b="b"/>
            <a:pathLst>
              <a:path w="3028881" h="1342589">
                <a:moveTo>
                  <a:pt x="0" y="0"/>
                </a:moveTo>
                <a:lnTo>
                  <a:pt x="3028880" y="0"/>
                </a:lnTo>
                <a:lnTo>
                  <a:pt x="3028880" y="1342589"/>
                </a:lnTo>
                <a:lnTo>
                  <a:pt x="0" y="134258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Freeform 13"/>
          <p:cNvSpPr/>
          <p:nvPr/>
        </p:nvSpPr>
        <p:spPr>
          <a:xfrm rot="481200">
            <a:off x="5667120" y="1998720"/>
            <a:ext cx="2849040" cy="2499120"/>
          </a:xfrm>
          <a:custGeom>
            <a:avLst/>
            <a:gdLst/>
            <a:ahLst/>
            <a:rect l="l" t="t" r="r" b="b"/>
            <a:pathLst>
              <a:path w="2849376" h="2499366">
                <a:moveTo>
                  <a:pt x="0" y="0"/>
                </a:moveTo>
                <a:lnTo>
                  <a:pt x="2849376" y="0"/>
                </a:lnTo>
                <a:lnTo>
                  <a:pt x="2849376" y="2499366"/>
                </a:lnTo>
                <a:lnTo>
                  <a:pt x="0" y="249936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Freeform 14"/>
          <p:cNvSpPr/>
          <p:nvPr/>
        </p:nvSpPr>
        <p:spPr>
          <a:xfrm>
            <a:off x="9367920" y="540360"/>
            <a:ext cx="2403000" cy="976320"/>
          </a:xfrm>
          <a:custGeom>
            <a:avLst/>
            <a:gdLst/>
            <a:ahLst/>
            <a:rect l="l" t="t" r="r" b="b"/>
            <a:pathLst>
              <a:path w="2403271" h="976601">
                <a:moveTo>
                  <a:pt x="0" y="0"/>
                </a:moveTo>
                <a:lnTo>
                  <a:pt x="2403271" y="0"/>
                </a:lnTo>
                <a:lnTo>
                  <a:pt x="2403271" y="976600"/>
                </a:lnTo>
                <a:lnTo>
                  <a:pt x="0" y="976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Freeform 15"/>
          <p:cNvSpPr/>
          <p:nvPr/>
        </p:nvSpPr>
        <p:spPr>
          <a:xfrm rot="20626200">
            <a:off x="-1594080" y="6963120"/>
            <a:ext cx="3291120" cy="1076760"/>
          </a:xfrm>
          <a:custGeom>
            <a:avLst/>
            <a:gdLst/>
            <a:ahLst/>
            <a:rect l="l" t="t" r="r" b="b"/>
            <a:pathLst>
              <a:path w="3291499" h="1077218">
                <a:moveTo>
                  <a:pt x="0" y="0"/>
                </a:moveTo>
                <a:lnTo>
                  <a:pt x="3291499" y="0"/>
                </a:lnTo>
                <a:lnTo>
                  <a:pt x="3291499" y="1077218"/>
                </a:lnTo>
                <a:lnTo>
                  <a:pt x="0" y="107721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Freeform 16"/>
          <p:cNvSpPr/>
          <p:nvPr/>
        </p:nvSpPr>
        <p:spPr>
          <a:xfrm flipH="1" rot="20625600">
            <a:off x="16342560" y="2574360"/>
            <a:ext cx="3291120" cy="1076400"/>
          </a:xfrm>
          <a:custGeom>
            <a:avLst/>
            <a:gdLst/>
            <a:ahLst/>
            <a:rect l="l" t="t" r="r" b="b"/>
            <a:pathLst>
              <a:path w="3291499" h="1077218">
                <a:moveTo>
                  <a:pt x="3291499" y="0"/>
                </a:moveTo>
                <a:lnTo>
                  <a:pt x="0" y="0"/>
                </a:lnTo>
                <a:lnTo>
                  <a:pt x="0" y="1077218"/>
                </a:lnTo>
                <a:lnTo>
                  <a:pt x="3291499" y="1077218"/>
                </a:lnTo>
                <a:lnTo>
                  <a:pt x="3291499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TextBox 17"/>
          <p:cNvSpPr/>
          <p:nvPr/>
        </p:nvSpPr>
        <p:spPr>
          <a:xfrm>
            <a:off x="155880" y="-67320"/>
            <a:ext cx="12624120" cy="18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4508"/>
              </a:lnSpc>
            </a:pPr>
            <a:r>
              <a:rPr b="0" lang="en-US" sz="10370" spc="-1" strike="noStrike">
                <a:solidFill>
                  <a:srgbClr val="204d2e"/>
                </a:solidFill>
                <a:latin typeface="TT Trailers Heavy"/>
              </a:rPr>
              <a:t>Компостування</a:t>
            </a:r>
            <a:endParaRPr b="0" lang="uk-UA" sz="10370" spc="-1" strike="noStrike">
              <a:latin typeface="Arial"/>
            </a:endParaRPr>
          </a:p>
        </p:txBody>
      </p:sp>
      <p:sp>
        <p:nvSpPr>
          <p:cNvPr id="150" name="TextBox 18"/>
          <p:cNvSpPr/>
          <p:nvPr/>
        </p:nvSpPr>
        <p:spPr>
          <a:xfrm>
            <a:off x="7282080" y="1349280"/>
            <a:ext cx="10977120" cy="76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6046"/>
              </a:lnSpc>
            </a:pPr>
            <a:r>
              <a:rPr b="0" lang="en-US" sz="4320" spc="-1" strike="noStrike">
                <a:solidFill>
                  <a:srgbClr val="462e00"/>
                </a:solidFill>
                <a:latin typeface="TT Trailers Heavy"/>
              </a:rPr>
              <a:t>      </a:t>
            </a:r>
            <a:endParaRPr b="0" lang="uk-UA" sz="4320" spc="-1" strike="noStrike">
              <a:latin typeface="Arial"/>
            </a:endParaRPr>
          </a:p>
        </p:txBody>
      </p:sp>
      <p:grpSp>
        <p:nvGrpSpPr>
          <p:cNvPr id="151" name="Group 19"/>
          <p:cNvGrpSpPr/>
          <p:nvPr/>
        </p:nvGrpSpPr>
        <p:grpSpPr>
          <a:xfrm>
            <a:off x="9540000" y="5040000"/>
            <a:ext cx="7596720" cy="3142800"/>
            <a:chOff x="9540000" y="5040000"/>
            <a:chExt cx="7596720" cy="3142800"/>
          </a:xfrm>
        </p:grpSpPr>
        <p:sp>
          <p:nvSpPr>
            <p:cNvPr id="152" name="Freeform 20"/>
            <p:cNvSpPr/>
            <p:nvPr/>
          </p:nvSpPr>
          <p:spPr>
            <a:xfrm>
              <a:off x="9540000" y="5040000"/>
              <a:ext cx="7596720" cy="3142440"/>
            </a:xfrm>
            <a:custGeom>
              <a:avLst/>
              <a:gdLst/>
              <a:ahLst/>
              <a:rect l="l" t="t" r="r" b="b"/>
              <a:pathLst>
                <a:path w="2000894" h="827744">
                  <a:moveTo>
                    <a:pt x="30572" y="0"/>
                  </a:moveTo>
                  <a:lnTo>
                    <a:pt x="1970322" y="0"/>
                  </a:lnTo>
                  <a:cubicBezTo>
                    <a:pt x="1987207" y="0"/>
                    <a:pt x="2000894" y="13687"/>
                    <a:pt x="2000894" y="30572"/>
                  </a:cubicBezTo>
                  <a:lnTo>
                    <a:pt x="2000894" y="797172"/>
                  </a:lnTo>
                  <a:cubicBezTo>
                    <a:pt x="2000894" y="805280"/>
                    <a:pt x="1997673" y="813056"/>
                    <a:pt x="1991940" y="818790"/>
                  </a:cubicBezTo>
                  <a:cubicBezTo>
                    <a:pt x="1986207" y="824523"/>
                    <a:pt x="1978431" y="827744"/>
                    <a:pt x="1970322" y="827744"/>
                  </a:cubicBezTo>
                  <a:lnTo>
                    <a:pt x="30572" y="827744"/>
                  </a:lnTo>
                  <a:cubicBezTo>
                    <a:pt x="13687" y="827744"/>
                    <a:pt x="0" y="814057"/>
                    <a:pt x="0" y="797172"/>
                  </a:cubicBezTo>
                  <a:lnTo>
                    <a:pt x="0" y="30572"/>
                  </a:lnTo>
                  <a:cubicBezTo>
                    <a:pt x="0" y="22464"/>
                    <a:pt x="3221" y="14688"/>
                    <a:pt x="8954" y="8954"/>
                  </a:cubicBezTo>
                  <a:cubicBezTo>
                    <a:pt x="14688" y="3221"/>
                    <a:pt x="22464" y="0"/>
                    <a:pt x="30572" y="0"/>
                  </a:cubicBezTo>
                  <a:close/>
                </a:path>
              </a:pathLst>
            </a:custGeom>
            <a:solidFill>
              <a:srgbClr val="ffc37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" name="TextBox 21"/>
            <p:cNvSpPr/>
            <p:nvPr/>
          </p:nvSpPr>
          <p:spPr>
            <a:xfrm>
              <a:off x="9540000" y="5221080"/>
              <a:ext cx="7596720" cy="2961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54" name="TextBox 22"/>
          <p:cNvSpPr/>
          <p:nvPr/>
        </p:nvSpPr>
        <p:spPr>
          <a:xfrm>
            <a:off x="9043920" y="1800000"/>
            <a:ext cx="8056080" cy="622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756000" indent="-378000" algn="ctr">
              <a:lnSpc>
                <a:spcPts val="4901"/>
              </a:lnSpc>
              <a:buClr>
                <a:srgbClr val="204d2e"/>
              </a:buClr>
              <a:buFont typeface="Arial"/>
              <a:buChar char="•"/>
            </a:pPr>
            <a:r>
              <a:rPr b="0" lang="en-US" sz="3500" spc="-1" strike="noStrike">
                <a:solidFill>
                  <a:srgbClr val="204d2e"/>
                </a:solidFill>
                <a:latin typeface="TT Trailers Heavy"/>
              </a:rPr>
              <a:t>     </a:t>
            </a:r>
            <a:r>
              <a:rPr b="0" lang="en-US" sz="3500" spc="-1" strike="noStrike">
                <a:solidFill>
                  <a:srgbClr val="204d2e"/>
                </a:solidFill>
                <a:latin typeface="TT Trailers Heavy"/>
              </a:rPr>
              <a:t>Збирайте органічні відходи.</a:t>
            </a:r>
            <a:endParaRPr b="0" lang="uk-UA" sz="3500" spc="-1" strike="noStrike">
              <a:latin typeface="Arial"/>
            </a:endParaRPr>
          </a:p>
          <a:p>
            <a:pPr lvl="1" marL="756000" indent="-378000" algn="ctr">
              <a:lnSpc>
                <a:spcPts val="4901"/>
              </a:lnSpc>
              <a:buClr>
                <a:srgbClr val="204d2e"/>
              </a:buClr>
              <a:buFont typeface="Arial"/>
              <a:buChar char="•"/>
            </a:pPr>
            <a:r>
              <a:rPr b="0" lang="en-US" sz="3500" spc="-1" strike="noStrike">
                <a:solidFill>
                  <a:srgbClr val="204d2e"/>
                </a:solidFill>
                <a:latin typeface="TT Trailers Heavy"/>
              </a:rPr>
              <a:t>Переміщуйте їх до компостера.</a:t>
            </a:r>
            <a:endParaRPr b="0" lang="uk-UA" sz="3500" spc="-1" strike="noStrike">
              <a:latin typeface="Arial"/>
            </a:endParaRPr>
          </a:p>
          <a:p>
            <a:pPr lvl="1" marL="756000" indent="-378000" algn="ctr">
              <a:lnSpc>
                <a:spcPts val="4901"/>
              </a:lnSpc>
              <a:buClr>
                <a:srgbClr val="204d2e"/>
              </a:buClr>
              <a:buFont typeface="Arial"/>
              <a:buChar char="•"/>
            </a:pPr>
            <a:r>
              <a:rPr b="0" lang="en-US" sz="3500" spc="-1" strike="noStrike">
                <a:solidFill>
                  <a:srgbClr val="204d2e"/>
                </a:solidFill>
                <a:latin typeface="TT Trailers Heavy"/>
              </a:rPr>
              <a:t>Забезпечте вологість та повітря.</a:t>
            </a:r>
            <a:endParaRPr b="0" lang="uk-UA" sz="3500" spc="-1" strike="noStrike">
              <a:latin typeface="Arial"/>
            </a:endParaRPr>
          </a:p>
          <a:p>
            <a:pPr lvl="1" marL="756000" indent="-378000" algn="ctr">
              <a:lnSpc>
                <a:spcPts val="4901"/>
              </a:lnSpc>
              <a:buClr>
                <a:srgbClr val="204d2e"/>
              </a:buClr>
              <a:buFont typeface="Arial"/>
              <a:buChar char="•"/>
            </a:pPr>
            <a:r>
              <a:rPr b="0" lang="en-US" sz="3500" spc="-1" strike="noStrike">
                <a:solidFill>
                  <a:srgbClr val="204d2e"/>
                </a:solidFill>
                <a:latin typeface="TT Trailers Heavy"/>
              </a:rPr>
              <a:t>Перемішуйте періодично.</a:t>
            </a:r>
            <a:endParaRPr b="0" lang="uk-UA" sz="3500" spc="-1" strike="noStrike">
              <a:latin typeface="Arial"/>
            </a:endParaRPr>
          </a:p>
          <a:p>
            <a:pPr lvl="1" marL="756000" indent="-378000" algn="ctr">
              <a:lnSpc>
                <a:spcPts val="4901"/>
              </a:lnSpc>
              <a:buClr>
                <a:srgbClr val="204d2e"/>
              </a:buClr>
              <a:buFont typeface="Arial"/>
              <a:buChar char="•"/>
            </a:pPr>
            <a:r>
              <a:rPr b="0" lang="en-US" sz="3500" spc="-1" strike="noStrike">
                <a:solidFill>
                  <a:srgbClr val="204d2e"/>
                </a:solidFill>
                <a:latin typeface="TT Trailers Heavy"/>
              </a:rPr>
              <a:t>Використовуйте готовий компост.</a:t>
            </a:r>
            <a:endParaRPr b="0" lang="uk-UA" sz="3500" spc="-1" strike="noStrike">
              <a:latin typeface="Arial"/>
            </a:endParaRPr>
          </a:p>
          <a:p>
            <a:pPr algn="ctr">
              <a:lnSpc>
                <a:spcPts val="4901"/>
              </a:lnSpc>
            </a:pPr>
            <a:r>
              <a:rPr b="0" lang="en-US" sz="3500" spc="-1" strike="noStrike">
                <a:solidFill>
                  <a:srgbClr val="204d2e"/>
                </a:solidFill>
                <a:latin typeface="TT Trailers Heavy"/>
              </a:rPr>
              <a:t> </a:t>
            </a:r>
            <a:endParaRPr b="0" lang="uk-UA" sz="3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9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Freeform 2"/>
          <p:cNvSpPr/>
          <p:nvPr/>
        </p:nvSpPr>
        <p:spPr>
          <a:xfrm>
            <a:off x="-2072160" y="7306560"/>
            <a:ext cx="5944320" cy="3308040"/>
          </a:xfrm>
          <a:custGeom>
            <a:avLst/>
            <a:gdLst/>
            <a:ahLst/>
            <a:rect l="l" t="t" r="r" b="b"/>
            <a:pathLst>
              <a:path w="5944769" h="3308450">
                <a:moveTo>
                  <a:pt x="0" y="0"/>
                </a:moveTo>
                <a:lnTo>
                  <a:pt x="5944769" y="0"/>
                </a:lnTo>
                <a:lnTo>
                  <a:pt x="5944769" y="3308450"/>
                </a:lnTo>
                <a:lnTo>
                  <a:pt x="0" y="33084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56" name="Group 3"/>
          <p:cNvGrpSpPr/>
          <p:nvPr/>
        </p:nvGrpSpPr>
        <p:grpSpPr>
          <a:xfrm>
            <a:off x="1028880" y="4253760"/>
            <a:ext cx="5082840" cy="3737880"/>
            <a:chOff x="1028880" y="4253760"/>
            <a:chExt cx="5082840" cy="3737880"/>
          </a:xfrm>
        </p:grpSpPr>
        <p:sp>
          <p:nvSpPr>
            <p:cNvPr id="157" name="Freeform 4"/>
            <p:cNvSpPr/>
            <p:nvPr/>
          </p:nvSpPr>
          <p:spPr>
            <a:xfrm>
              <a:off x="1028880" y="4253760"/>
              <a:ext cx="5082840" cy="3737880"/>
            </a:xfrm>
            <a:custGeom>
              <a:avLst/>
              <a:gdLst/>
              <a:ahLst/>
              <a:rect l="l" t="t" r="r" b="b"/>
              <a:pathLst>
                <a:path w="1455459" h="1070311">
                  <a:moveTo>
                    <a:pt x="45691" y="0"/>
                  </a:moveTo>
                  <a:lnTo>
                    <a:pt x="1409768" y="0"/>
                  </a:lnTo>
                  <a:cubicBezTo>
                    <a:pt x="1435003" y="0"/>
                    <a:pt x="1455459" y="20456"/>
                    <a:pt x="1455459" y="45691"/>
                  </a:cubicBezTo>
                  <a:lnTo>
                    <a:pt x="1455459" y="1024620"/>
                  </a:lnTo>
                  <a:cubicBezTo>
                    <a:pt x="1455459" y="1049854"/>
                    <a:pt x="1435003" y="1070311"/>
                    <a:pt x="1409768" y="1070311"/>
                  </a:cubicBezTo>
                  <a:lnTo>
                    <a:pt x="45691" y="1070311"/>
                  </a:lnTo>
                  <a:cubicBezTo>
                    <a:pt x="20456" y="1070311"/>
                    <a:pt x="0" y="1049854"/>
                    <a:pt x="0" y="1024620"/>
                  </a:cubicBezTo>
                  <a:lnTo>
                    <a:pt x="0" y="45691"/>
                  </a:lnTo>
                  <a:cubicBezTo>
                    <a:pt x="0" y="20456"/>
                    <a:pt x="20456" y="0"/>
                    <a:pt x="45691" y="0"/>
                  </a:cubicBezTo>
                  <a:close/>
                </a:path>
              </a:pathLst>
            </a:custGeom>
            <a:solidFill>
              <a:srgbClr val="ffc37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" name="TextBox 5"/>
            <p:cNvSpPr/>
            <p:nvPr/>
          </p:nvSpPr>
          <p:spPr>
            <a:xfrm>
              <a:off x="1028880" y="4420080"/>
              <a:ext cx="5082840" cy="357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59" name="Group 6"/>
          <p:cNvGrpSpPr/>
          <p:nvPr/>
        </p:nvGrpSpPr>
        <p:grpSpPr>
          <a:xfrm>
            <a:off x="12240000" y="3780000"/>
            <a:ext cx="5308200" cy="3737880"/>
            <a:chOff x="12240000" y="3780000"/>
            <a:chExt cx="5308200" cy="3737880"/>
          </a:xfrm>
        </p:grpSpPr>
        <p:sp>
          <p:nvSpPr>
            <p:cNvPr id="160" name="Freeform 7"/>
            <p:cNvSpPr/>
            <p:nvPr/>
          </p:nvSpPr>
          <p:spPr>
            <a:xfrm>
              <a:off x="12240000" y="3780000"/>
              <a:ext cx="5308200" cy="3737880"/>
            </a:xfrm>
            <a:custGeom>
              <a:avLst/>
              <a:gdLst/>
              <a:ahLst/>
              <a:rect l="l" t="t" r="r" b="b"/>
              <a:pathLst>
                <a:path w="1519932" h="1070311">
                  <a:moveTo>
                    <a:pt x="43752" y="0"/>
                  </a:moveTo>
                  <a:lnTo>
                    <a:pt x="1476179" y="0"/>
                  </a:lnTo>
                  <a:cubicBezTo>
                    <a:pt x="1500343" y="0"/>
                    <a:pt x="1519932" y="19589"/>
                    <a:pt x="1519932" y="43752"/>
                  </a:cubicBezTo>
                  <a:lnTo>
                    <a:pt x="1519932" y="1026558"/>
                  </a:lnTo>
                  <a:cubicBezTo>
                    <a:pt x="1519932" y="1050722"/>
                    <a:pt x="1500343" y="1070311"/>
                    <a:pt x="1476179" y="1070311"/>
                  </a:cubicBezTo>
                  <a:lnTo>
                    <a:pt x="43752" y="1070311"/>
                  </a:lnTo>
                  <a:cubicBezTo>
                    <a:pt x="19589" y="1070311"/>
                    <a:pt x="0" y="1050722"/>
                    <a:pt x="0" y="1026558"/>
                  </a:cubicBezTo>
                  <a:lnTo>
                    <a:pt x="0" y="43752"/>
                  </a:lnTo>
                  <a:cubicBezTo>
                    <a:pt x="0" y="19589"/>
                    <a:pt x="19589" y="0"/>
                    <a:pt x="43752" y="0"/>
                  </a:cubicBezTo>
                  <a:close/>
                </a:path>
              </a:pathLst>
            </a:custGeom>
            <a:solidFill>
              <a:srgbClr val="ffc37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" name="TextBox 8"/>
            <p:cNvSpPr/>
            <p:nvPr/>
          </p:nvSpPr>
          <p:spPr>
            <a:xfrm>
              <a:off x="12240000" y="3946320"/>
              <a:ext cx="5308200" cy="357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62" name="Group 9"/>
          <p:cNvGrpSpPr/>
          <p:nvPr/>
        </p:nvGrpSpPr>
        <p:grpSpPr>
          <a:xfrm>
            <a:off x="6419520" y="4182120"/>
            <a:ext cx="5460480" cy="3737880"/>
            <a:chOff x="6419520" y="4182120"/>
            <a:chExt cx="5460480" cy="3737880"/>
          </a:xfrm>
        </p:grpSpPr>
        <p:sp>
          <p:nvSpPr>
            <p:cNvPr id="163" name="Freeform 10"/>
            <p:cNvSpPr/>
            <p:nvPr/>
          </p:nvSpPr>
          <p:spPr>
            <a:xfrm>
              <a:off x="6419520" y="4182120"/>
              <a:ext cx="5460480" cy="3737880"/>
            </a:xfrm>
            <a:custGeom>
              <a:avLst/>
              <a:gdLst/>
              <a:ahLst/>
              <a:rect l="l" t="t" r="r" b="b"/>
              <a:pathLst>
                <a:path w="1563560" h="1070311">
                  <a:moveTo>
                    <a:pt x="42532" y="0"/>
                  </a:moveTo>
                  <a:lnTo>
                    <a:pt x="1521028" y="0"/>
                  </a:lnTo>
                  <a:cubicBezTo>
                    <a:pt x="1532308" y="0"/>
                    <a:pt x="1543127" y="4481"/>
                    <a:pt x="1551103" y="12457"/>
                  </a:cubicBezTo>
                  <a:cubicBezTo>
                    <a:pt x="1559079" y="20433"/>
                    <a:pt x="1563560" y="31252"/>
                    <a:pt x="1563560" y="42532"/>
                  </a:cubicBezTo>
                  <a:lnTo>
                    <a:pt x="1563560" y="1027779"/>
                  </a:lnTo>
                  <a:cubicBezTo>
                    <a:pt x="1563560" y="1051269"/>
                    <a:pt x="1544518" y="1070311"/>
                    <a:pt x="1521028" y="1070311"/>
                  </a:cubicBezTo>
                  <a:lnTo>
                    <a:pt x="42532" y="1070311"/>
                  </a:lnTo>
                  <a:cubicBezTo>
                    <a:pt x="31252" y="1070311"/>
                    <a:pt x="20433" y="1065830"/>
                    <a:pt x="12457" y="1057853"/>
                  </a:cubicBezTo>
                  <a:cubicBezTo>
                    <a:pt x="4481" y="1049877"/>
                    <a:pt x="0" y="1039059"/>
                    <a:pt x="0" y="1027779"/>
                  </a:cubicBezTo>
                  <a:lnTo>
                    <a:pt x="0" y="42532"/>
                  </a:lnTo>
                  <a:cubicBezTo>
                    <a:pt x="0" y="19042"/>
                    <a:pt x="19042" y="0"/>
                    <a:pt x="42532" y="0"/>
                  </a:cubicBezTo>
                  <a:close/>
                </a:path>
              </a:pathLst>
            </a:custGeom>
            <a:solidFill>
              <a:srgbClr val="ffc37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" name="TextBox 11"/>
            <p:cNvSpPr/>
            <p:nvPr/>
          </p:nvSpPr>
          <p:spPr>
            <a:xfrm>
              <a:off x="6419520" y="4348440"/>
              <a:ext cx="5460480" cy="357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65" name="Freeform 12"/>
          <p:cNvSpPr/>
          <p:nvPr/>
        </p:nvSpPr>
        <p:spPr>
          <a:xfrm rot="21003600">
            <a:off x="16848360" y="538920"/>
            <a:ext cx="2352600" cy="2927520"/>
          </a:xfrm>
          <a:custGeom>
            <a:avLst/>
            <a:gdLst/>
            <a:ahLst/>
            <a:rect l="l" t="t" r="r" b="b"/>
            <a:pathLst>
              <a:path w="2353019" h="2927964">
                <a:moveTo>
                  <a:pt x="0" y="0"/>
                </a:moveTo>
                <a:lnTo>
                  <a:pt x="2353019" y="0"/>
                </a:lnTo>
                <a:lnTo>
                  <a:pt x="2353019" y="2927965"/>
                </a:lnTo>
                <a:lnTo>
                  <a:pt x="0" y="29279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Freeform 13"/>
          <p:cNvSpPr/>
          <p:nvPr/>
        </p:nvSpPr>
        <p:spPr>
          <a:xfrm>
            <a:off x="454680" y="1779120"/>
            <a:ext cx="1563120" cy="2057040"/>
          </a:xfrm>
          <a:custGeom>
            <a:avLst/>
            <a:gdLst/>
            <a:ahLst/>
            <a:rect l="l" t="t" r="r" b="b"/>
            <a:pathLst>
              <a:path w="1563624" h="2057400">
                <a:moveTo>
                  <a:pt x="0" y="0"/>
                </a:moveTo>
                <a:lnTo>
                  <a:pt x="1563624" y="0"/>
                </a:lnTo>
                <a:lnTo>
                  <a:pt x="156362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Freeform 14"/>
          <p:cNvSpPr/>
          <p:nvPr/>
        </p:nvSpPr>
        <p:spPr>
          <a:xfrm rot="20416800">
            <a:off x="14732640" y="7697880"/>
            <a:ext cx="3994560" cy="4114440"/>
          </a:xfrm>
          <a:custGeom>
            <a:avLst/>
            <a:gdLst/>
            <a:ahLst/>
            <a:rect l="l" t="t" r="r" b="b"/>
            <a:pathLst>
              <a:path w="3995097" h="4114800">
                <a:moveTo>
                  <a:pt x="0" y="0"/>
                </a:moveTo>
                <a:lnTo>
                  <a:pt x="3995097" y="0"/>
                </a:lnTo>
                <a:lnTo>
                  <a:pt x="3995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Freeform 15"/>
          <p:cNvSpPr/>
          <p:nvPr/>
        </p:nvSpPr>
        <p:spPr>
          <a:xfrm>
            <a:off x="6840000" y="4348440"/>
            <a:ext cx="4472280" cy="4114440"/>
          </a:xfrm>
          <a:custGeom>
            <a:avLst/>
            <a:gdLst/>
            <a:ahLst/>
            <a:rect l="l" t="t" r="r" b="b"/>
            <a:pathLst>
              <a:path w="4472609" h="4114800">
                <a:moveTo>
                  <a:pt x="0" y="0"/>
                </a:moveTo>
                <a:lnTo>
                  <a:pt x="4472609" y="0"/>
                </a:lnTo>
                <a:lnTo>
                  <a:pt x="44726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Freeform 16"/>
          <p:cNvSpPr/>
          <p:nvPr/>
        </p:nvSpPr>
        <p:spPr>
          <a:xfrm rot="21363000">
            <a:off x="11546640" y="8495280"/>
            <a:ext cx="3241800" cy="2843280"/>
          </a:xfrm>
          <a:custGeom>
            <a:avLst/>
            <a:gdLst/>
            <a:ahLst/>
            <a:rect l="l" t="t" r="r" b="b"/>
            <a:pathLst>
              <a:path w="3242034" h="2843791">
                <a:moveTo>
                  <a:pt x="0" y="0"/>
                </a:moveTo>
                <a:lnTo>
                  <a:pt x="3242034" y="0"/>
                </a:lnTo>
                <a:lnTo>
                  <a:pt x="3242034" y="2843791"/>
                </a:lnTo>
                <a:lnTo>
                  <a:pt x="0" y="284379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TextBox 17"/>
          <p:cNvSpPr/>
          <p:nvPr/>
        </p:nvSpPr>
        <p:spPr>
          <a:xfrm>
            <a:off x="3780000" y="1066680"/>
            <a:ext cx="10850400" cy="109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306"/>
              </a:lnSpc>
            </a:pPr>
            <a:r>
              <a:rPr b="0" lang="en-US" sz="3500" spc="-1" strike="noStrike">
                <a:solidFill>
                  <a:srgbClr val="3d3d3d"/>
                </a:solidFill>
                <a:latin typeface="TT Trailers Heavy"/>
              </a:rPr>
              <a:t>Тут детально описано процес компостування </a:t>
            </a:r>
            <a:endParaRPr b="0" lang="uk-UA" sz="3500" spc="-1" strike="noStrike">
              <a:latin typeface="Arial"/>
            </a:endParaRPr>
          </a:p>
        </p:txBody>
      </p:sp>
      <p:sp>
        <p:nvSpPr>
          <p:cNvPr id="171" name="Freeform 18"/>
          <p:cNvSpPr/>
          <p:nvPr/>
        </p:nvSpPr>
        <p:spPr>
          <a:xfrm rot="21104400">
            <a:off x="2715840" y="8348040"/>
            <a:ext cx="5781240" cy="2404440"/>
          </a:xfrm>
          <a:custGeom>
            <a:avLst/>
            <a:gdLst/>
            <a:ahLst/>
            <a:rect l="l" t="t" r="r" b="b"/>
            <a:pathLst>
              <a:path w="5781503" h="2404951">
                <a:moveTo>
                  <a:pt x="0" y="0"/>
                </a:moveTo>
                <a:lnTo>
                  <a:pt x="5781503" y="0"/>
                </a:lnTo>
                <a:lnTo>
                  <a:pt x="5781503" y="2404951"/>
                </a:lnTo>
                <a:lnTo>
                  <a:pt x="0" y="24049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Freeform 19"/>
          <p:cNvSpPr/>
          <p:nvPr/>
        </p:nvSpPr>
        <p:spPr>
          <a:xfrm>
            <a:off x="16613280" y="4502160"/>
            <a:ext cx="2154240" cy="875160"/>
          </a:xfrm>
          <a:custGeom>
            <a:avLst/>
            <a:gdLst/>
            <a:ahLst/>
            <a:rect l="l" t="t" r="r" b="b"/>
            <a:pathLst>
              <a:path w="2154689" h="875586">
                <a:moveTo>
                  <a:pt x="0" y="0"/>
                </a:moveTo>
                <a:lnTo>
                  <a:pt x="2154689" y="0"/>
                </a:lnTo>
                <a:lnTo>
                  <a:pt x="2154689" y="875586"/>
                </a:lnTo>
                <a:lnTo>
                  <a:pt x="0" y="87558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Freeform 20"/>
          <p:cNvSpPr/>
          <p:nvPr/>
        </p:nvSpPr>
        <p:spPr>
          <a:xfrm>
            <a:off x="-804240" y="741600"/>
            <a:ext cx="2154240" cy="875160"/>
          </a:xfrm>
          <a:custGeom>
            <a:avLst/>
            <a:gdLst/>
            <a:ahLst/>
            <a:rect l="l" t="t" r="r" b="b"/>
            <a:pathLst>
              <a:path w="2154689" h="875586">
                <a:moveTo>
                  <a:pt x="0" y="0"/>
                </a:moveTo>
                <a:lnTo>
                  <a:pt x="2154689" y="0"/>
                </a:lnTo>
                <a:lnTo>
                  <a:pt x="2154689" y="875586"/>
                </a:lnTo>
                <a:lnTo>
                  <a:pt x="0" y="87558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Freeform 21"/>
          <p:cNvSpPr/>
          <p:nvPr/>
        </p:nvSpPr>
        <p:spPr>
          <a:xfrm rot="10605600">
            <a:off x="7367400" y="-426960"/>
            <a:ext cx="3291120" cy="1076760"/>
          </a:xfrm>
          <a:custGeom>
            <a:avLst/>
            <a:gdLst/>
            <a:ahLst/>
            <a:rect l="l" t="t" r="r" b="b"/>
            <a:pathLst>
              <a:path w="3291499" h="1077218">
                <a:moveTo>
                  <a:pt x="0" y="0"/>
                </a:moveTo>
                <a:lnTo>
                  <a:pt x="3291500" y="0"/>
                </a:lnTo>
                <a:lnTo>
                  <a:pt x="3291500" y="1077218"/>
                </a:lnTo>
                <a:lnTo>
                  <a:pt x="0" y="107721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TextBox 22"/>
          <p:cNvSpPr/>
          <p:nvPr/>
        </p:nvSpPr>
        <p:spPr>
          <a:xfrm>
            <a:off x="2768400" y="461160"/>
            <a:ext cx="13135320" cy="211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6656"/>
              </a:lnSpc>
            </a:pPr>
            <a:r>
              <a:rPr b="0" lang="en-US" sz="11900" spc="-1" strike="noStrike">
                <a:solidFill>
                  <a:srgbClr val="204d2e"/>
                </a:solidFill>
                <a:latin typeface="TT Trailers Heavy"/>
              </a:rPr>
              <a:t> </a:t>
            </a:r>
            <a:endParaRPr b="0" lang="uk-UA" sz="11900" spc="-1" strike="noStrike">
              <a:latin typeface="Arial"/>
            </a:endParaRPr>
          </a:p>
        </p:txBody>
      </p:sp>
      <p:sp>
        <p:nvSpPr>
          <p:cNvPr id="176" name="TextBox 23"/>
          <p:cNvSpPr/>
          <p:nvPr/>
        </p:nvSpPr>
        <p:spPr>
          <a:xfrm>
            <a:off x="180000" y="2520000"/>
            <a:ext cx="5760000" cy="10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8130"/>
              </a:lnSpc>
            </a:pPr>
            <a:r>
              <a:rPr b="0" lang="en-US" sz="5810" spc="-1" strike="noStrike">
                <a:solidFill>
                  <a:srgbClr val="204d2e"/>
                </a:solidFill>
                <a:latin typeface="TT Trailers Heavy"/>
              </a:rPr>
              <a:t> </a:t>
            </a:r>
            <a:r>
              <a:rPr b="0" lang="en-US" sz="5810" spc="-1" strike="noStrike">
                <a:solidFill>
                  <a:srgbClr val="204d2e"/>
                </a:solidFill>
                <a:latin typeface="TT Trailers Heavy"/>
              </a:rPr>
              <a:t>Розкладання</a:t>
            </a:r>
            <a:endParaRPr b="0" lang="uk-UA" sz="5810" spc="-1" strike="noStrike">
              <a:latin typeface="Arial"/>
            </a:endParaRPr>
          </a:p>
        </p:txBody>
      </p:sp>
      <p:sp>
        <p:nvSpPr>
          <p:cNvPr id="177" name="TextBox 24"/>
          <p:cNvSpPr/>
          <p:nvPr/>
        </p:nvSpPr>
        <p:spPr>
          <a:xfrm>
            <a:off x="6127920" y="10239480"/>
            <a:ext cx="5324760" cy="91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606"/>
              </a:lnSpc>
            </a:pPr>
            <a:r>
              <a:rPr b="0" lang="en-US" sz="2580" spc="-1" strike="noStrike">
                <a:solidFill>
                  <a:srgbClr val="000000"/>
                </a:solidFill>
                <a:latin typeface="TT Trailers Heavy"/>
              </a:rPr>
              <a:t>   </a:t>
            </a:r>
            <a:endParaRPr b="0" lang="uk-UA" sz="2580" spc="-1" strike="noStrike">
              <a:latin typeface="Arial"/>
            </a:endParaRPr>
          </a:p>
          <a:p>
            <a:pPr algn="ctr">
              <a:lnSpc>
                <a:spcPts val="3606"/>
              </a:lnSpc>
            </a:pPr>
            <a:r>
              <a:rPr b="0" lang="en-US" sz="2580" spc="-1" strike="noStrike">
                <a:solidFill>
                  <a:srgbClr val="000000"/>
                </a:solidFill>
                <a:latin typeface="TT Trailers Heavy"/>
              </a:rPr>
              <a:t>  </a:t>
            </a:r>
            <a:endParaRPr b="0" lang="uk-UA" sz="2580" spc="-1" strike="noStrike">
              <a:latin typeface="Arial"/>
            </a:endParaRPr>
          </a:p>
        </p:txBody>
      </p:sp>
      <p:sp>
        <p:nvSpPr>
          <p:cNvPr id="178" name="TextBox 25"/>
          <p:cNvSpPr/>
          <p:nvPr/>
        </p:nvSpPr>
        <p:spPr>
          <a:xfrm>
            <a:off x="1044360" y="4320000"/>
            <a:ext cx="5082840" cy="463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056"/>
              </a:lnSpc>
            </a:pPr>
            <a:r>
              <a:rPr b="0" lang="en-US" sz="2900" spc="-1" strike="noStrike">
                <a:solidFill>
                  <a:srgbClr val="000000"/>
                </a:solidFill>
                <a:latin typeface="TT Trailers Heavy"/>
              </a:rPr>
              <a:t>   </a:t>
            </a:r>
            <a:r>
              <a:rPr b="0" lang="en-US" sz="2900" spc="-1" strike="noStrike">
                <a:solidFill>
                  <a:srgbClr val="000000"/>
                </a:solidFill>
                <a:latin typeface="TT Trailers Heavy"/>
              </a:rPr>
              <a:t>Під впливом мікроорганізмів, таких як бактерії і гриби, органічний матеріал розкладається на простіші речовини під впливом вологи та тепла.</a:t>
            </a:r>
            <a:endParaRPr b="0" lang="uk-UA" sz="2900" spc="-1" strike="noStrike">
              <a:latin typeface="Arial"/>
            </a:endParaRPr>
          </a:p>
          <a:p>
            <a:pPr algn="ctr">
              <a:lnSpc>
                <a:spcPts val="4056"/>
              </a:lnSpc>
            </a:pPr>
            <a:r>
              <a:rPr b="0" lang="en-US" sz="2900" spc="-1" strike="noStrike">
                <a:solidFill>
                  <a:srgbClr val="000000"/>
                </a:solidFill>
                <a:latin typeface="TT Trailers Heavy"/>
              </a:rPr>
              <a:t>  </a:t>
            </a:r>
            <a:endParaRPr b="0" lang="uk-UA" sz="2900" spc="-1" strike="noStrike">
              <a:latin typeface="Arial"/>
            </a:endParaRPr>
          </a:p>
        </p:txBody>
      </p:sp>
      <p:sp>
        <p:nvSpPr>
          <p:cNvPr id="179" name="TextBox 26"/>
          <p:cNvSpPr/>
          <p:nvPr/>
        </p:nvSpPr>
        <p:spPr>
          <a:xfrm>
            <a:off x="6480000" y="1342440"/>
            <a:ext cx="6120000" cy="317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8342"/>
              </a:lnSpc>
            </a:pPr>
            <a:r>
              <a:rPr b="0" lang="en-US" sz="5960" spc="-1" strike="noStrike">
                <a:solidFill>
                  <a:srgbClr val="204d2e"/>
                </a:solidFill>
                <a:latin typeface="TT Trailers Heavy"/>
              </a:rPr>
              <a:t> </a:t>
            </a:r>
            <a:r>
              <a:rPr b="0" lang="en-US" sz="5960" spc="-1" strike="noStrike">
                <a:solidFill>
                  <a:srgbClr val="204d2e"/>
                </a:solidFill>
                <a:latin typeface="TT Trailers Heavy"/>
              </a:rPr>
              <a:t>Перегортання</a:t>
            </a:r>
            <a:endParaRPr b="0" lang="uk-UA" sz="5960" spc="-1" strike="noStrike">
              <a:latin typeface="Arial"/>
            </a:endParaRPr>
          </a:p>
          <a:p>
            <a:pPr algn="ctr">
              <a:lnSpc>
                <a:spcPts val="8342"/>
              </a:lnSpc>
            </a:pPr>
            <a:r>
              <a:rPr b="0" lang="en-US" sz="5960" spc="-1" strike="noStrike">
                <a:solidFill>
                  <a:srgbClr val="204d2e"/>
                </a:solidFill>
                <a:latin typeface="TT Trailers Heavy"/>
              </a:rPr>
              <a:t>   </a:t>
            </a:r>
            <a:endParaRPr b="0" lang="uk-UA" sz="5960" spc="-1" strike="noStrike">
              <a:latin typeface="Arial"/>
            </a:endParaRPr>
          </a:p>
        </p:txBody>
      </p:sp>
      <p:sp>
        <p:nvSpPr>
          <p:cNvPr id="180" name="TextBox 27"/>
          <p:cNvSpPr/>
          <p:nvPr/>
        </p:nvSpPr>
        <p:spPr>
          <a:xfrm>
            <a:off x="6112080" y="4521240"/>
            <a:ext cx="5932440" cy="422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694"/>
              </a:lnSpc>
            </a:pPr>
            <a:r>
              <a:rPr b="0" lang="en-US" sz="2640" spc="-1" strike="noStrike">
                <a:solidFill>
                  <a:srgbClr val="000000"/>
                </a:solidFill>
                <a:latin typeface="TT Trailers Heavy"/>
              </a:rPr>
              <a:t>   </a:t>
            </a:r>
            <a:r>
              <a:rPr b="0" lang="en-US" sz="2640" spc="-1" strike="noStrike">
                <a:solidFill>
                  <a:srgbClr val="000000"/>
                </a:solidFill>
                <a:latin typeface="TT Trailers Heavy"/>
              </a:rPr>
              <a:t>Щоб забезпечити оптимальні умови для розкладання, періодично перекладайте вміст компостера, що допомагає розподілити кисень та вологу, необхідні для ефективного процесу компостування</a:t>
            </a:r>
            <a:endParaRPr b="0" lang="uk-UA" sz="2640" spc="-1" strike="noStrike">
              <a:latin typeface="Arial"/>
            </a:endParaRPr>
          </a:p>
          <a:p>
            <a:pPr algn="ctr">
              <a:lnSpc>
                <a:spcPts val="3694"/>
              </a:lnSpc>
            </a:pPr>
            <a:r>
              <a:rPr b="0" lang="en-US" sz="2640" spc="-1" strike="noStrike">
                <a:solidFill>
                  <a:srgbClr val="000000"/>
                </a:solidFill>
                <a:latin typeface="TT Trailers Heavy"/>
              </a:rPr>
              <a:t>   </a:t>
            </a:r>
            <a:endParaRPr b="0" lang="uk-UA" sz="2640" spc="-1" strike="noStrike">
              <a:latin typeface="Arial"/>
            </a:endParaRPr>
          </a:p>
        </p:txBody>
      </p:sp>
      <p:sp>
        <p:nvSpPr>
          <p:cNvPr id="181" name="TextBox 28"/>
          <p:cNvSpPr/>
          <p:nvPr/>
        </p:nvSpPr>
        <p:spPr>
          <a:xfrm>
            <a:off x="7339320" y="10049040"/>
            <a:ext cx="6568560" cy="221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7433"/>
              </a:lnSpc>
            </a:pPr>
            <a:r>
              <a:rPr b="0" lang="en-US" sz="12450" spc="-1" strike="noStrike">
                <a:solidFill>
                  <a:srgbClr val="000000"/>
                </a:solidFill>
                <a:latin typeface="TT Trailers Heavy"/>
              </a:rPr>
              <a:t> </a:t>
            </a:r>
            <a:endParaRPr b="0" lang="uk-UA" sz="12450" spc="-1" strike="noStrike">
              <a:latin typeface="Arial"/>
            </a:endParaRPr>
          </a:p>
        </p:txBody>
      </p:sp>
      <p:sp>
        <p:nvSpPr>
          <p:cNvPr id="182" name="TextBox 29"/>
          <p:cNvSpPr/>
          <p:nvPr/>
        </p:nvSpPr>
        <p:spPr>
          <a:xfrm>
            <a:off x="13320000" y="2346120"/>
            <a:ext cx="4860000" cy="107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8453"/>
              </a:lnSpc>
            </a:pPr>
            <a:r>
              <a:rPr b="0" lang="en-US" sz="5400" spc="-1" strike="noStrike">
                <a:solidFill>
                  <a:srgbClr val="204d2e"/>
                </a:solidFill>
                <a:latin typeface="TT Trailers Heavy"/>
              </a:rPr>
              <a:t>Завершення </a:t>
            </a:r>
            <a:endParaRPr b="0" lang="uk-UA" sz="5400" spc="-1" strike="noStrike">
              <a:latin typeface="Arial"/>
            </a:endParaRPr>
          </a:p>
        </p:txBody>
      </p:sp>
      <p:sp>
        <p:nvSpPr>
          <p:cNvPr id="183" name="TextBox 30"/>
          <p:cNvSpPr/>
          <p:nvPr/>
        </p:nvSpPr>
        <p:spPr>
          <a:xfrm>
            <a:off x="12790800" y="3927960"/>
            <a:ext cx="4849200" cy="561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419"/>
              </a:lnSpc>
            </a:pPr>
            <a:r>
              <a:rPr b="0" lang="en-US" sz="3160" spc="-1" strike="noStrike">
                <a:solidFill>
                  <a:srgbClr val="000000"/>
                </a:solidFill>
                <a:latin typeface="TT Trailers Heavy"/>
              </a:rPr>
              <a:t>      </a:t>
            </a:r>
            <a:r>
              <a:rPr b="0" lang="en-US" sz="3160" spc="-1" strike="noStrike">
                <a:solidFill>
                  <a:srgbClr val="000000"/>
                </a:solidFill>
                <a:latin typeface="TT Trailers Heavy"/>
              </a:rPr>
              <a:t>Після того як весь матеріал перетвориться на стабільний компост, ви можете використовувати його як природне добриво для вашого саду </a:t>
            </a:r>
            <a:endParaRPr b="0" lang="uk-UA" sz="3160" spc="-1" strike="noStrike">
              <a:latin typeface="Arial"/>
            </a:endParaRPr>
          </a:p>
          <a:p>
            <a:pPr algn="ctr">
              <a:lnSpc>
                <a:spcPts val="4419"/>
              </a:lnSpc>
            </a:pPr>
            <a:endParaRPr b="0" lang="uk-UA" sz="316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Application>LibreOffice/7.2.2.2$Windows_X86_64 LibreOffice_project/02b2acce88a210515b4a5bb2e46cbfb63fe97d56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DAGBbuJqpCA</dc:identifier>
  <dc:language>uk-UA</dc:language>
  <cp:lastModifiedBy/>
  <dcterms:modified xsi:type="dcterms:W3CDTF">2024-04-14T20:33:48Z</dcterms:modified>
  <cp:revision>5</cp:revision>
  <dc:subject/>
  <dc:title>Yellow and Green Illustrative How to Make Compost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Довільний</vt:lpwstr>
  </property>
  <property fmtid="{D5CDD505-2E9C-101B-9397-08002B2CF9AE}" pid="3" name="Slides">
    <vt:i4>15</vt:i4>
  </property>
</Properties>
</file>