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8"/>
  </p:notesMasterIdLst>
  <p:sldIdLst>
    <p:sldId id="256" r:id="rId2"/>
    <p:sldId id="258" r:id="rId3"/>
    <p:sldId id="285" r:id="rId4"/>
    <p:sldId id="286" r:id="rId5"/>
    <p:sldId id="262" r:id="rId6"/>
    <p:sldId id="284" r:id="rId7"/>
    <p:sldId id="288" r:id="rId8"/>
    <p:sldId id="283" r:id="rId9"/>
    <p:sldId id="263" r:id="rId10"/>
    <p:sldId id="290" r:id="rId11"/>
    <p:sldId id="296" r:id="rId12"/>
    <p:sldId id="280" r:id="rId13"/>
    <p:sldId id="297" r:id="rId14"/>
    <p:sldId id="289" r:id="rId15"/>
    <p:sldId id="272" r:id="rId16"/>
    <p:sldId id="287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Помір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75DCB02-9BB8-47FD-8907-85C794F793BA}" styleName="Стиль із теми 1 –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1E171933-4619-4E11-9A3F-F7608DF75F80}" styleName="Помірний стиль 1 –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D113A9D2-9D6B-4929-AA2D-F23B5EE8CBE7}" styleName="Стиль із теми 2 –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Стиль із теми 2 –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25E5076-3810-47DD-B79F-674D7AD40C01}" styleName="Темний стиль 1 –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F1AB2-1976-4502-BF36-3FF5EA218861}" styleName="Помірний стиль 4 –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76" autoAdjust="0"/>
    <p:restoredTop sz="94660"/>
  </p:normalViewPr>
  <p:slideViewPr>
    <p:cSldViewPr>
      <p:cViewPr varScale="1">
        <p:scale>
          <a:sx n="80" d="100"/>
          <a:sy n="80" d="100"/>
        </p:scale>
        <p:origin x="1728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95" b="1" i="0" u="none" strike="noStrike" kern="1200" cap="all" spc="100" normalizeH="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r>
              <a:rPr lang="uk-UA"/>
              <a:t>довжина тіла</a:t>
            </a:r>
          </a:p>
        </c:rich>
      </c:tx>
      <c:layout>
        <c:manualLayout>
          <c:xMode val="edge"/>
          <c:yMode val="edge"/>
          <c:x val="0.30837812892584587"/>
          <c:y val="3.8382764002190587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95" b="1" i="0" u="none" strike="noStrike" kern="1200" cap="all" spc="100" normalizeH="0" baseline="0">
              <a:solidFill>
                <a:schemeClr val="lt1"/>
              </a:solidFill>
              <a:latin typeface="+mn-lt"/>
              <a:ea typeface="+mn-ea"/>
              <a:cs typeface="+mn-cs"/>
            </a:defRPr>
          </a:pPr>
          <a:endParaRPr lang="uk-UA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Аркуш1!$A$2</c:f>
              <c:strCache>
                <c:ptCount val="1"/>
                <c:pt idx="0">
                  <c:v>кількість особин</c:v>
                </c:pt>
              </c:strCache>
            </c:strRef>
          </c:tx>
          <c:spPr>
            <a:ln w="34925" cap="rnd">
              <a:solidFill>
                <a:schemeClr val="lt1"/>
              </a:solidFill>
              <a:round/>
            </a:ln>
            <a:effectLst>
              <a:outerShdw dist="25400" dir="2700000" algn="tl" rotWithShape="0">
                <a:schemeClr val="accent1"/>
              </a:outerShdw>
            </a:effectLst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Аркуш1!$B$1:$E$1</c:f>
              <c:numCache>
                <c:formatCode>General</c:formatCode>
                <c:ptCount val="4"/>
                <c:pt idx="0">
                  <c:v>1.3</c:v>
                </c:pt>
                <c:pt idx="1">
                  <c:v>1.2</c:v>
                </c:pt>
                <c:pt idx="2">
                  <c:v>1.1000000000000001</c:v>
                </c:pt>
                <c:pt idx="3">
                  <c:v>1</c:v>
                </c:pt>
              </c:numCache>
            </c:numRef>
          </c:cat>
          <c:val>
            <c:numRef>
              <c:f>Аркуш1!$B$2:$E$2</c:f>
              <c:numCache>
                <c:formatCode>General</c:formatCode>
                <c:ptCount val="4"/>
                <c:pt idx="0">
                  <c:v>26</c:v>
                </c:pt>
                <c:pt idx="1">
                  <c:v>144</c:v>
                </c:pt>
                <c:pt idx="2">
                  <c:v>57</c:v>
                </c:pt>
                <c:pt idx="3">
                  <c:v>73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C62-4BB2-B2A8-97A8A00EFCFE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gradFill>
                <a:gsLst>
                  <a:gs pos="0">
                    <a:schemeClr val="lt1"/>
                  </a:gs>
                  <a:gs pos="100000">
                    <a:schemeClr val="lt1">
                      <a:alpha val="0"/>
                    </a:schemeClr>
                  </a:gs>
                </a:gsLst>
                <a:lin ang="5400000" scaled="0"/>
              </a:gradFill>
              <a:round/>
            </a:ln>
            <a:effectLst/>
          </c:spPr>
        </c:dropLines>
        <c:smooth val="0"/>
        <c:axId val="1741271408"/>
        <c:axId val="1741271888"/>
      </c:lineChart>
      <c:catAx>
        <c:axId val="1741271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1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1741271888"/>
        <c:crosses val="autoZero"/>
        <c:auto val="1"/>
        <c:lblAlgn val="ctr"/>
        <c:lblOffset val="100"/>
        <c:noMultiLvlLbl val="0"/>
      </c:catAx>
      <c:valAx>
        <c:axId val="17412718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174127140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accent1">
                <a:lumMod val="60000"/>
                <a:lumOff val="40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accent1"/>
    </a:solidFill>
    <a:ln w="9525" cap="flat" cmpd="sng" algn="ctr">
      <a:solidFill>
        <a:schemeClr val="accent1"/>
      </a:solidFill>
      <a:round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uk-UA"/>
              <a:t>розмір крил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uk-UA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Аркуш1!$A$4</c:f>
              <c:strCache>
                <c:ptCount val="1"/>
                <c:pt idx="0">
                  <c:v>кількість особин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>
              <a:outerShdw blurRad="65500" dist="38100" dir="5400000" rotWithShape="0">
                <a:srgbClr val="000000">
                  <a:alpha val="40000"/>
                </a:srgbClr>
              </a:outerShdw>
            </a:effectLst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Аркуш1!$B$3:$E$3</c:f>
              <c:numCache>
                <c:formatCode>General</c:formatCode>
                <c:ptCount val="4"/>
                <c:pt idx="0">
                  <c:v>1</c:v>
                </c:pt>
                <c:pt idx="1">
                  <c:v>0.9</c:v>
                </c:pt>
                <c:pt idx="2">
                  <c:v>0.8</c:v>
                </c:pt>
                <c:pt idx="3">
                  <c:v>0.7</c:v>
                </c:pt>
              </c:numCache>
            </c:numRef>
          </c:cat>
          <c:val>
            <c:numRef>
              <c:f>Аркуш1!$B$4:$E$4</c:f>
              <c:numCache>
                <c:formatCode>General</c:formatCode>
                <c:ptCount val="4"/>
                <c:pt idx="0">
                  <c:v>91</c:v>
                </c:pt>
                <c:pt idx="1">
                  <c:v>127</c:v>
                </c:pt>
                <c:pt idx="2">
                  <c:v>77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CA4-4922-82C9-C21B082ECCCF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740883728"/>
        <c:axId val="1740871728"/>
      </c:lineChart>
      <c:catAx>
        <c:axId val="1740883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95000"/>
                <a:alpha val="1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1740871728"/>
        <c:crosses val="autoZero"/>
        <c:auto val="1"/>
        <c:lblAlgn val="ctr"/>
        <c:lblOffset val="100"/>
        <c:noMultiLvlLbl val="0"/>
      </c:catAx>
      <c:valAx>
        <c:axId val="17408717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174088372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lt1">
                <a:lumMod val="95000"/>
                <a:alpha val="54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none" spc="0" normalizeH="0" baseline="0">
              <a:solidFill>
                <a:schemeClr val="dk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defRPr>
          </a:pPr>
          <a:endParaRPr lang="uk-UA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Аркуш2!$A$2</c:f>
              <c:strCache>
                <c:ptCount val="1"/>
              </c:strCache>
            </c:strRef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Аркуш2!$B$1:$F$1</c:f>
              <c:numCache>
                <c:formatCode>General</c:formatCode>
                <c:ptCount val="5"/>
                <c:pt idx="1">
                  <c:v>0.5</c:v>
                </c:pt>
                <c:pt idx="2">
                  <c:v>0.6</c:v>
                </c:pt>
                <c:pt idx="3">
                  <c:v>0.7</c:v>
                </c:pt>
                <c:pt idx="4">
                  <c:v>0.8</c:v>
                </c:pt>
              </c:numCache>
            </c:numRef>
          </c:cat>
          <c:val>
            <c:numRef>
              <c:f>Аркуш2!$B$2:$F$2</c:f>
              <c:numCache>
                <c:formatCode>General</c:formatCode>
                <c:ptCount val="5"/>
                <c:pt idx="1">
                  <c:v>56</c:v>
                </c:pt>
                <c:pt idx="2">
                  <c:v>112</c:v>
                </c:pt>
                <c:pt idx="3">
                  <c:v>120</c:v>
                </c:pt>
                <c:pt idx="4">
                  <c:v>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23F-4B82-A12A-02026AFF70BA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740870768"/>
        <c:axId val="1740883248"/>
      </c:lineChart>
      <c:catAx>
        <c:axId val="17408707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  <a:alpha val="54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dk1">
                  <a:lumMod val="15000"/>
                  <a:lumOff val="85000"/>
                  <a:alpha val="51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uk-UA"/>
                  <a:t>Довжина хоботка</a:t>
                </a:r>
              </a:p>
            </c:rich>
          </c:tx>
          <c:layout>
            <c:manualLayout>
              <c:xMode val="edge"/>
              <c:yMode val="edge"/>
              <c:x val="0.35640966754155728"/>
              <c:y val="1.3955599300087478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uk-UA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1740883248"/>
        <c:crosses val="autoZero"/>
        <c:auto val="1"/>
        <c:lblAlgn val="ctr"/>
        <c:lblOffset val="100"/>
        <c:noMultiLvlLbl val="0"/>
      </c:catAx>
      <c:valAx>
        <c:axId val="17408832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  <a:alpha val="54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174087076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064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</c:dTable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9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spPr>
      <a:ln w="12700" cap="flat" cmpd="sng" algn="ctr">
        <a:solidFill>
          <a:schemeClr val="lt1"/>
        </a:solidFill>
        <a:round/>
      </a:ln>
    </cs:spPr>
    <cs:defRPr sz="1197" kern="1200" spc="10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lt1"/>
            </a:gs>
            <a:gs pos="100000">
              <a:schemeClr val="lt1">
                <a:alpha val="0"/>
              </a:schemeClr>
            </a:gs>
          </a:gsLst>
          <a:lin ang="5400000" scaled="0"/>
        </a:gradFill>
        <a:round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33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32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  <a:alpha val="54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  <a:alpha val="51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9C424A-E450-4F08-9E1F-442ACB1FABE9}" type="datetimeFigureOut">
              <a:rPr lang="uk-UA" smtClean="0"/>
              <a:t>14.04.2024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C13253-61A1-42D9-BD03-3FB775F2702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36500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13253-61A1-42D9-BD03-3FB775F2702B}" type="slidenum">
              <a:rPr lang="uk-UA" smtClean="0"/>
              <a:t>11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50311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373E3-511D-4411-88AC-F092B55DFAC8}" type="datetimeFigureOut">
              <a:rPr lang="ru-RU" smtClean="0"/>
              <a:pPr/>
              <a:t>14.04.2024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436EA-73A9-4981-8FDF-7F09C4837107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373E3-511D-4411-88AC-F092B55DFAC8}" type="datetimeFigureOut">
              <a:rPr lang="ru-RU" smtClean="0"/>
              <a:pPr/>
              <a:t>14.04.2024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436EA-73A9-4981-8FDF-7F09C4837107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373E3-511D-4411-88AC-F092B55DFAC8}" type="datetimeFigureOut">
              <a:rPr lang="ru-RU" smtClean="0"/>
              <a:pPr/>
              <a:t>14.04.2024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436EA-73A9-4981-8FDF-7F09C4837107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373E3-511D-4411-88AC-F092B55DFAC8}" type="datetimeFigureOut">
              <a:rPr lang="ru-RU" smtClean="0"/>
              <a:pPr/>
              <a:t>14.04.2024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436EA-73A9-4981-8FDF-7F09C4837107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373E3-511D-4411-88AC-F092B55DFAC8}" type="datetimeFigureOut">
              <a:rPr lang="ru-RU" smtClean="0"/>
              <a:pPr/>
              <a:t>14.04.2024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436EA-73A9-4981-8FDF-7F09C4837107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373E3-511D-4411-88AC-F092B55DFAC8}" type="datetimeFigureOut">
              <a:rPr lang="ru-RU" smtClean="0"/>
              <a:pPr/>
              <a:t>14.04.2024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436EA-73A9-4981-8FDF-7F09C4837107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373E3-511D-4411-88AC-F092B55DFAC8}" type="datetimeFigureOut">
              <a:rPr lang="ru-RU" smtClean="0"/>
              <a:pPr/>
              <a:t>14.04.2024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436EA-73A9-4981-8FDF-7F09C4837107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373E3-511D-4411-88AC-F092B55DFAC8}" type="datetimeFigureOut">
              <a:rPr lang="ru-RU" smtClean="0"/>
              <a:pPr/>
              <a:t>14.04.2024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436EA-73A9-4981-8FDF-7F09C4837107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373E3-511D-4411-88AC-F092B55DFAC8}" type="datetimeFigureOut">
              <a:rPr lang="ru-RU" smtClean="0"/>
              <a:pPr/>
              <a:t>14.04.2024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436EA-73A9-4981-8FDF-7F09C4837107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373E3-511D-4411-88AC-F092B55DFAC8}" type="datetimeFigureOut">
              <a:rPr lang="ru-RU" smtClean="0"/>
              <a:pPr/>
              <a:t>14.04.2024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436EA-73A9-4981-8FDF-7F09C4837107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373E3-511D-4411-88AC-F092B55DFAC8}" type="datetimeFigureOut">
              <a:rPr lang="ru-RU" smtClean="0"/>
              <a:pPr/>
              <a:t>14.04.2024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436EA-73A9-4981-8FDF-7F09C4837107}" type="slidenum">
              <a:rPr lang="ru-RU" smtClean="0"/>
              <a:pPr/>
              <a:t>‹№›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8AD373E3-511D-4411-88AC-F092B55DFAC8}" type="datetimeFigureOut">
              <a:rPr lang="ru-RU" smtClean="0"/>
              <a:pPr/>
              <a:t>14.04.2024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51D436EA-73A9-4981-8FDF-7F09C4837107}" type="slidenum">
              <a:rPr lang="ru-RU" smtClean="0"/>
              <a:pPr/>
              <a:t>‹№›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nbuv.gov.ua/UJRN/nvnau_tevppt_2015_223_8" TargetMode="External"/><Relationship Id="rId2" Type="http://schemas.openxmlformats.org/officeDocument/2006/relationships/hyperlink" Target="https://doi.org/10.46913/beekeepingjournal.2022.9.05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-92866"/>
            <a:ext cx="5051070" cy="3521866"/>
          </a:xfrm>
        </p:spPr>
        <p:txBody>
          <a:bodyPr>
            <a:noAutofit/>
          </a:bodyPr>
          <a:lstStyle/>
          <a:p>
            <a:pPr algn="l"/>
            <a:r>
              <a:rPr lang="uk-UA" sz="3000" i="1" dirty="0">
                <a:latin typeface="Times New Roman" pitchFamily="18" charset="0"/>
                <a:cs typeface="Times New Roman" pitchFamily="18" charset="0"/>
              </a:rPr>
              <a:t>Дослідження  можливостей апімоніторингу  навколишнього середовища в умовах міста</a:t>
            </a:r>
            <a:br>
              <a:rPr lang="uk-UA" sz="3000" i="1" dirty="0">
                <a:latin typeface="Times New Roman" pitchFamily="18" charset="0"/>
                <a:cs typeface="Times New Roman" pitchFamily="18" charset="0"/>
              </a:rPr>
            </a:br>
            <a:r>
              <a:rPr lang="uk-UA" sz="3000" i="1" dirty="0">
                <a:latin typeface="Times New Roman" pitchFamily="18" charset="0"/>
                <a:cs typeface="Times New Roman" pitchFamily="18" charset="0"/>
              </a:rPr>
              <a:t> Кривого Рогу Дніпропетровської області</a:t>
            </a:r>
            <a:endParaRPr lang="uk-UA" sz="3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5013176"/>
            <a:ext cx="7448872" cy="533400"/>
          </a:xfrm>
        </p:spPr>
        <p:txBody>
          <a:bodyPr>
            <a:noAutofit/>
          </a:bodyPr>
          <a:lstStyle/>
          <a:p>
            <a:pPr algn="l"/>
            <a:r>
              <a:rPr lang="uk-UA" sz="1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Роботу виконала : Крейса Тетяна Олегівна</a:t>
            </a:r>
          </a:p>
          <a:p>
            <a:pPr algn="l"/>
            <a:r>
              <a:rPr lang="uk-UA" sz="1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учениця 9-Б класу Криворізького Центрально-Міського ліцею.</a:t>
            </a:r>
          </a:p>
          <a:p>
            <a:pPr algn="l"/>
            <a:r>
              <a:rPr lang="uk-UA" sz="1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Науковий керівник: Бондаренко Наталія Олегівна</a:t>
            </a:r>
          </a:p>
          <a:p>
            <a:pPr algn="l"/>
            <a:r>
              <a:rPr lang="uk-UA" sz="1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Вчитель хімії, біології КЦМЛ, категорія вища, Вчитель методист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646D346-C409-49F6-A7D3-A88AE6086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8614" y="802720"/>
            <a:ext cx="3157842" cy="4210456"/>
          </a:xfrm>
          <a:prstGeom prst="rect">
            <a:avLst/>
          </a:prstGeom>
        </p:spPr>
      </p:pic>
      <p:pic>
        <p:nvPicPr>
          <p:cNvPr id="4" name="Picture 8" descr="logo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347686"/>
            <a:ext cx="1285884" cy="128764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5" name="Picture 3" descr="F:\диск д\картинки\логотип цвет.png">
            <a:extLst>
              <a:ext uri="{FF2B5EF4-FFF2-40B4-BE49-F238E27FC236}">
                <a16:creationId xmlns:a16="http://schemas.microsoft.com/office/drawing/2014/main" id="{E5F53463-5F55-2137-18D8-23EF82BDC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39501" y="5013176"/>
            <a:ext cx="1169855" cy="11967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012137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86C268-9541-2824-21D4-FFBC23357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387759"/>
            <a:ext cx="5256584" cy="619512"/>
          </a:xfrm>
        </p:spPr>
        <p:txBody>
          <a:bodyPr>
            <a:normAutofit/>
          </a:bodyPr>
          <a:lstStyle/>
          <a:p>
            <a:r>
              <a:rPr lang="uk-UA" sz="280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 дослідження :</a:t>
            </a: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7" name="Діаграма 16">
            <a:extLst>
              <a:ext uri="{FF2B5EF4-FFF2-40B4-BE49-F238E27FC236}">
                <a16:creationId xmlns:a16="http://schemas.microsoft.com/office/drawing/2014/main" id="{8D4D7AA6-8949-D41E-A801-35166E63F24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49903947"/>
              </p:ext>
            </p:extLst>
          </p:nvPr>
        </p:nvGraphicFramePr>
        <p:xfrm>
          <a:off x="630212" y="1124744"/>
          <a:ext cx="3941787" cy="2808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8" name="Діаграма 17">
            <a:extLst>
              <a:ext uri="{FF2B5EF4-FFF2-40B4-BE49-F238E27FC236}">
                <a16:creationId xmlns:a16="http://schemas.microsoft.com/office/drawing/2014/main" id="{08A17F57-AB38-1124-DF21-C9EA425C5BF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32708710"/>
              </p:ext>
            </p:extLst>
          </p:nvPr>
        </p:nvGraphicFramePr>
        <p:xfrm>
          <a:off x="4683596" y="1550695"/>
          <a:ext cx="3941787" cy="26194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E7566E93-1970-455F-AE2A-1677C5B001B2}"/>
              </a:ext>
            </a:extLst>
          </p:cNvPr>
          <p:cNvSpPr txBox="1"/>
          <p:nvPr/>
        </p:nvSpPr>
        <p:spPr>
          <a:xfrm>
            <a:off x="6191672" y="842809"/>
            <a:ext cx="23042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М= </a:t>
            </a:r>
            <a:r>
              <a:rPr lang="uk-UA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∑(</a:t>
            </a:r>
            <a:r>
              <a:rPr lang="en-US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VP) 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    </a:t>
            </a: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  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5461B9F-F9B1-0F0A-064D-A5B652D87433}"/>
              </a:ext>
            </a:extLst>
          </p:cNvPr>
          <p:cNvSpPr txBox="1"/>
          <p:nvPr/>
        </p:nvSpPr>
        <p:spPr>
          <a:xfrm>
            <a:off x="4875317" y="535032"/>
            <a:ext cx="37500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Середнє значення розраховували за формулою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326E6AE-9CD7-731C-0247-A76499431BBB}"/>
              </a:ext>
            </a:extLst>
          </p:cNvPr>
          <p:cNvSpPr txBox="1"/>
          <p:nvPr/>
        </p:nvSpPr>
        <p:spPr>
          <a:xfrm>
            <a:off x="646260" y="4170110"/>
            <a:ext cx="78496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Середнє значення довжини тіла  дорівнює 1,14 см, довжини крил 0,9 см, довжина хоботків -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78786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86C268-9541-2824-21D4-FFBC23357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387759"/>
            <a:ext cx="5256584" cy="619512"/>
          </a:xfrm>
        </p:spPr>
        <p:txBody>
          <a:bodyPr>
            <a:normAutofit/>
          </a:bodyPr>
          <a:lstStyle/>
          <a:p>
            <a:r>
              <a:rPr lang="uk-UA" sz="280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 дослідження :</a:t>
            </a: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7566E93-1970-455F-AE2A-1677C5B001B2}"/>
              </a:ext>
            </a:extLst>
          </p:cNvPr>
          <p:cNvSpPr txBox="1"/>
          <p:nvPr/>
        </p:nvSpPr>
        <p:spPr>
          <a:xfrm>
            <a:off x="6191672" y="842809"/>
            <a:ext cx="23042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М= </a:t>
            </a:r>
            <a:r>
              <a:rPr lang="uk-UA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∑(</a:t>
            </a:r>
            <a:r>
              <a:rPr lang="en-US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VP) 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    </a:t>
            </a: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  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5461B9F-F9B1-0F0A-064D-A5B652D87433}"/>
              </a:ext>
            </a:extLst>
          </p:cNvPr>
          <p:cNvSpPr txBox="1"/>
          <p:nvPr/>
        </p:nvSpPr>
        <p:spPr>
          <a:xfrm>
            <a:off x="4875317" y="535032"/>
            <a:ext cx="37500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Середнє значення розраховували за формулою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326E6AE-9CD7-731C-0247-A76499431BBB}"/>
              </a:ext>
            </a:extLst>
          </p:cNvPr>
          <p:cNvSpPr txBox="1"/>
          <p:nvPr/>
        </p:nvSpPr>
        <p:spPr>
          <a:xfrm>
            <a:off x="646260" y="4170110"/>
            <a:ext cx="784966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Середнє значення довжини тіла  дорівнює - 1,14 см,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довжини крил- 0,9 см, 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довжина хоботків -0,64 см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Аномалій структури органів не виявлено.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Діаграма 2">
            <a:extLst>
              <a:ext uri="{FF2B5EF4-FFF2-40B4-BE49-F238E27FC236}">
                <a16:creationId xmlns:a16="http://schemas.microsoft.com/office/drawing/2014/main" id="{E0EAA6AD-5737-90AB-19EB-7C4BFE11AA4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16010090"/>
              </p:ext>
            </p:extLst>
          </p:nvPr>
        </p:nvGraphicFramePr>
        <p:xfrm>
          <a:off x="755576" y="1262448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435A8D0-0C57-3E7A-99B4-D95ADEA555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375" y="1774939"/>
            <a:ext cx="1950720" cy="146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351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A0A8A10-01DD-4CA8-8AB2-4E1E055E53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9189" y="1556686"/>
            <a:ext cx="1573393" cy="209785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369A07-C37A-8E71-7EEB-4CB65BE765FF}"/>
              </a:ext>
            </a:extLst>
          </p:cNvPr>
          <p:cNvSpPr txBox="1">
            <a:spLocks/>
          </p:cNvSpPr>
          <p:nvPr/>
        </p:nvSpPr>
        <p:spPr>
          <a:xfrm>
            <a:off x="610056" y="472944"/>
            <a:ext cx="7490336" cy="91440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 продуктів бджільництва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792B7DA7-8E49-FBC9-33A5-B5F5287F1C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6969" y="1110962"/>
            <a:ext cx="287662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Оцінка якості меду</a:t>
            </a:r>
            <a:endParaRPr kumimoji="0" lang="uk-UA" altLang="uk-UA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8" name="Таблиця 7">
            <a:extLst>
              <a:ext uri="{FF2B5EF4-FFF2-40B4-BE49-F238E27FC236}">
                <a16:creationId xmlns:a16="http://schemas.microsoft.com/office/drawing/2014/main" id="{6FD9D813-2CC0-42BF-1810-27A2E89600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3749395"/>
              </p:ext>
            </p:extLst>
          </p:nvPr>
        </p:nvGraphicFramePr>
        <p:xfrm>
          <a:off x="536511" y="1809809"/>
          <a:ext cx="6471684" cy="3322162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{69CF1AB2-1976-4502-BF36-3FF5EA218861}</a:tableStyleId>
              </a:tblPr>
              <a:tblGrid>
                <a:gridCol w="3149183">
                  <a:extLst>
                    <a:ext uri="{9D8B030D-6E8A-4147-A177-3AD203B41FA5}">
                      <a16:colId xmlns:a16="http://schemas.microsoft.com/office/drawing/2014/main" val="3488368431"/>
                    </a:ext>
                  </a:extLst>
                </a:gridCol>
                <a:gridCol w="1081775">
                  <a:extLst>
                    <a:ext uri="{9D8B030D-6E8A-4147-A177-3AD203B41FA5}">
                      <a16:colId xmlns:a16="http://schemas.microsoft.com/office/drawing/2014/main" val="2385404532"/>
                    </a:ext>
                  </a:extLst>
                </a:gridCol>
                <a:gridCol w="1120363">
                  <a:extLst>
                    <a:ext uri="{9D8B030D-6E8A-4147-A177-3AD203B41FA5}">
                      <a16:colId xmlns:a16="http://schemas.microsoft.com/office/drawing/2014/main" val="3341163268"/>
                    </a:ext>
                  </a:extLst>
                </a:gridCol>
                <a:gridCol w="1120363">
                  <a:extLst>
                    <a:ext uri="{9D8B030D-6E8A-4147-A177-3AD203B41FA5}">
                      <a16:colId xmlns:a16="http://schemas.microsoft.com/office/drawing/2014/main" val="2432244563"/>
                    </a:ext>
                  </a:extLst>
                </a:gridCol>
              </a:tblGrid>
              <a:tr h="265110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Показники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Зразок меду</a:t>
                      </a:r>
                      <a:endParaRPr lang="uk-UA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6452436"/>
                  </a:ext>
                </a:extLst>
              </a:tr>
              <a:tr h="265110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1</a:t>
                      </a:r>
                      <a:endParaRPr lang="uk-UA" sz="18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2</a:t>
                      </a:r>
                      <a:endParaRPr lang="uk-UA" sz="18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3</a:t>
                      </a:r>
                      <a:endParaRPr lang="uk-UA" sz="18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65582870"/>
                  </a:ext>
                </a:extLst>
              </a:tr>
              <a:tr h="54517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колір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1світло -жовтий</a:t>
                      </a:r>
                      <a:endParaRPr lang="uk-UA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бурштиновий</a:t>
                      </a:r>
                      <a:endParaRPr lang="uk-UA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коричневий</a:t>
                      </a:r>
                      <a:endParaRPr lang="uk-UA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26256570"/>
                  </a:ext>
                </a:extLst>
              </a:tr>
              <a:tr h="26511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механічні домішки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-</a:t>
                      </a:r>
                      <a:endParaRPr lang="uk-UA" sz="18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-</a:t>
                      </a:r>
                      <a:endParaRPr lang="uk-UA" sz="18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-</a:t>
                      </a:r>
                      <a:endParaRPr lang="uk-UA" sz="18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97359664"/>
                  </a:ext>
                </a:extLst>
              </a:tr>
              <a:tr h="54517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домішки борошна або крохмалю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-</a:t>
                      </a:r>
                      <a:endParaRPr lang="uk-UA" sz="18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-</a:t>
                      </a:r>
                      <a:endParaRPr lang="uk-UA" sz="18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-</a:t>
                      </a:r>
                      <a:endParaRPr lang="uk-UA" sz="18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51491246"/>
                  </a:ext>
                </a:extLst>
              </a:tr>
              <a:tr h="5451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домішки крохмальної патоки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-</a:t>
                      </a:r>
                      <a:endParaRPr lang="uk-UA" sz="18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-</a:t>
                      </a:r>
                      <a:endParaRPr lang="uk-UA" sz="18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-</a:t>
                      </a:r>
                      <a:endParaRPr lang="uk-UA" sz="18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80086637"/>
                  </a:ext>
                </a:extLst>
              </a:tr>
              <a:tr h="2651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домішки цукрового сиропу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-</a:t>
                      </a:r>
                      <a:endParaRPr lang="uk-UA" sz="18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-</a:t>
                      </a:r>
                      <a:endParaRPr lang="uk-UA" sz="18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-</a:t>
                      </a:r>
                      <a:endParaRPr lang="uk-UA" sz="18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82045376"/>
                  </a:ext>
                </a:extLst>
              </a:tr>
              <a:tr h="2243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вологість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15%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54925825"/>
                  </a:ext>
                </a:extLst>
              </a:tr>
              <a:tr h="2243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зрілість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зрілий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зрілий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зрілий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04722688"/>
                  </a:ext>
                </a:extLst>
              </a:tr>
            </a:tbl>
          </a:graphicData>
        </a:graphic>
      </p:graphicFrame>
      <p:sp>
        <p:nvSpPr>
          <p:cNvPr id="10" name="Rectangle 3">
            <a:extLst>
              <a:ext uri="{FF2B5EF4-FFF2-40B4-BE49-F238E27FC236}">
                <a16:creationId xmlns:a16="http://schemas.microsoft.com/office/drawing/2014/main" id="{2EB1EC67-E609-E89D-F541-80F49F2D3D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2414" y="4077009"/>
            <a:ext cx="751408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pic>
        <p:nvPicPr>
          <p:cNvPr id="3077" name="Picture 5" descr="Мед — Вікіпедія">
            <a:extLst>
              <a:ext uri="{FF2B5EF4-FFF2-40B4-BE49-F238E27FC236}">
                <a16:creationId xmlns:a16="http://schemas.microsoft.com/office/drawing/2014/main" id="{F13F81EE-4F62-11DE-B390-5C18C39F5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530" y="4725144"/>
            <a:ext cx="1690600" cy="126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CD981AF-4C1F-62AE-D014-73DFE4B387E6}"/>
              </a:ext>
            </a:extLst>
          </p:cNvPr>
          <p:cNvSpPr txBox="1"/>
          <p:nvPr/>
        </p:nvSpPr>
        <p:spPr>
          <a:xfrm>
            <a:off x="442871" y="5839206"/>
            <a:ext cx="65248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Визначено за стандартизованими методиками [11].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A0A8A10-01DD-4CA8-8AB2-4E1E055E53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6324" y="1114816"/>
            <a:ext cx="1388135" cy="185084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369A07-C37A-8E71-7EEB-4CB65BE765FF}"/>
              </a:ext>
            </a:extLst>
          </p:cNvPr>
          <p:cNvSpPr txBox="1">
            <a:spLocks/>
          </p:cNvSpPr>
          <p:nvPr/>
        </p:nvSpPr>
        <p:spPr>
          <a:xfrm>
            <a:off x="610056" y="472944"/>
            <a:ext cx="7490336" cy="91440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 продуктів бджільництва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792B7DA7-8E49-FBC9-33A5-B5F5287F1C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2414" y="1268453"/>
            <a:ext cx="490243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Органолептичні показники якості перги</a:t>
            </a:r>
            <a:endParaRPr kumimoji="0" lang="uk-UA" altLang="uk-UA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8" name="Таблиця 7">
            <a:extLst>
              <a:ext uri="{FF2B5EF4-FFF2-40B4-BE49-F238E27FC236}">
                <a16:creationId xmlns:a16="http://schemas.microsoft.com/office/drawing/2014/main" id="{6FD9D813-2CC0-42BF-1810-27A2E89600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8709849"/>
              </p:ext>
            </p:extLst>
          </p:nvPr>
        </p:nvGraphicFramePr>
        <p:xfrm>
          <a:off x="529962" y="2151070"/>
          <a:ext cx="6725713" cy="327553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{69CF1AB2-1976-4502-BF36-3FF5EA218861}</a:tableStyleId>
              </a:tblPr>
              <a:tblGrid>
                <a:gridCol w="2850220">
                  <a:extLst>
                    <a:ext uri="{9D8B030D-6E8A-4147-A177-3AD203B41FA5}">
                      <a16:colId xmlns:a16="http://schemas.microsoft.com/office/drawing/2014/main" val="3488368431"/>
                    </a:ext>
                  </a:extLst>
                </a:gridCol>
                <a:gridCol w="1263654">
                  <a:extLst>
                    <a:ext uri="{9D8B030D-6E8A-4147-A177-3AD203B41FA5}">
                      <a16:colId xmlns:a16="http://schemas.microsoft.com/office/drawing/2014/main" val="2385404532"/>
                    </a:ext>
                  </a:extLst>
                </a:gridCol>
                <a:gridCol w="1197353">
                  <a:extLst>
                    <a:ext uri="{9D8B030D-6E8A-4147-A177-3AD203B41FA5}">
                      <a16:colId xmlns:a16="http://schemas.microsoft.com/office/drawing/2014/main" val="1347508941"/>
                    </a:ext>
                  </a:extLst>
                </a:gridCol>
                <a:gridCol w="1414486">
                  <a:extLst>
                    <a:ext uri="{9D8B030D-6E8A-4147-A177-3AD203B41FA5}">
                      <a16:colId xmlns:a16="http://schemas.microsoft.com/office/drawing/2014/main" val="2161052038"/>
                    </a:ext>
                  </a:extLst>
                </a:gridCol>
              </a:tblGrid>
              <a:tr h="274369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Показники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Зразок перги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6452436"/>
                  </a:ext>
                </a:extLst>
              </a:tr>
              <a:tr h="274369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1</a:t>
                      </a:r>
                      <a:endParaRPr lang="uk-UA" sz="18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2</a:t>
                      </a:r>
                      <a:endParaRPr lang="uk-UA" sz="18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3</a:t>
                      </a:r>
                      <a:endParaRPr lang="uk-UA" sz="18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65582870"/>
                  </a:ext>
                </a:extLst>
              </a:tr>
              <a:tr h="33558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колір</a:t>
                      </a:r>
                      <a:endParaRPr lang="uk-UA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kumimoji="0" lang="uk-UA" sz="18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Від темно-жовтого до коричневого</a:t>
                      </a:r>
                      <a:r>
                        <a:rPr lang="uk-UA" sz="1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6256570"/>
                  </a:ext>
                </a:extLst>
              </a:tr>
              <a:tr h="33985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консистенція</a:t>
                      </a:r>
                      <a:endParaRPr lang="uk-UA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ctr" fontAlgn="t"/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М’які, злегка підсушені, рихлі грудочки</a:t>
                      </a:r>
                    </a:p>
                  </a:txBody>
                  <a:tcPr marL="47625" marR="47625" marT="47625" marB="47625"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7359664"/>
                  </a:ext>
                </a:extLst>
              </a:tr>
              <a:tr h="54641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запах</a:t>
                      </a:r>
                      <a:endParaRPr lang="uk-UA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пилковий</a:t>
                      </a:r>
                      <a:endParaRPr lang="uk-UA" sz="20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b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медовий</a:t>
                      </a:r>
                      <a:endParaRPr lang="uk-UA" sz="20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медовий</a:t>
                      </a:r>
                      <a:endParaRPr lang="uk-UA" sz="20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51491246"/>
                  </a:ext>
                </a:extLst>
              </a:tr>
              <a:tr h="9585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смак</a:t>
                      </a:r>
                      <a:endParaRPr lang="uk-UA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кисло</a:t>
                      </a:r>
                      <a:r>
                        <a:rPr lang="uk-UA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солодкий</a:t>
                      </a:r>
                      <a:endParaRPr lang="uk-UA" sz="20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солодкий</a:t>
                      </a:r>
                      <a:endParaRPr lang="uk-UA" sz="20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кисло-солодкий з гіркотою</a:t>
                      </a:r>
                      <a:endParaRPr lang="uk-UA" sz="20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80086637"/>
                  </a:ext>
                </a:extLst>
              </a:tr>
              <a:tr h="5464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ураженість пліснявою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953662"/>
                  </a:ext>
                </a:extLst>
              </a:tr>
            </a:tbl>
          </a:graphicData>
        </a:graphic>
      </p:graphicFrame>
      <p:sp>
        <p:nvSpPr>
          <p:cNvPr id="10" name="Rectangle 3">
            <a:extLst>
              <a:ext uri="{FF2B5EF4-FFF2-40B4-BE49-F238E27FC236}">
                <a16:creationId xmlns:a16="http://schemas.microsoft.com/office/drawing/2014/main" id="{2EB1EC67-E609-E89D-F541-80F49F2D3D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2414" y="4077009"/>
            <a:ext cx="751408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pic>
        <p:nvPicPr>
          <p:cNvPr id="3077" name="Picture 5" descr="Мед — Вікіпедія">
            <a:extLst>
              <a:ext uri="{FF2B5EF4-FFF2-40B4-BE49-F238E27FC236}">
                <a16:creationId xmlns:a16="http://schemas.microsoft.com/office/drawing/2014/main" id="{F13F81EE-4F62-11DE-B390-5C18C39F5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6323" y="4056579"/>
            <a:ext cx="1388136" cy="1041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A65EBD-C0CC-8945-00FC-B49A671CC825}"/>
              </a:ext>
            </a:extLst>
          </p:cNvPr>
          <p:cNvSpPr txBox="1"/>
          <p:nvPr/>
        </p:nvSpPr>
        <p:spPr>
          <a:xfrm>
            <a:off x="580962" y="6012697"/>
            <a:ext cx="79169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визначено за стандартизованими методиками [11]. </a:t>
            </a:r>
          </a:p>
        </p:txBody>
      </p:sp>
    </p:spTree>
    <p:extLst>
      <p:ext uri="{BB962C8B-B14F-4D97-AF65-F5344CB8AC3E}">
        <p14:creationId xmlns:p14="http://schemas.microsoft.com/office/powerpoint/2010/main" val="40960587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C57579-A61A-730F-B0C0-B8139F837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620688"/>
            <a:ext cx="5040560" cy="360040"/>
          </a:xfrm>
        </p:spPr>
        <p:txBody>
          <a:bodyPr>
            <a:normAutofit fontScale="90000"/>
          </a:bodyPr>
          <a:lstStyle/>
          <a:p>
            <a:r>
              <a:rPr lang="uk-UA" dirty="0"/>
              <a:t>Висновки: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1AC2C2E-97D8-B981-16EF-BC44C44FB4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3940" y="980728"/>
            <a:ext cx="7702475" cy="4752528"/>
          </a:xfrm>
        </p:spPr>
        <p:txBody>
          <a:bodyPr>
            <a:noAutofit/>
          </a:bodyPr>
          <a:lstStyle/>
          <a:p>
            <a:pPr algn="just"/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Сучасні наукові дослідження багатьох українських та зарубіжних дослідників свідчать, що пасіки –– готова моніторингова мережа стосовно широкого комплексу екологічних характеристик оточуючого їх середовища. Бджоли, збираючи нектар і пилок із рослин, які містять підвищений рівень шкідливих чи токсичних речовин не тільки самі піддаються смертельному ризику, але й стають небезпечним джерелом забруднення виробленої ними продукції .</a:t>
            </a:r>
          </a:p>
          <a:p>
            <a:pPr algn="just"/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Проведені дослідження морфометричних показників робочих бджіл на дослідній пасіці не виявили значних відхилень від  стандарту цієї породи, хоча найчастіше зустрічаються бджоли з меншим за середній для стандарту  розміром тіла , довжиною крил та хоботку. Бджоли мають дуже високі показники адаптації до зміни умов навколишнього середовища. Залежність середнього розміру від типу середовища в якому розміщено вулик потребує подальшого уточнення.</a:t>
            </a:r>
          </a:p>
          <a:p>
            <a:pPr algn="just"/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Дослідження якості меду та перги за стандартизованими методиками [11]  та даними ветеринарної лабораторії не виявили суттєвих відхилень від норми.</a:t>
            </a:r>
          </a:p>
          <a:p>
            <a:pPr algn="just"/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Дослідна територія не має значного загрозливого для життя людини рівня забруднення.</a:t>
            </a:r>
          </a:p>
        </p:txBody>
      </p:sp>
    </p:spTree>
    <p:extLst>
      <p:ext uri="{BB962C8B-B14F-4D97-AF65-F5344CB8AC3E}">
        <p14:creationId xmlns:p14="http://schemas.microsoft.com/office/powerpoint/2010/main" val="10082195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548680"/>
            <a:ext cx="7315200" cy="715962"/>
          </a:xfrm>
        </p:spPr>
        <p:txBody>
          <a:bodyPr>
            <a:normAutofit fontScale="90000"/>
          </a:bodyPr>
          <a:lstStyle/>
          <a:p>
            <a:pPr algn="ctr"/>
            <a:r>
              <a:rPr lang="uk-UA" sz="5400" dirty="0"/>
              <a:t>Дякую за увагу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E04A4A1-A950-4B4A-9D6F-D47C794E37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9" t="27300" r="111" b="6551"/>
          <a:stretch/>
        </p:blipFill>
        <p:spPr>
          <a:xfrm>
            <a:off x="2257304" y="1772816"/>
            <a:ext cx="4629391" cy="4107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229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5B3E43-EDFF-3708-B72E-CE0A979DB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636" y="404664"/>
            <a:ext cx="8183880" cy="430872"/>
          </a:xfrm>
        </p:spPr>
        <p:txBody>
          <a:bodyPr>
            <a:normAutofit fontScale="90000"/>
          </a:bodyPr>
          <a:lstStyle/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Джерела: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AF9EDE9-2EDC-4AB4-055E-9F60D9ACAC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484" y="764704"/>
            <a:ext cx="8173596" cy="5544616"/>
          </a:xfrm>
        </p:spPr>
        <p:txBody>
          <a:bodyPr>
            <a:noAutofit/>
          </a:bodyPr>
          <a:lstStyle/>
          <a:p>
            <a:pPr algn="just"/>
            <a:r>
              <a:rPr lang="uk-UA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Жукорський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О. М. , </a:t>
            </a:r>
            <a:r>
              <a:rPr lang="ru-RU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Атарщикова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А.М. </a:t>
            </a:r>
            <a:r>
              <a:rPr lang="uk-UA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Апімоніторинг стану навколишнього середовища. Бджільництво України вип.9.40 с.</a:t>
            </a:r>
            <a:r>
              <a:rPr lang="pt-BR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DOI: </a:t>
            </a:r>
            <a:r>
              <a:rPr lang="pt-BR" sz="13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https://doi.org/10.46913/beekeepingjournal.2022.9.05</a:t>
            </a:r>
            <a:endParaRPr lang="uk-UA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Ковальчук І. І. 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al. </a:t>
            </a:r>
            <a:r>
              <a:rPr lang="uk-UA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Вміст важких металів у бджоли- </a:t>
            </a:r>
            <a:r>
              <a:rPr lang="uk-UA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ному</a:t>
            </a:r>
            <a:r>
              <a:rPr lang="uk-UA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обніжжі та вощинах залежно від екологічних умов утримання бджіл. Науковий вісник Львівського </a:t>
            </a:r>
            <a:r>
              <a:rPr lang="uk-UA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націо</a:t>
            </a:r>
            <a:r>
              <a:rPr lang="uk-UA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нального</a:t>
            </a:r>
            <a:r>
              <a:rPr lang="uk-UA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університету ветеринарної медицини та </a:t>
            </a:r>
            <a:r>
              <a:rPr lang="uk-UA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</a:t>
            </a:r>
            <a:r>
              <a:rPr lang="uk-UA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технологій імені С.З. </a:t>
            </a:r>
            <a:r>
              <a:rPr lang="uk-UA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Ґжицького</a:t>
            </a:r>
            <a:r>
              <a:rPr lang="uk-UA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2008. 10.4 (39). С. 92-96.</a:t>
            </a:r>
          </a:p>
          <a:p>
            <a:pPr algn="just"/>
            <a:r>
              <a:rPr lang="uk-UA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3 .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Smith, Kate E., et al. Honey maps the Pb fallout from the 2019 fire at Notre-Dame Cathedral, Paris: a geochemical perspective. Environmental Science &amp; Technology Letters. 2020. 7.10. Р. 753-759.</a:t>
            </a:r>
            <a:endParaRPr lang="uk-UA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uk-UA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Акимов</a:t>
            </a:r>
            <a:r>
              <a:rPr lang="uk-UA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И.А. </a:t>
            </a:r>
            <a:r>
              <a:rPr lang="uk-UA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Пчелиный</a:t>
            </a:r>
            <a:r>
              <a:rPr lang="uk-UA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клещ</a:t>
            </a:r>
            <a:r>
              <a:rPr lang="uk-UA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Varroa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jacobsoni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uk-UA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Акимов</a:t>
            </a:r>
            <a:r>
              <a:rPr lang="uk-UA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И.А., </a:t>
            </a:r>
            <a:r>
              <a:rPr lang="uk-UA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Гробов</a:t>
            </a:r>
            <a:r>
              <a:rPr lang="uk-UA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О.Ф., </a:t>
            </a:r>
            <a:r>
              <a:rPr lang="uk-UA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Пилецкая</a:t>
            </a:r>
            <a:r>
              <a:rPr lang="uk-UA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И.В. и </a:t>
            </a:r>
            <a:r>
              <a:rPr lang="uk-UA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др</a:t>
            </a:r>
            <a:r>
              <a:rPr lang="uk-UA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uk-UA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Киев</a:t>
            </a:r>
            <a:r>
              <a:rPr lang="uk-UA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наукова думка, 1993. – 253с.</a:t>
            </a:r>
          </a:p>
          <a:p>
            <a:pPr algn="just"/>
            <a:r>
              <a:rPr lang="uk-UA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uk-UA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Постоєнко</a:t>
            </a:r>
            <a:r>
              <a:rPr lang="uk-UA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 О., Лазарєва Л. М., Яремчук О. С.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Wschodnioeuropejskie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Czasopismo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Naukowe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(East European Scientific Journal) 2019 2 No 12 (52). </a:t>
            </a:r>
            <a:r>
              <a:rPr lang="uk-UA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14-21. (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Warsaw, Poland)</a:t>
            </a:r>
          </a:p>
          <a:p>
            <a:pPr algn="just"/>
            <a:r>
              <a:rPr lang="uk-UA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Гробов</a:t>
            </a:r>
            <a:r>
              <a:rPr lang="uk-UA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О.Ф., </a:t>
            </a:r>
            <a:r>
              <a:rPr lang="uk-UA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Лихотин</a:t>
            </a:r>
            <a:r>
              <a:rPr lang="uk-UA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А.К. </a:t>
            </a:r>
            <a:r>
              <a:rPr lang="uk-UA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Болезни</a:t>
            </a:r>
            <a:r>
              <a:rPr lang="uk-UA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uk-UA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вредители</a:t>
            </a:r>
            <a:r>
              <a:rPr lang="uk-UA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пчел</a:t>
            </a:r>
            <a:r>
              <a:rPr lang="uk-UA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М.: </a:t>
            </a:r>
            <a:r>
              <a:rPr lang="uk-UA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Агропромиздат</a:t>
            </a:r>
            <a:r>
              <a:rPr lang="uk-UA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1989. – 239 с. – С. 206–234.</a:t>
            </a:r>
          </a:p>
          <a:p>
            <a:pPr algn="just"/>
            <a:r>
              <a:rPr lang="uk-UA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Довідник пасічника / [За </a:t>
            </a:r>
            <a:r>
              <a:rPr lang="uk-UA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ред</a:t>
            </a:r>
            <a:r>
              <a:rPr lang="uk-UA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А.М. Ковальова] – Київ, Харків:, 1950. – 384 с.</a:t>
            </a:r>
          </a:p>
          <a:p>
            <a:pPr algn="just"/>
            <a:r>
              <a:rPr lang="uk-UA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</a:t>
            </a:r>
            <a:r>
              <a:rPr lang="uk-UA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Дудинський</a:t>
            </a:r>
            <a:r>
              <a:rPr lang="uk-UA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Т. Т. Причини виникнення </a:t>
            </a:r>
            <a:r>
              <a:rPr lang="uk-UA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вароатозу</a:t>
            </a:r>
            <a:r>
              <a:rPr lang="uk-UA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нозематозу та їх вплив на розвиток бджолосімей в умовах Закарпаття [Текст] / Т. Т. </a:t>
            </a:r>
            <a:r>
              <a:rPr lang="uk-UA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Дудинський</a:t>
            </a:r>
            <a:r>
              <a:rPr lang="uk-UA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// Науковий вісник Ужгородського університету : 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uk-UA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ерія</a:t>
            </a:r>
            <a:r>
              <a:rPr lang="uk-UA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Біологія; збірник наукових праць / </a:t>
            </a:r>
            <a:r>
              <a:rPr lang="uk-UA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редкол</a:t>
            </a:r>
            <a:r>
              <a:rPr lang="uk-UA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.: В.І. </a:t>
            </a:r>
            <a:r>
              <a:rPr lang="uk-UA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Ніколайчук</a:t>
            </a:r>
            <a:r>
              <a:rPr lang="uk-UA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(гол. ред.), В.В. Моргун, В.В. </a:t>
            </a:r>
            <a:r>
              <a:rPr lang="uk-UA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Рошко</a:t>
            </a:r>
            <a:r>
              <a:rPr lang="uk-UA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ін. – Ужгород : Видавництво УжНУ «Говерла», 2006. – </a:t>
            </a:r>
            <a:r>
              <a:rPr lang="uk-UA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Вип</a:t>
            </a:r>
            <a:r>
              <a:rPr lang="uk-UA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19. – С. 164–170</a:t>
            </a:r>
          </a:p>
          <a:p>
            <a:pPr algn="just"/>
            <a:r>
              <a:rPr lang="uk-UA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Ященко С.А.,  </a:t>
            </a:r>
            <a:r>
              <a:rPr lang="ru-RU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Димань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Т.М., </a:t>
            </a:r>
            <a:r>
              <a:rPr lang="ru-RU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Бджоли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як </a:t>
            </a:r>
            <a:r>
              <a:rPr lang="ru-RU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індикатори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біорізноманітності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екосистем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// Journal of applied ecology. – 1998. – Vol. 35(5). – P. 708 – 719</a:t>
            </a:r>
            <a:endParaRPr lang="uk-UA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 Адамчук Л. О.  Дослідження перги різного ботанічного походження / Л. О. Адамчук, Я. </a:t>
            </a:r>
            <a:r>
              <a:rPr lang="uk-UA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Бріндза</a:t>
            </a:r>
            <a:r>
              <a:rPr lang="uk-UA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Т. І. Білоцерківець // Науковий вісник Національного університету біоресурсів і природокористування України. Серія : Технологія виробництва і переробки продукції тваринництва. - 2015. - </a:t>
            </a:r>
            <a:r>
              <a:rPr lang="uk-UA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Вип</a:t>
            </a:r>
            <a:r>
              <a:rPr lang="uk-UA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223. - С. 46-51. - Режим доступу: 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http://nbuv.gov.ua/UJRN/nvnau_tevppt_2015_223_8</a:t>
            </a:r>
            <a:endParaRPr lang="uk-UA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11. ДСТУ 7074:2009. Перга. </a:t>
            </a:r>
            <a:r>
              <a:rPr lang="ru-RU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Технічні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вимоги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Київ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Держспоживстандарт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2010. 11 с. 12.</a:t>
            </a:r>
            <a:endParaRPr lang="uk-UA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30434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60375" y="1412776"/>
            <a:ext cx="8139288" cy="4896544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uk-UA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Мета: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дослідити особливості апімоніторингу навколишнього середовища  в урбанізованому середовищі</a:t>
            </a:r>
          </a:p>
          <a:p>
            <a:pPr algn="just"/>
            <a:r>
              <a:rPr lang="uk-UA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її досягнення були поставлені наступні завдання: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1.Ознайомитись із сучасними науковими дослідженнями в галузі апімоніторингу навколишнього середовища.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2.Ознайомитись із варіаційною мінливістю робочих бджіл в урбанізованому середовищі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3.Провести лабораторні дослідження якості меду.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4.Провести лабораторні дослідження якості перги.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Об’єкт дослідження: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бджола медоносна Карпатка, породи Українська степова.</a:t>
            </a:r>
          </a:p>
          <a:p>
            <a:pPr algn="just"/>
            <a:r>
              <a:rPr lang="uk-UA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 дослідження: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зміни морфологічної структури та якості меду та перги в  умовах антропогенного навантаження промислового міста</a:t>
            </a:r>
          </a:p>
          <a:p>
            <a:pPr algn="just"/>
            <a:r>
              <a:rPr lang="uk-UA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 дослідження: </a:t>
            </a:r>
            <a:r>
              <a:rPr lang="uk-UA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аналітичний – огляд літературних першоджерел та їх узагальнення, побудова варіаційної кривої ,</a:t>
            </a:r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лабораторний експеримент, мікроскопія.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626" name="AutoShape 2" descr="Тайны третьего царства (микробиология и вирусология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 descr="Бджоли і оси виявилися здатні розпізнавати обличчя людей - ZN.ua">
            <a:extLst>
              <a:ext uri="{FF2B5EF4-FFF2-40B4-BE49-F238E27FC236}">
                <a16:creationId xmlns:a16="http://schemas.microsoft.com/office/drawing/2014/main" id="{35AA6644-ED20-41CD-B3B7-925B135F0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16707"/>
            <a:ext cx="1250205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2187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0536C2-F55C-8E94-71D5-BAA7BC0E9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620688"/>
            <a:ext cx="7776864" cy="691520"/>
          </a:xfrm>
        </p:spPr>
        <p:txBody>
          <a:bodyPr>
            <a:normAutofit fontScale="90000"/>
          </a:bodyPr>
          <a:lstStyle/>
          <a:p>
            <a:r>
              <a:rPr lang="uk-UA" sz="2800" dirty="0"/>
              <a:t>Апімоніторинг навколишнього- середовища сучасні дослідження</a:t>
            </a:r>
          </a:p>
        </p:txBody>
      </p:sp>
      <p:pic>
        <p:nvPicPr>
          <p:cNvPr id="8" name="Місце для вмісту 7">
            <a:extLst>
              <a:ext uri="{FF2B5EF4-FFF2-40B4-BE49-F238E27FC236}">
                <a16:creationId xmlns:a16="http://schemas.microsoft.com/office/drawing/2014/main" id="{CE3E74BE-E092-4642-FC3E-F88AAC8176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9599" t="48339" r="35117" b="15745"/>
          <a:stretch/>
        </p:blipFill>
        <p:spPr>
          <a:xfrm>
            <a:off x="683567" y="1542216"/>
            <a:ext cx="1996847" cy="2606864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077628F-1869-2015-131D-D70544EFB6C9}"/>
              </a:ext>
            </a:extLst>
          </p:cNvPr>
          <p:cNvSpPr txBox="1"/>
          <p:nvPr/>
        </p:nvSpPr>
        <p:spPr>
          <a:xfrm>
            <a:off x="4716016" y="1542216"/>
            <a:ext cx="3528391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Медоносні бджоли є 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біоіндикаторами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можуть використовуватися для оцінки та моніторингу змін якості навколишнього середовища, надавати дані для прогнозування. 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Біоіндикація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хімічного забруднення за допомогою медоносних бджіл і продуктів бджільництва (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апііндикація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є надзвичайно важливою методикою як для підтвердження потенційного негативного впливу важких металів, пестицидів, радіоактивних речовин, 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наноматеріалів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наночастинок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бджіл, так і для визначення стану навколишнього природного середовища, зокрема впливу бойових дій на екосистеми </a:t>
            </a:r>
            <a:r>
              <a:rPr lang="uk-UA" sz="1600" dirty="0">
                <a:latin typeface="Times New Roman"/>
                <a:ea typeface="Calibri"/>
                <a:cs typeface="Times New Roman"/>
              </a:rPr>
              <a:t>[1-5]. </a:t>
            </a:r>
            <a:endParaRPr lang="uk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8E07A61-75F3-CF16-3D59-DE9FB39AD3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12" t="23387" r="28950" b="23388"/>
          <a:stretch/>
        </p:blipFill>
        <p:spPr>
          <a:xfrm>
            <a:off x="2647517" y="3212976"/>
            <a:ext cx="1996847" cy="2736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111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0536C2-F55C-8E94-71D5-BAA7BC0E9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620688"/>
            <a:ext cx="7776864" cy="691520"/>
          </a:xfrm>
        </p:spPr>
        <p:txBody>
          <a:bodyPr>
            <a:normAutofit fontScale="90000"/>
          </a:bodyPr>
          <a:lstStyle/>
          <a:p>
            <a:r>
              <a:rPr lang="uk-UA" sz="2800" dirty="0"/>
              <a:t>Апімоніторинг навколишнього- середовища сучасні дослідження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54C9B3F-7B94-C213-2B96-02EA86BFFC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701" t="26189" r="10625" b="34592"/>
          <a:stretch/>
        </p:blipFill>
        <p:spPr>
          <a:xfrm>
            <a:off x="539552" y="1412775"/>
            <a:ext cx="3878145" cy="187220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3AA93D8-B798-D399-63A7-0E3AE4C17F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850" t="35993" r="27163" b="27590"/>
          <a:stretch/>
        </p:blipFill>
        <p:spPr>
          <a:xfrm>
            <a:off x="539552" y="3573016"/>
            <a:ext cx="2664296" cy="20991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5947CD9-6295-7D8E-1CBC-464287EC1551}"/>
              </a:ext>
            </a:extLst>
          </p:cNvPr>
          <p:cNvSpPr txBox="1"/>
          <p:nvPr/>
        </p:nvSpPr>
        <p:spPr>
          <a:xfrm>
            <a:off x="3347864" y="3461966"/>
            <a:ext cx="532859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Пожежа в соборі Паризької Богоматері в квітні 2019 року привела викид пилу, багатого свинцем (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Pb),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місто. Для оцінки розподілу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Pb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зразки меду було зібрано (у липні 2019 року) з вуликів по всьому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Іль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-де-Франс після пожежі та були проаналізовані на набір концентрацій металів і ізотопного складу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Pb.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 з вуликів за вітром від пожежі мав підвищені концентрації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Pb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порівнянні з іншим медом із центрального Парижа </a:t>
            </a:r>
            <a:r>
              <a:rPr lang="uk-UA" sz="1800" dirty="0">
                <a:latin typeface="Times New Roman"/>
                <a:ea typeface="Calibri"/>
                <a:cs typeface="Times New Roman"/>
              </a:rPr>
              <a:t>[3]. 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6BC2ED-56CD-D3EE-B6A8-431A9D963D73}"/>
              </a:ext>
            </a:extLst>
          </p:cNvPr>
          <p:cNvSpPr txBox="1"/>
          <p:nvPr/>
        </p:nvSpPr>
        <p:spPr>
          <a:xfrm>
            <a:off x="4572000" y="1411392"/>
            <a:ext cx="381642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Навіть незначна концентрація токсичної речовини у грунті, воді, повітрі, нектарі або пилку медоносних рослин часто призводить до масового ураження та загибелі бджіл </a:t>
            </a:r>
            <a:r>
              <a:rPr lang="uk-UA" sz="1800" dirty="0">
                <a:latin typeface="Times New Roman"/>
                <a:ea typeface="Calibri"/>
                <a:cs typeface="Times New Roman"/>
              </a:rPr>
              <a:t>[2]. 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2713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334940"/>
            <a:ext cx="7315200" cy="715962"/>
          </a:xfrm>
        </p:spPr>
        <p:txBody>
          <a:bodyPr>
            <a:normAutofit/>
          </a:bodyPr>
          <a:lstStyle/>
          <a:p>
            <a:r>
              <a:rPr lang="uk-UA" dirty="0"/>
              <a:t>Аналіз паспорту пасіки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6F7290-3B37-4ECB-A5B9-EFAD7AD2C05B}"/>
              </a:ext>
            </a:extLst>
          </p:cNvPr>
          <p:cNvSpPr txBox="1"/>
          <p:nvPr/>
        </p:nvSpPr>
        <p:spPr>
          <a:xfrm>
            <a:off x="683568" y="1340768"/>
            <a:ext cx="4572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кожну пасіку, незалежно від її форми власності, повинен бути створений ветеринарно-санітарний паспорт, де фіксується санітарний стан пасіки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B998B2B-7982-428F-AFF8-EA49C2171B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0112" y="1340768"/>
            <a:ext cx="2682266" cy="357635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EA602E7-3F1E-43AB-B6D2-C1BD51C621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90" y="2953749"/>
            <a:ext cx="1809213" cy="275204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C5647A3-3A49-E466-F3EE-F960DC5A17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075" t="17785" r="27951" b="16699"/>
          <a:stretch/>
        </p:blipFill>
        <p:spPr>
          <a:xfrm>
            <a:off x="2393505" y="3429000"/>
            <a:ext cx="3024335" cy="214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6777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2DCA87-D853-DD66-75B1-E613B376F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5251597"/>
            <a:ext cx="8183880" cy="1051560"/>
          </a:xfrm>
        </p:spPr>
        <p:txBody>
          <a:bodyPr/>
          <a:lstStyle/>
          <a:p>
            <a:r>
              <a:rPr lang="uk-UA" dirty="0"/>
              <a:t>Період 06.06 22-23.03.24</a:t>
            </a:r>
          </a:p>
        </p:txBody>
      </p:sp>
      <p:graphicFrame>
        <p:nvGraphicFramePr>
          <p:cNvPr id="7" name="Місце для вмісту 6">
            <a:extLst>
              <a:ext uri="{FF2B5EF4-FFF2-40B4-BE49-F238E27FC236}">
                <a16:creationId xmlns:a16="http://schemas.microsoft.com/office/drawing/2014/main" id="{607E48B8-3EA1-2072-40A5-9B9208E36BE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51460794"/>
              </p:ext>
            </p:extLst>
          </p:nvPr>
        </p:nvGraphicFramePr>
        <p:xfrm>
          <a:off x="480379" y="615168"/>
          <a:ext cx="8183561" cy="4234253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972418">
                  <a:extLst>
                    <a:ext uri="{9D8B030D-6E8A-4147-A177-3AD203B41FA5}">
                      <a16:colId xmlns:a16="http://schemas.microsoft.com/office/drawing/2014/main" val="1831657146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1109336710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385778628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1441103574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3309742872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1409535271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470953942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875567148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2615431932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871328572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2512043123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3723936389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2883737147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4018620139"/>
                    </a:ext>
                  </a:extLst>
                </a:gridCol>
                <a:gridCol w="730423">
                  <a:extLst>
                    <a:ext uri="{9D8B030D-6E8A-4147-A177-3AD203B41FA5}">
                      <a16:colId xmlns:a16="http://schemas.microsoft.com/office/drawing/2014/main" val="1492189314"/>
                    </a:ext>
                  </a:extLst>
                </a:gridCol>
              </a:tblGrid>
              <a:tr h="362781">
                <a:tc>
                  <a:txBody>
                    <a:bodyPr/>
                    <a:lstStyle/>
                    <a:p>
                      <a:r>
                        <a:rPr lang="uk-UA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рік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r>
                        <a:rPr lang="uk-UA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r>
                        <a:rPr lang="uk-UA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uk-UA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251529411"/>
                  </a:ext>
                </a:extLst>
              </a:tr>
              <a:tr h="626621">
                <a:tc>
                  <a:txBody>
                    <a:bodyPr/>
                    <a:lstStyle/>
                    <a:p>
                      <a:r>
                        <a:rPr lang="uk-UA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місяць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зимівля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зимівля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3732808"/>
                  </a:ext>
                </a:extLst>
              </a:tr>
              <a:tr h="890462">
                <a:tc>
                  <a:txBody>
                    <a:bodyPr/>
                    <a:lstStyle/>
                    <a:p>
                      <a:r>
                        <a:rPr lang="uk-UA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кількість бджолосімей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14-17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0710226"/>
                  </a:ext>
                </a:extLst>
              </a:tr>
              <a:tr h="539785">
                <a:tc>
                  <a:txBody>
                    <a:bodyPr/>
                    <a:lstStyle/>
                    <a:p>
                      <a:r>
                        <a:rPr lang="uk-UA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захворювання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**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**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**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0751657"/>
                  </a:ext>
                </a:extLst>
              </a:tr>
              <a:tr h="626621">
                <a:tc>
                  <a:txBody>
                    <a:bodyPr/>
                    <a:lstStyle/>
                    <a:p>
                      <a:r>
                        <a:rPr lang="uk-UA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загибель маток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5115331"/>
                  </a:ext>
                </a:extLst>
              </a:tr>
              <a:tr h="1148648">
                <a:tc>
                  <a:txBody>
                    <a:bodyPr/>
                    <a:lstStyle/>
                    <a:p>
                      <a:r>
                        <a:rPr lang="uk-UA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масовий  замор бджіл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8367013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01A206EC-6668-37AD-925E-1072DBA980DB}"/>
              </a:ext>
            </a:extLst>
          </p:cNvPr>
          <p:cNvSpPr txBox="1"/>
          <p:nvPr/>
        </p:nvSpPr>
        <p:spPr>
          <a:xfrm>
            <a:off x="771362" y="4849421"/>
            <a:ext cx="78665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*незначний осип кліща </a:t>
            </a:r>
            <a:r>
              <a:rPr lang="uk-UA" dirty="0" err="1"/>
              <a:t>Варроа</a:t>
            </a:r>
            <a:endParaRPr lang="uk-UA" dirty="0"/>
          </a:p>
          <a:p>
            <a:r>
              <a:rPr lang="uk-UA" dirty="0"/>
              <a:t>** осип кліща </a:t>
            </a:r>
            <a:r>
              <a:rPr lang="uk-UA" dirty="0" err="1"/>
              <a:t>Варроа</a:t>
            </a:r>
            <a:r>
              <a:rPr lang="uk-UA" dirty="0"/>
              <a:t> ; матка видалена</a:t>
            </a:r>
          </a:p>
        </p:txBody>
      </p:sp>
    </p:spTree>
    <p:extLst>
      <p:ext uri="{BB962C8B-B14F-4D97-AF65-F5344CB8AC3E}">
        <p14:creationId xmlns:p14="http://schemas.microsoft.com/office/powerpoint/2010/main" val="33837815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3FE217-0232-A874-2DA5-830801FE1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76200"/>
            <a:ext cx="2971800" cy="914400"/>
          </a:xfrm>
        </p:spPr>
        <p:txBody>
          <a:bodyPr/>
          <a:lstStyle/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Вароатоз бджіл</a:t>
            </a:r>
            <a:endParaRPr lang="uk-UA" dirty="0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50F0DA9-2CD6-0DF4-2386-90D26B161C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35896" y="990600"/>
            <a:ext cx="4626159" cy="4724402"/>
          </a:xfrm>
          <a:noFill/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викликає кліщ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Varoa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destructor. 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Європі ця хвороба поширилася у 1980–1985 роках. Самки кліща, паразитуючи на дорослих бджолах, спричиняють їхнє ослаблення, що у свою чергу негативно відбивається на моториці бджіл. В уражених кліщем сім’ях знижується льотна діяльність і, відповідно, зменшується </a:t>
            </a:r>
            <a:r>
              <a:rPr lang="uk-UA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медопродуктивність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Кліщі, які паразитують на бджолиному розплоді, спричиняють істотні зміни у його метаморфозі, через це з комірок виходять неповноцінні бджоли. Таких бджіл через кілька днів з вулика  усувають здорові бджоли. Якщо інвазія кліща є дуже велика, то бувають випадки, коли бджолині личинки гинуть безпосередньо у запечатаних комірках </a:t>
            </a:r>
            <a:r>
              <a:rPr lang="uk-UA" sz="1800" dirty="0">
                <a:latin typeface="Times New Roman"/>
                <a:ea typeface="Calibri"/>
                <a:cs typeface="Times New Roman"/>
              </a:rPr>
              <a:t>[8]. </a:t>
            </a:r>
            <a:endParaRPr lang="uk-UA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Варроатоз пчел - как предотвратить появление и уничтожить паразитов. -  Оптово-розничная база ветпрепаратов. Ветаптека. ООО НПП Велес">
            <a:extLst>
              <a:ext uri="{FF2B5EF4-FFF2-40B4-BE49-F238E27FC236}">
                <a16:creationId xmlns:a16="http://schemas.microsoft.com/office/drawing/2014/main" id="{D3F6C4F4-3AD9-B964-5379-479D70639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22" y="1268760"/>
            <a:ext cx="2790825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Поради: як лікувати бджіл від кліща варроа ➤ Інтернет-магазин Vashapasika">
            <a:extLst>
              <a:ext uri="{FF2B5EF4-FFF2-40B4-BE49-F238E27FC236}">
                <a16:creationId xmlns:a16="http://schemas.microsoft.com/office/drawing/2014/main" id="{80258383-4AEB-71A3-C125-7AE03D7B4E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444" y="3429000"/>
            <a:ext cx="2628900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15629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2A6807-76DF-3570-909D-AA7D33B37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353" y="533402"/>
            <a:ext cx="2971800" cy="914400"/>
          </a:xfrm>
        </p:spPr>
        <p:txBody>
          <a:bodyPr/>
          <a:lstStyle/>
          <a:p>
            <a:r>
              <a:rPr lang="uk-UA" dirty="0"/>
              <a:t>Район дослідження</a:t>
            </a:r>
          </a:p>
        </p:txBody>
      </p:sp>
      <p:sp>
        <p:nvSpPr>
          <p:cNvPr id="8" name="Місце для тексту 7">
            <a:extLst>
              <a:ext uri="{FF2B5EF4-FFF2-40B4-BE49-F238E27FC236}">
                <a16:creationId xmlns:a16="http://schemas.microsoft.com/office/drawing/2014/main" id="{A015870D-239A-A021-2968-0D053F12F9A0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3203848" y="467639"/>
            <a:ext cx="5056958" cy="1303185"/>
          </a:xfrm>
        </p:spPr>
        <p:txBody>
          <a:bodyPr/>
          <a:lstStyle/>
          <a:p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Бджолина сім’я, збираючи сировину для своєї продукції на ділянці площею 12–28 км2 , несе інформацію про екологічний стан території в радіусі 2–3 км навколо </a:t>
            </a:r>
            <a:r>
              <a:rPr lang="uk-UA" dirty="0"/>
              <a:t>вулика[3].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53488B9-17D6-7618-EB70-92E6EB7FDD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150" t="30390" b="10781"/>
          <a:stretch/>
        </p:blipFill>
        <p:spPr>
          <a:xfrm>
            <a:off x="1507037" y="1770824"/>
            <a:ext cx="6129926" cy="4327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2907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592808" y="1124744"/>
            <a:ext cx="5671380" cy="764704"/>
          </a:xfrm>
        </p:spPr>
        <p:txBody>
          <a:bodyPr>
            <a:noAutofit/>
          </a:bodyPr>
          <a:lstStyle/>
          <a:p>
            <a:r>
              <a:rPr lang="uk-UA" sz="3200" dirty="0">
                <a:latin typeface="Times New Roman" panose="02020603050405020304" pitchFamily="18" charset="0"/>
                <a:cs typeface="Times New Roman" pitchFamily="18" charset="0"/>
              </a:rPr>
              <a:t>Дослідження  морфологічної структури  бджіл під мікроскопом.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26A207A-8D80-4FF0-95CA-EFA2AC03EE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350" b="25850"/>
          <a:stretch/>
        </p:blipFill>
        <p:spPr>
          <a:xfrm>
            <a:off x="3780046" y="3794245"/>
            <a:ext cx="1974169" cy="1758321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9C19AFA-6556-E396-42A0-082807C76A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1296" y="476920"/>
            <a:ext cx="2268252" cy="302433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2852CF0-9D69-118B-B9B5-756ABC8FBA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876"/>
          <a:stretch/>
        </p:blipFill>
        <p:spPr>
          <a:xfrm>
            <a:off x="515094" y="3600237"/>
            <a:ext cx="1852907" cy="222653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DF60AD8-5298-BD7E-5118-880A16696AA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013" t="33192" r="27950" b="44398"/>
          <a:stretch/>
        </p:blipFill>
        <p:spPr>
          <a:xfrm>
            <a:off x="516608" y="2008792"/>
            <a:ext cx="4392488" cy="11521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7D62A75-F693-D2B2-5BFC-8DCC9109B798}"/>
              </a:ext>
            </a:extLst>
          </p:cNvPr>
          <p:cNvSpPr txBox="1"/>
          <p:nvPr/>
        </p:nvSpPr>
        <p:spPr>
          <a:xfrm>
            <a:off x="395536" y="3165237"/>
            <a:ext cx="518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Зовнішній вигляд голови, вусиків, черевця та язика бджоли </a:t>
            </a:r>
            <a:r>
              <a:rPr lang="uk-UA" sz="1400" dirty="0">
                <a:latin typeface="Times New Roman"/>
                <a:ea typeface="Calibri"/>
                <a:cs typeface="Times New Roman"/>
              </a:rPr>
              <a:t>[9]. </a:t>
            </a:r>
            <a:endParaRPr lang="uk-UA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B041109-7491-9ED0-D545-C2BED6C75E2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8671"/>
          <a:stretch/>
        </p:blipFill>
        <p:spPr>
          <a:xfrm>
            <a:off x="5552162" y="3038014"/>
            <a:ext cx="2571750" cy="278876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10CC374-C8C0-511A-5F51-61EEFC3CDE4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560" y="3709710"/>
            <a:ext cx="1284927" cy="96369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04E194E-4836-6572-0334-D3B63BC3835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383" y="4811428"/>
            <a:ext cx="1229104" cy="92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74344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1658</TotalTime>
  <Words>1531</Words>
  <Application>Microsoft Office PowerPoint</Application>
  <PresentationFormat>Екран (4:3)</PresentationFormat>
  <Paragraphs>204</Paragraphs>
  <Slides>16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16</vt:i4>
      </vt:variant>
    </vt:vector>
  </HeadingPairs>
  <TitlesOfParts>
    <vt:vector size="22" baseType="lpstr">
      <vt:lpstr>Arial</vt:lpstr>
      <vt:lpstr>Calibri</vt:lpstr>
      <vt:lpstr>Times New Roman</vt:lpstr>
      <vt:lpstr>Verdana</vt:lpstr>
      <vt:lpstr>Wingdings 2</vt:lpstr>
      <vt:lpstr>Аспект</vt:lpstr>
      <vt:lpstr>Дослідження  можливостей апімоніторингу  навколишнього середовища в умовах міста  Кривого Рогу Дніпропетровської області</vt:lpstr>
      <vt:lpstr>Презентація PowerPoint</vt:lpstr>
      <vt:lpstr>Апімоніторинг навколишнього- середовища сучасні дослідження</vt:lpstr>
      <vt:lpstr>Апімоніторинг навколишнього- середовища сучасні дослідження</vt:lpstr>
      <vt:lpstr>Аналіз паспорту пасіки</vt:lpstr>
      <vt:lpstr>Період 06.06 22-23.03.24</vt:lpstr>
      <vt:lpstr>Вароатоз бджіл</vt:lpstr>
      <vt:lpstr>Район дослідження</vt:lpstr>
      <vt:lpstr>Дослідження  морфологічної структури  бджіл під мікроскопом.</vt:lpstr>
      <vt:lpstr>Результати дослідження :</vt:lpstr>
      <vt:lpstr>Результати дослідження :</vt:lpstr>
      <vt:lpstr>Презентація PowerPoint</vt:lpstr>
      <vt:lpstr>Презентація PowerPoint</vt:lpstr>
      <vt:lpstr>Висновки:</vt:lpstr>
      <vt:lpstr>Дякую за увагу</vt:lpstr>
      <vt:lpstr>Джерела: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Таня Крейса</cp:lastModifiedBy>
  <cp:revision>84</cp:revision>
  <dcterms:created xsi:type="dcterms:W3CDTF">2020-04-14T14:10:36Z</dcterms:created>
  <dcterms:modified xsi:type="dcterms:W3CDTF">2024-04-14T22:21:09Z</dcterms:modified>
</cp:coreProperties>
</file>