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70" r:id="rId15"/>
    <p:sldId id="264"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viewProps" Target="viewProp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61BEF0D-F0BB-DE4B-95CE-6DB70DBA9567}" type="datetimeFigureOut">
              <a:rPr lang="en-US" dirty="0"/>
              <a:pPr/>
              <a:t>4/3/2024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4/3/2024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uk-UA"/>
              <a:t>Клацніть, щоб редагувати стиль зразка заголовка</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4/3/2024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4/3/2024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uk-UA"/>
              <a:t>Клацніть, щоб редагувати стиль зразка заголовка</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uk-UA"/>
              <a:t>Клацніть, щоб відредагувати стилі зразків тексту</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4/3/2024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Істина/хибність">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uk-UA"/>
              <a:t>Клацніть, щоб редагувати стиль зразка заголовка</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uk-UA"/>
              <a:t>Клацніть, щоб відредагувати стилі зразків тексту</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4/3/2024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nchor="ct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4/3/2024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61BEF0D-F0BB-DE4B-95CE-6DB70DBA9567}" type="datetimeFigureOut">
              <a:rPr lang="en-US" dirty="0"/>
              <a:pPr/>
              <a:t>4/3/2024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uk-UA"/>
              <a:t>Клацніть, щоб редагувати стиль зразка заголовка</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4/3/2024</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4/3/2024</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3" Type="http://schemas.openxmlformats.org/officeDocument/2006/relationships/image" Target="../media/image16.jpeg" /><Relationship Id="rId2" Type="http://schemas.openxmlformats.org/officeDocument/2006/relationships/image" Target="../media/image15.jpeg" /><Relationship Id="rId1" Type="http://schemas.openxmlformats.org/officeDocument/2006/relationships/slideLayout" Target="../slideLayouts/slideLayout2.xml" /><Relationship Id="rId5" Type="http://schemas.openxmlformats.org/officeDocument/2006/relationships/image" Target="../media/image18.jpeg" /><Relationship Id="rId4" Type="http://schemas.openxmlformats.org/officeDocument/2006/relationships/image" Target="../media/image17.jpeg" /></Relationships>
</file>

<file path=ppt/slides/_rels/slide12.xml.rels><?xml version="1.0" encoding="UTF-8" standalone="yes"?>
<Relationships xmlns="http://schemas.openxmlformats.org/package/2006/relationships"><Relationship Id="rId3" Type="http://schemas.openxmlformats.org/officeDocument/2006/relationships/image" Target="../media/image20.jpeg" /><Relationship Id="rId2" Type="http://schemas.openxmlformats.org/officeDocument/2006/relationships/image" Target="../media/image19.jpe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3" Type="http://schemas.openxmlformats.org/officeDocument/2006/relationships/image" Target="../media/image22.jpeg" /><Relationship Id="rId2" Type="http://schemas.openxmlformats.org/officeDocument/2006/relationships/image" Target="../media/image21.jpe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3" Type="http://schemas.openxmlformats.org/officeDocument/2006/relationships/image" Target="../media/image24.jpeg" /><Relationship Id="rId2" Type="http://schemas.openxmlformats.org/officeDocument/2006/relationships/image" Target="../media/image23.jpeg" /><Relationship Id="rId1" Type="http://schemas.openxmlformats.org/officeDocument/2006/relationships/slideLayout" Target="../slideLayouts/slideLayout2.xml" /><Relationship Id="rId4" Type="http://schemas.openxmlformats.org/officeDocument/2006/relationships/image" Target="../media/image25.jpeg" /></Relationships>
</file>

<file path=ppt/slides/_rels/slide15.xml.rels><?xml version="1.0" encoding="UTF-8" standalone="yes"?>
<Relationships xmlns="http://schemas.openxmlformats.org/package/2006/relationships"><Relationship Id="rId3" Type="http://schemas.openxmlformats.org/officeDocument/2006/relationships/image" Target="../media/image27.jpeg" /><Relationship Id="rId2" Type="http://schemas.openxmlformats.org/officeDocument/2006/relationships/image" Target="../media/image26.jpe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image" Target="../media/image10.jpeg" /><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10.jpeg" /><Relationship Id="rId2" Type="http://schemas.openxmlformats.org/officeDocument/2006/relationships/image" Target="../media/image12.jpeg" /><Relationship Id="rId1" Type="http://schemas.openxmlformats.org/officeDocument/2006/relationships/slideLayout" Target="../slideLayouts/slideLayout2.xml" /><Relationship Id="rId5" Type="http://schemas.openxmlformats.org/officeDocument/2006/relationships/image" Target="../media/image14.jpeg" /><Relationship Id="rId4" Type="http://schemas.openxmlformats.org/officeDocument/2006/relationships/image" Target="../media/image13.jpe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80A9F5A-9AD5-51B0-E976-7F204EB71C5D}"/>
              </a:ext>
            </a:extLst>
          </p:cNvPr>
          <p:cNvSpPr>
            <a:spLocks noGrp="1"/>
          </p:cNvSpPr>
          <p:nvPr>
            <p:ph type="ctrTitle"/>
          </p:nvPr>
        </p:nvSpPr>
        <p:spPr>
          <a:xfrm>
            <a:off x="840184" y="-1391840"/>
            <a:ext cx="8676222" cy="3200400"/>
          </a:xfrm>
        </p:spPr>
        <p:txBody>
          <a:bodyPr/>
          <a:lstStyle/>
          <a:p>
            <a:pPr marL="914400" indent="-914400">
              <a:buFont typeface="Arial" panose="020B0604020202020204" pitchFamily="34" charset="0"/>
              <a:buChar char="•"/>
            </a:pPr>
            <a:r>
              <a:rPr lang="uk-UA" b="1" i="1" dirty="0"/>
              <a:t>Історія Світловодська</a:t>
            </a:r>
          </a:p>
        </p:txBody>
      </p:sp>
      <p:sp>
        <p:nvSpPr>
          <p:cNvPr id="3" name="Підзаголовок 2">
            <a:extLst>
              <a:ext uri="{FF2B5EF4-FFF2-40B4-BE49-F238E27FC236}">
                <a16:creationId xmlns:a16="http://schemas.microsoft.com/office/drawing/2014/main" id="{6A446EC0-27A1-8A0D-AFCD-C0D7871D7A65}"/>
              </a:ext>
            </a:extLst>
          </p:cNvPr>
          <p:cNvSpPr>
            <a:spLocks noGrp="1"/>
          </p:cNvSpPr>
          <p:nvPr>
            <p:ph type="subTitle" idx="1"/>
          </p:nvPr>
        </p:nvSpPr>
        <p:spPr>
          <a:xfrm>
            <a:off x="1329264" y="6387704"/>
            <a:ext cx="8676222" cy="1905000"/>
          </a:xfrm>
        </p:spPr>
        <p:txBody>
          <a:bodyPr/>
          <a:lstStyle/>
          <a:p>
            <a:r>
              <a:rPr lang="uk-UA" dirty="0"/>
              <a:t>Кравченко Ярослава</a:t>
            </a:r>
          </a:p>
        </p:txBody>
      </p:sp>
      <p:pic>
        <p:nvPicPr>
          <p:cNvPr id="4" name="Рисунок 3">
            <a:extLst>
              <a:ext uri="{FF2B5EF4-FFF2-40B4-BE49-F238E27FC236}">
                <a16:creationId xmlns:a16="http://schemas.microsoft.com/office/drawing/2014/main" id="{5D5AF8BE-D930-4986-D82B-0F99589BDD42}"/>
              </a:ext>
            </a:extLst>
          </p:cNvPr>
          <p:cNvPicPr>
            <a:picLocks noChangeAspect="1"/>
          </p:cNvPicPr>
          <p:nvPr/>
        </p:nvPicPr>
        <p:blipFill>
          <a:blip r:embed="rId2"/>
          <a:stretch>
            <a:fillRect/>
          </a:stretch>
        </p:blipFill>
        <p:spPr>
          <a:xfrm>
            <a:off x="2952750" y="2212182"/>
            <a:ext cx="5715000" cy="3771900"/>
          </a:xfrm>
          <a:prstGeom prst="rect">
            <a:avLst/>
          </a:prstGeom>
        </p:spPr>
      </p:pic>
    </p:spTree>
    <p:extLst>
      <p:ext uri="{BB962C8B-B14F-4D97-AF65-F5344CB8AC3E}">
        <p14:creationId xmlns:p14="http://schemas.microsoft.com/office/powerpoint/2010/main" val="3801540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AFE87CD-231E-D4D1-F93F-4F45EDB2E14B}"/>
              </a:ext>
            </a:extLst>
          </p:cNvPr>
          <p:cNvSpPr>
            <a:spLocks noGrp="1"/>
          </p:cNvSpPr>
          <p:nvPr>
            <p:ph type="title"/>
          </p:nvPr>
        </p:nvSpPr>
        <p:spPr/>
        <p:txBody>
          <a:bodyPr/>
          <a:lstStyle/>
          <a:p>
            <a:r>
              <a:rPr lang="uk-UA" dirty="0"/>
              <a:t>Повідомлення про Світловодськ</a:t>
            </a:r>
          </a:p>
        </p:txBody>
      </p:sp>
      <p:sp>
        <p:nvSpPr>
          <p:cNvPr id="3" name="Місце для вмісту 2">
            <a:extLst>
              <a:ext uri="{FF2B5EF4-FFF2-40B4-BE49-F238E27FC236}">
                <a16:creationId xmlns:a16="http://schemas.microsoft.com/office/drawing/2014/main" id="{016E0E4C-6820-1A6A-531C-3D466383325F}"/>
              </a:ext>
            </a:extLst>
          </p:cNvPr>
          <p:cNvSpPr>
            <a:spLocks noGrp="1"/>
          </p:cNvSpPr>
          <p:nvPr>
            <p:ph idx="1"/>
          </p:nvPr>
        </p:nvSpPr>
        <p:spPr>
          <a:xfrm>
            <a:off x="980679" y="1562100"/>
            <a:ext cx="8324056" cy="2601517"/>
          </a:xfrm>
        </p:spPr>
        <p:txBody>
          <a:bodyPr/>
          <a:lstStyle/>
          <a:p>
            <a:r>
              <a:rPr lang="uk-UA" dirty="0"/>
              <a:t>Світловодськ – це місто з багатою історією та культурою. Розташоване на красивих природних територіях, воно пропонує різноманітні культурні та розважальні заходи для місцевих мешканців та гостей. Тут можна насолодитися прекрасною архітектурою та природними краєвидами.</a:t>
            </a:r>
          </a:p>
        </p:txBody>
      </p:sp>
      <p:sp>
        <p:nvSpPr>
          <p:cNvPr id="4" name="TextBox 3">
            <a:extLst>
              <a:ext uri="{FF2B5EF4-FFF2-40B4-BE49-F238E27FC236}">
                <a16:creationId xmlns:a16="http://schemas.microsoft.com/office/drawing/2014/main" id="{C2DB62C8-9F71-A572-1F74-BC76DA5B7983}"/>
              </a:ext>
            </a:extLst>
          </p:cNvPr>
          <p:cNvSpPr txBox="1"/>
          <p:nvPr/>
        </p:nvSpPr>
        <p:spPr>
          <a:xfrm>
            <a:off x="1362670" y="3743236"/>
            <a:ext cx="5209580" cy="1200329"/>
          </a:xfrm>
          <a:prstGeom prst="rect">
            <a:avLst/>
          </a:prstGeom>
          <a:noFill/>
        </p:spPr>
        <p:txBody>
          <a:bodyPr wrap="square" rtlCol="0">
            <a:spAutoFit/>
          </a:bodyPr>
          <a:lstStyle/>
          <a:p>
            <a:pPr algn="l"/>
            <a:r>
              <a:rPr lang="uk-UA" dirty="0"/>
              <a:t>Також місто відоме своєю гостинністю та доброзичливими мешканцями, завдяки чому відвідувачі завжди вітаються з теплом та відкритістю.</a:t>
            </a:r>
          </a:p>
        </p:txBody>
      </p:sp>
      <p:sp>
        <p:nvSpPr>
          <p:cNvPr id="5" name="TextBox 4">
            <a:extLst>
              <a:ext uri="{FF2B5EF4-FFF2-40B4-BE49-F238E27FC236}">
                <a16:creationId xmlns:a16="http://schemas.microsoft.com/office/drawing/2014/main" id="{919B19C1-AE1D-D103-0E77-B12A44A9D18A}"/>
              </a:ext>
            </a:extLst>
          </p:cNvPr>
          <p:cNvSpPr txBox="1"/>
          <p:nvPr/>
        </p:nvSpPr>
        <p:spPr>
          <a:xfrm>
            <a:off x="6699945" y="4163617"/>
            <a:ext cx="5209580" cy="2308324"/>
          </a:xfrm>
          <a:prstGeom prst="rect">
            <a:avLst/>
          </a:prstGeom>
          <a:noFill/>
        </p:spPr>
        <p:txBody>
          <a:bodyPr wrap="square" rtlCol="0">
            <a:spAutoFit/>
          </a:bodyPr>
          <a:lstStyle/>
          <a:p>
            <a:pPr algn="l"/>
            <a:r>
              <a:rPr lang="uk-UA" dirty="0"/>
              <a:t>Крім того, Світловодськ має чудові можливості для активного відпочинку та спортивних заходів. Зелені парки, спортивні майданчики та річкові прогулянки роблять місто привабливим для любителів активного способу життя. Тут завжди є щось цікаве для кожного, незалежно від віку та інтересів.</a:t>
            </a:r>
          </a:p>
        </p:txBody>
      </p:sp>
    </p:spTree>
    <p:extLst>
      <p:ext uri="{BB962C8B-B14F-4D97-AF65-F5344CB8AC3E}">
        <p14:creationId xmlns:p14="http://schemas.microsoft.com/office/powerpoint/2010/main" val="3320466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6672398-E4A8-0A62-7688-8D9F20B43951}"/>
              </a:ext>
            </a:extLst>
          </p:cNvPr>
          <p:cNvSpPr>
            <a:spLocks noGrp="1"/>
          </p:cNvSpPr>
          <p:nvPr>
            <p:ph type="title"/>
          </p:nvPr>
        </p:nvSpPr>
        <p:spPr>
          <a:xfrm>
            <a:off x="132359" y="-399454"/>
            <a:ext cx="9905998" cy="1905000"/>
          </a:xfrm>
        </p:spPr>
        <p:txBody>
          <a:bodyPr/>
          <a:lstStyle/>
          <a:p>
            <a:r>
              <a:rPr lang="uk-UA" dirty="0"/>
              <a:t>Коменти </a:t>
            </a:r>
            <a:r>
              <a:rPr lang="uk-UA" dirty="0" err="1"/>
              <a:t>Світловодчан</a:t>
            </a:r>
            <a:endParaRPr lang="uk-UA" dirty="0"/>
          </a:p>
        </p:txBody>
      </p:sp>
      <p:pic>
        <p:nvPicPr>
          <p:cNvPr id="7" name="Рисунок 6">
            <a:extLst>
              <a:ext uri="{FF2B5EF4-FFF2-40B4-BE49-F238E27FC236}">
                <a16:creationId xmlns:a16="http://schemas.microsoft.com/office/drawing/2014/main" id="{A53ED9F4-97B5-6038-8DE7-90A96985FD5D}"/>
              </a:ext>
            </a:extLst>
          </p:cNvPr>
          <p:cNvPicPr>
            <a:picLocks noChangeAspect="1"/>
          </p:cNvPicPr>
          <p:nvPr/>
        </p:nvPicPr>
        <p:blipFill>
          <a:blip r:embed="rId2"/>
          <a:stretch>
            <a:fillRect/>
          </a:stretch>
        </p:blipFill>
        <p:spPr>
          <a:xfrm>
            <a:off x="7383264" y="358638"/>
            <a:ext cx="4439642" cy="1146908"/>
          </a:xfrm>
          <a:prstGeom prst="rect">
            <a:avLst/>
          </a:prstGeom>
        </p:spPr>
      </p:pic>
      <p:pic>
        <p:nvPicPr>
          <p:cNvPr id="8" name="Рисунок 7">
            <a:extLst>
              <a:ext uri="{FF2B5EF4-FFF2-40B4-BE49-F238E27FC236}">
                <a16:creationId xmlns:a16="http://schemas.microsoft.com/office/drawing/2014/main" id="{C63FF731-C4B2-A01B-644A-B8E795E8DB61}"/>
              </a:ext>
            </a:extLst>
          </p:cNvPr>
          <p:cNvPicPr>
            <a:picLocks noChangeAspect="1"/>
          </p:cNvPicPr>
          <p:nvPr/>
        </p:nvPicPr>
        <p:blipFill>
          <a:blip r:embed="rId3"/>
          <a:stretch>
            <a:fillRect/>
          </a:stretch>
        </p:blipFill>
        <p:spPr>
          <a:xfrm>
            <a:off x="7095663" y="1580814"/>
            <a:ext cx="4727243" cy="1365648"/>
          </a:xfrm>
          <a:prstGeom prst="rect">
            <a:avLst/>
          </a:prstGeom>
        </p:spPr>
      </p:pic>
      <p:pic>
        <p:nvPicPr>
          <p:cNvPr id="9" name="Рисунок 8">
            <a:extLst>
              <a:ext uri="{FF2B5EF4-FFF2-40B4-BE49-F238E27FC236}">
                <a16:creationId xmlns:a16="http://schemas.microsoft.com/office/drawing/2014/main" id="{A1E3055F-56C2-79D6-EC22-788685E9D25D}"/>
              </a:ext>
            </a:extLst>
          </p:cNvPr>
          <p:cNvPicPr>
            <a:picLocks noChangeAspect="1"/>
          </p:cNvPicPr>
          <p:nvPr/>
        </p:nvPicPr>
        <p:blipFill>
          <a:blip r:embed="rId4"/>
          <a:stretch>
            <a:fillRect/>
          </a:stretch>
        </p:blipFill>
        <p:spPr>
          <a:xfrm>
            <a:off x="6150967" y="3021730"/>
            <a:ext cx="5671939" cy="1457373"/>
          </a:xfrm>
          <a:prstGeom prst="rect">
            <a:avLst/>
          </a:prstGeom>
        </p:spPr>
      </p:pic>
      <p:pic>
        <p:nvPicPr>
          <p:cNvPr id="10" name="Рисунок 9">
            <a:extLst>
              <a:ext uri="{FF2B5EF4-FFF2-40B4-BE49-F238E27FC236}">
                <a16:creationId xmlns:a16="http://schemas.microsoft.com/office/drawing/2014/main" id="{A5B2DB06-B552-BFD9-53FA-3147C67A0CDF}"/>
              </a:ext>
            </a:extLst>
          </p:cNvPr>
          <p:cNvPicPr>
            <a:picLocks noChangeAspect="1"/>
          </p:cNvPicPr>
          <p:nvPr/>
        </p:nvPicPr>
        <p:blipFill>
          <a:blip r:embed="rId5"/>
          <a:stretch>
            <a:fillRect/>
          </a:stretch>
        </p:blipFill>
        <p:spPr>
          <a:xfrm>
            <a:off x="7573169" y="4554371"/>
            <a:ext cx="4254302" cy="1481836"/>
          </a:xfrm>
          <a:prstGeom prst="rect">
            <a:avLst/>
          </a:prstGeom>
        </p:spPr>
      </p:pic>
      <p:sp>
        <p:nvSpPr>
          <p:cNvPr id="11" name="TextBox 10">
            <a:extLst>
              <a:ext uri="{FF2B5EF4-FFF2-40B4-BE49-F238E27FC236}">
                <a16:creationId xmlns:a16="http://schemas.microsoft.com/office/drawing/2014/main" id="{9613FF7D-C280-ADFC-76A9-370E085555E9}"/>
              </a:ext>
            </a:extLst>
          </p:cNvPr>
          <p:cNvSpPr txBox="1"/>
          <p:nvPr/>
        </p:nvSpPr>
        <p:spPr>
          <a:xfrm>
            <a:off x="369094" y="1867568"/>
            <a:ext cx="4948437" cy="2308324"/>
          </a:xfrm>
          <a:prstGeom prst="rect">
            <a:avLst/>
          </a:prstGeom>
          <a:noFill/>
        </p:spPr>
        <p:txBody>
          <a:bodyPr wrap="square" rtlCol="0">
            <a:spAutoFit/>
          </a:bodyPr>
          <a:lstStyle/>
          <a:p>
            <a:pPr algn="l"/>
            <a:r>
              <a:rPr lang="uk-UA" dirty="0"/>
              <a:t>Світловодськ – це не лише місто для мене, це місце, де кожен куток наповнений особливими спогадами та емоціями. Тут я знайшла друзів, відкрила для себе нові хобі та завжди відчуваю себе як вдома. Чарівні вулички, затишні кав’ярні та прекрасна природа роблять це місто неповторним для мене.</a:t>
            </a:r>
          </a:p>
        </p:txBody>
      </p:sp>
    </p:spTree>
    <p:extLst>
      <p:ext uri="{BB962C8B-B14F-4D97-AF65-F5344CB8AC3E}">
        <p14:creationId xmlns:p14="http://schemas.microsoft.com/office/powerpoint/2010/main" val="3920508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8460DA1-9375-2FC6-CB9E-9AD360162202}"/>
              </a:ext>
            </a:extLst>
          </p:cNvPr>
          <p:cNvSpPr>
            <a:spLocks noGrp="1"/>
          </p:cNvSpPr>
          <p:nvPr>
            <p:ph type="title"/>
          </p:nvPr>
        </p:nvSpPr>
        <p:spPr/>
        <p:txBody>
          <a:bodyPr/>
          <a:lstStyle/>
          <a:p>
            <a:r>
              <a:rPr lang="uk-UA" dirty="0"/>
              <a:t>Прапор та герб світловодська</a:t>
            </a:r>
          </a:p>
        </p:txBody>
      </p:sp>
      <p:pic>
        <p:nvPicPr>
          <p:cNvPr id="4" name="Місце для вмісту 3">
            <a:extLst>
              <a:ext uri="{FF2B5EF4-FFF2-40B4-BE49-F238E27FC236}">
                <a16:creationId xmlns:a16="http://schemas.microsoft.com/office/drawing/2014/main" id="{E5C784D5-74D7-490C-FDAF-985AB6E068E6}"/>
              </a:ext>
            </a:extLst>
          </p:cNvPr>
          <p:cNvPicPr>
            <a:picLocks noGrp="1" noChangeAspect="1"/>
          </p:cNvPicPr>
          <p:nvPr>
            <p:ph idx="1"/>
          </p:nvPr>
        </p:nvPicPr>
        <p:blipFill>
          <a:blip r:embed="rId2"/>
          <a:stretch>
            <a:fillRect/>
          </a:stretch>
        </p:blipFill>
        <p:spPr>
          <a:xfrm>
            <a:off x="2308225" y="2391428"/>
            <a:ext cx="3496071" cy="3903946"/>
          </a:xfrm>
        </p:spPr>
      </p:pic>
      <p:pic>
        <p:nvPicPr>
          <p:cNvPr id="5" name="Рисунок 4">
            <a:extLst>
              <a:ext uri="{FF2B5EF4-FFF2-40B4-BE49-F238E27FC236}">
                <a16:creationId xmlns:a16="http://schemas.microsoft.com/office/drawing/2014/main" id="{EEE5B4B9-4862-950A-15D3-1D6DE36C3958}"/>
              </a:ext>
            </a:extLst>
          </p:cNvPr>
          <p:cNvPicPr>
            <a:picLocks noChangeAspect="1"/>
          </p:cNvPicPr>
          <p:nvPr/>
        </p:nvPicPr>
        <p:blipFill>
          <a:blip r:embed="rId3"/>
          <a:stretch>
            <a:fillRect/>
          </a:stretch>
        </p:blipFill>
        <p:spPr>
          <a:xfrm>
            <a:off x="8600678" y="640231"/>
            <a:ext cx="3137297" cy="3764756"/>
          </a:xfrm>
          <a:prstGeom prst="rect">
            <a:avLst/>
          </a:prstGeom>
        </p:spPr>
      </p:pic>
      <p:sp>
        <p:nvSpPr>
          <p:cNvPr id="6" name="TextBox 5">
            <a:extLst>
              <a:ext uri="{FF2B5EF4-FFF2-40B4-BE49-F238E27FC236}">
                <a16:creationId xmlns:a16="http://schemas.microsoft.com/office/drawing/2014/main" id="{DB7067C3-FC50-A610-33A6-BEB699D317C5}"/>
              </a:ext>
            </a:extLst>
          </p:cNvPr>
          <p:cNvSpPr txBox="1"/>
          <p:nvPr/>
        </p:nvSpPr>
        <p:spPr>
          <a:xfrm>
            <a:off x="3690339" y="6238224"/>
            <a:ext cx="3280769" cy="369332"/>
          </a:xfrm>
          <a:prstGeom prst="rect">
            <a:avLst/>
          </a:prstGeom>
          <a:noFill/>
        </p:spPr>
        <p:txBody>
          <a:bodyPr wrap="square" rtlCol="0">
            <a:spAutoFit/>
          </a:bodyPr>
          <a:lstStyle/>
          <a:p>
            <a:pPr algn="l"/>
            <a:r>
              <a:rPr lang="uk-UA" dirty="0"/>
              <a:t>Прапор</a:t>
            </a:r>
          </a:p>
        </p:txBody>
      </p:sp>
      <p:sp>
        <p:nvSpPr>
          <p:cNvPr id="7" name="TextBox 6">
            <a:extLst>
              <a:ext uri="{FF2B5EF4-FFF2-40B4-BE49-F238E27FC236}">
                <a16:creationId xmlns:a16="http://schemas.microsoft.com/office/drawing/2014/main" id="{BF91FA61-E4B3-F0B7-9412-088FBAA31638}"/>
              </a:ext>
            </a:extLst>
          </p:cNvPr>
          <p:cNvSpPr txBox="1"/>
          <p:nvPr/>
        </p:nvSpPr>
        <p:spPr>
          <a:xfrm>
            <a:off x="9649420" y="4497769"/>
            <a:ext cx="2352080" cy="369332"/>
          </a:xfrm>
          <a:prstGeom prst="rect">
            <a:avLst/>
          </a:prstGeom>
          <a:noFill/>
        </p:spPr>
        <p:txBody>
          <a:bodyPr wrap="square" rtlCol="0">
            <a:spAutoFit/>
          </a:bodyPr>
          <a:lstStyle/>
          <a:p>
            <a:pPr algn="l"/>
            <a:r>
              <a:rPr lang="uk-UA" dirty="0"/>
              <a:t>Герб</a:t>
            </a:r>
          </a:p>
        </p:txBody>
      </p:sp>
    </p:spTree>
    <p:extLst>
      <p:ext uri="{BB962C8B-B14F-4D97-AF65-F5344CB8AC3E}">
        <p14:creationId xmlns:p14="http://schemas.microsoft.com/office/powerpoint/2010/main" val="281477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9C288E0-599A-D649-5677-97C9026C1504}"/>
              </a:ext>
            </a:extLst>
          </p:cNvPr>
          <p:cNvSpPr>
            <a:spLocks noGrp="1"/>
          </p:cNvSpPr>
          <p:nvPr>
            <p:ph type="title"/>
          </p:nvPr>
        </p:nvSpPr>
        <p:spPr>
          <a:xfrm>
            <a:off x="323558" y="-94941"/>
            <a:ext cx="9905998" cy="1905000"/>
          </a:xfrm>
        </p:spPr>
        <p:txBody>
          <a:bodyPr/>
          <a:lstStyle/>
          <a:p>
            <a:r>
              <a:rPr lang="uk-UA" dirty="0"/>
              <a:t>Основні дані</a:t>
            </a:r>
          </a:p>
        </p:txBody>
      </p:sp>
      <p:pic>
        <p:nvPicPr>
          <p:cNvPr id="4" name="Місце для вмісту 3">
            <a:extLst>
              <a:ext uri="{FF2B5EF4-FFF2-40B4-BE49-F238E27FC236}">
                <a16:creationId xmlns:a16="http://schemas.microsoft.com/office/drawing/2014/main" id="{261B3CCF-6D95-B20A-0FA0-D6132C91E859}"/>
              </a:ext>
            </a:extLst>
          </p:cNvPr>
          <p:cNvPicPr>
            <a:picLocks noGrp="1" noChangeAspect="1"/>
          </p:cNvPicPr>
          <p:nvPr>
            <p:ph idx="1"/>
          </p:nvPr>
        </p:nvPicPr>
        <p:blipFill>
          <a:blip r:embed="rId2"/>
          <a:stretch>
            <a:fillRect/>
          </a:stretch>
        </p:blipFill>
        <p:spPr>
          <a:xfrm>
            <a:off x="8679811" y="333814"/>
            <a:ext cx="3099489" cy="6190371"/>
          </a:xfrm>
        </p:spPr>
      </p:pic>
      <p:pic>
        <p:nvPicPr>
          <p:cNvPr id="5" name="Рисунок 4">
            <a:extLst>
              <a:ext uri="{FF2B5EF4-FFF2-40B4-BE49-F238E27FC236}">
                <a16:creationId xmlns:a16="http://schemas.microsoft.com/office/drawing/2014/main" id="{B93113FC-7C43-DDA6-1606-8191A53EF1BD}"/>
              </a:ext>
            </a:extLst>
          </p:cNvPr>
          <p:cNvPicPr>
            <a:picLocks noChangeAspect="1"/>
          </p:cNvPicPr>
          <p:nvPr/>
        </p:nvPicPr>
        <p:blipFill>
          <a:blip r:embed="rId3"/>
          <a:stretch>
            <a:fillRect/>
          </a:stretch>
        </p:blipFill>
        <p:spPr>
          <a:xfrm>
            <a:off x="4408740" y="1105518"/>
            <a:ext cx="3776806" cy="5418667"/>
          </a:xfrm>
          <a:prstGeom prst="rect">
            <a:avLst/>
          </a:prstGeom>
        </p:spPr>
      </p:pic>
      <p:sp>
        <p:nvSpPr>
          <p:cNvPr id="6" name="TextBox 5">
            <a:extLst>
              <a:ext uri="{FF2B5EF4-FFF2-40B4-BE49-F238E27FC236}">
                <a16:creationId xmlns:a16="http://schemas.microsoft.com/office/drawing/2014/main" id="{D0A9920F-DF5F-3B5A-ECF5-F340A84DF87B}"/>
              </a:ext>
            </a:extLst>
          </p:cNvPr>
          <p:cNvSpPr txBox="1"/>
          <p:nvPr/>
        </p:nvSpPr>
        <p:spPr>
          <a:xfrm>
            <a:off x="1273371" y="2181962"/>
            <a:ext cx="2012753" cy="3693319"/>
          </a:xfrm>
          <a:prstGeom prst="rect">
            <a:avLst/>
          </a:prstGeom>
          <a:noFill/>
        </p:spPr>
        <p:txBody>
          <a:bodyPr wrap="square" rtlCol="0">
            <a:spAutoFit/>
          </a:bodyPr>
          <a:lstStyle/>
          <a:p>
            <a:pPr algn="l"/>
            <a:r>
              <a:rPr lang="uk-UA" dirty="0"/>
              <a:t>Найближча залізнична станція
Світловодськ
До обл./респ. Центру
 - фізична
90 км
 - автошляхами
131 км[2]
До Києва
 - фізична
250 км</a:t>
            </a:r>
          </a:p>
        </p:txBody>
      </p:sp>
    </p:spTree>
    <p:extLst>
      <p:ext uri="{BB962C8B-B14F-4D97-AF65-F5344CB8AC3E}">
        <p14:creationId xmlns:p14="http://schemas.microsoft.com/office/powerpoint/2010/main" val="3407426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5340BF4-11BC-698E-D3C9-9C94B3CD3391}"/>
              </a:ext>
            </a:extLst>
          </p:cNvPr>
          <p:cNvSpPr>
            <a:spLocks noGrp="1"/>
          </p:cNvSpPr>
          <p:nvPr>
            <p:ph type="title"/>
          </p:nvPr>
        </p:nvSpPr>
        <p:spPr/>
        <p:txBody>
          <a:bodyPr/>
          <a:lstStyle/>
          <a:p>
            <a:r>
              <a:rPr lang="uk-UA" dirty="0"/>
              <a:t>Мапи світловодська</a:t>
            </a:r>
          </a:p>
        </p:txBody>
      </p:sp>
      <p:pic>
        <p:nvPicPr>
          <p:cNvPr id="4" name="Місце для вмісту 3">
            <a:extLst>
              <a:ext uri="{FF2B5EF4-FFF2-40B4-BE49-F238E27FC236}">
                <a16:creationId xmlns:a16="http://schemas.microsoft.com/office/drawing/2014/main" id="{4D88F025-C5BE-BA7E-2A30-EE7F37FFF29F}"/>
              </a:ext>
            </a:extLst>
          </p:cNvPr>
          <p:cNvPicPr>
            <a:picLocks noGrp="1" noChangeAspect="1"/>
          </p:cNvPicPr>
          <p:nvPr>
            <p:ph idx="1"/>
          </p:nvPr>
        </p:nvPicPr>
        <p:blipFill>
          <a:blip r:embed="rId2"/>
          <a:stretch>
            <a:fillRect/>
          </a:stretch>
        </p:blipFill>
        <p:spPr>
          <a:xfrm rot="16200000">
            <a:off x="-162355" y="3308567"/>
            <a:ext cx="3966781" cy="2560585"/>
          </a:xfrm>
        </p:spPr>
      </p:pic>
      <p:pic>
        <p:nvPicPr>
          <p:cNvPr id="5" name="Рисунок 4">
            <a:extLst>
              <a:ext uri="{FF2B5EF4-FFF2-40B4-BE49-F238E27FC236}">
                <a16:creationId xmlns:a16="http://schemas.microsoft.com/office/drawing/2014/main" id="{7E49C47C-B3E1-CB6F-A4E9-6E652601AC10}"/>
              </a:ext>
            </a:extLst>
          </p:cNvPr>
          <p:cNvPicPr>
            <a:picLocks noChangeAspect="1"/>
          </p:cNvPicPr>
          <p:nvPr/>
        </p:nvPicPr>
        <p:blipFill>
          <a:blip r:embed="rId3"/>
          <a:stretch>
            <a:fillRect/>
          </a:stretch>
        </p:blipFill>
        <p:spPr>
          <a:xfrm rot="5400000">
            <a:off x="8221560" y="1826420"/>
            <a:ext cx="4435284" cy="2424112"/>
          </a:xfrm>
          <a:prstGeom prst="rect">
            <a:avLst/>
          </a:prstGeom>
        </p:spPr>
      </p:pic>
      <p:pic>
        <p:nvPicPr>
          <p:cNvPr id="6" name="Рисунок 5">
            <a:extLst>
              <a:ext uri="{FF2B5EF4-FFF2-40B4-BE49-F238E27FC236}">
                <a16:creationId xmlns:a16="http://schemas.microsoft.com/office/drawing/2014/main" id="{A16E580C-7893-A30C-3CF8-F98CEAB84882}"/>
              </a:ext>
            </a:extLst>
          </p:cNvPr>
          <p:cNvPicPr>
            <a:picLocks noChangeAspect="1"/>
          </p:cNvPicPr>
          <p:nvPr/>
        </p:nvPicPr>
        <p:blipFill>
          <a:blip r:embed="rId4"/>
          <a:stretch>
            <a:fillRect/>
          </a:stretch>
        </p:blipFill>
        <p:spPr>
          <a:xfrm>
            <a:off x="4175602" y="2122221"/>
            <a:ext cx="4126179" cy="4126179"/>
          </a:xfrm>
          <a:prstGeom prst="rect">
            <a:avLst/>
          </a:prstGeom>
        </p:spPr>
      </p:pic>
    </p:spTree>
    <p:extLst>
      <p:ext uri="{BB962C8B-B14F-4D97-AF65-F5344CB8AC3E}">
        <p14:creationId xmlns:p14="http://schemas.microsoft.com/office/powerpoint/2010/main" val="1065813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0CEBBBA-637F-AC37-266F-B49C3F11B337}"/>
              </a:ext>
            </a:extLst>
          </p:cNvPr>
          <p:cNvSpPr>
            <a:spLocks noGrp="1"/>
          </p:cNvSpPr>
          <p:nvPr>
            <p:ph type="title"/>
          </p:nvPr>
        </p:nvSpPr>
        <p:spPr>
          <a:xfrm>
            <a:off x="2286002" y="232736"/>
            <a:ext cx="9905998" cy="1905000"/>
          </a:xfrm>
        </p:spPr>
        <p:txBody>
          <a:bodyPr/>
          <a:lstStyle/>
          <a:p>
            <a:r>
              <a:rPr lang="uk-UA" dirty="0">
                <a:solidFill>
                  <a:srgbClr val="FF0000"/>
                </a:solidFill>
              </a:rPr>
              <a:t>Мова та кількість населення </a:t>
            </a:r>
          </a:p>
        </p:txBody>
      </p:sp>
      <p:pic>
        <p:nvPicPr>
          <p:cNvPr id="4" name="Місце для вмісту 3">
            <a:extLst>
              <a:ext uri="{FF2B5EF4-FFF2-40B4-BE49-F238E27FC236}">
                <a16:creationId xmlns:a16="http://schemas.microsoft.com/office/drawing/2014/main" id="{1433522D-B6B4-B2A1-5E8C-2826C93151D6}"/>
              </a:ext>
            </a:extLst>
          </p:cNvPr>
          <p:cNvPicPr>
            <a:picLocks noGrp="1" noChangeAspect="1"/>
          </p:cNvPicPr>
          <p:nvPr>
            <p:ph idx="1"/>
          </p:nvPr>
        </p:nvPicPr>
        <p:blipFill>
          <a:blip r:embed="rId2"/>
          <a:stretch>
            <a:fillRect/>
          </a:stretch>
        </p:blipFill>
        <p:spPr>
          <a:xfrm>
            <a:off x="8763844" y="2137736"/>
            <a:ext cx="2844750" cy="4110664"/>
          </a:xfrm>
        </p:spPr>
      </p:pic>
      <p:sp>
        <p:nvSpPr>
          <p:cNvPr id="5" name="TextBox 4">
            <a:extLst>
              <a:ext uri="{FF2B5EF4-FFF2-40B4-BE49-F238E27FC236}">
                <a16:creationId xmlns:a16="http://schemas.microsoft.com/office/drawing/2014/main" id="{067149C6-ACC8-B548-8AD0-8AD3DAE17076}"/>
              </a:ext>
            </a:extLst>
          </p:cNvPr>
          <p:cNvSpPr txBox="1"/>
          <p:nvPr/>
        </p:nvSpPr>
        <p:spPr>
          <a:xfrm>
            <a:off x="583406" y="1764506"/>
            <a:ext cx="3745112" cy="1477328"/>
          </a:xfrm>
          <a:prstGeom prst="rect">
            <a:avLst/>
          </a:prstGeom>
          <a:noFill/>
        </p:spPr>
        <p:txBody>
          <a:bodyPr wrap="square" rtlCol="0">
            <a:spAutoFit/>
          </a:bodyPr>
          <a:lstStyle/>
          <a:p>
            <a:pPr algn="l"/>
            <a:r>
              <a:rPr lang="uk-UA" dirty="0"/>
              <a:t>Рік	Кількість населення
1970	34 тис.
1975	49,4 тис.[8]
1989	56 тис.[9]
2001	50 тис.[9]</a:t>
            </a:r>
          </a:p>
        </p:txBody>
      </p:sp>
      <p:sp>
        <p:nvSpPr>
          <p:cNvPr id="6" name="TextBox 5">
            <a:extLst>
              <a:ext uri="{FF2B5EF4-FFF2-40B4-BE49-F238E27FC236}">
                <a16:creationId xmlns:a16="http://schemas.microsoft.com/office/drawing/2014/main" id="{079119BA-AD7A-A87D-C472-7365537FC079}"/>
              </a:ext>
            </a:extLst>
          </p:cNvPr>
          <p:cNvSpPr txBox="1"/>
          <p:nvPr/>
        </p:nvSpPr>
        <p:spPr>
          <a:xfrm>
            <a:off x="2455962" y="4368433"/>
            <a:ext cx="2844750" cy="2031325"/>
          </a:xfrm>
          <a:prstGeom prst="rect">
            <a:avLst/>
          </a:prstGeom>
          <a:noFill/>
        </p:spPr>
        <p:txBody>
          <a:bodyPr wrap="square" rtlCol="0">
            <a:spAutoFit/>
          </a:bodyPr>
          <a:lstStyle/>
          <a:p>
            <a:pPr algn="l"/>
            <a:r>
              <a:rPr lang="uk-UA" dirty="0"/>
              <a:t>За даними перепису 2001 року 78,73 % населення міста вказали українську мову рідною, 20,76 % — російську, 0,51 % — інші мови[11].</a:t>
            </a:r>
          </a:p>
        </p:txBody>
      </p:sp>
      <p:pic>
        <p:nvPicPr>
          <p:cNvPr id="3" name="Рисунок 2">
            <a:extLst>
              <a:ext uri="{FF2B5EF4-FFF2-40B4-BE49-F238E27FC236}">
                <a16:creationId xmlns:a16="http://schemas.microsoft.com/office/drawing/2014/main" id="{A5FACC4E-7904-19FA-7E49-C4C61C590EB8}"/>
              </a:ext>
            </a:extLst>
          </p:cNvPr>
          <p:cNvPicPr>
            <a:picLocks noChangeAspect="1"/>
          </p:cNvPicPr>
          <p:nvPr/>
        </p:nvPicPr>
        <p:blipFill>
          <a:blip r:embed="rId3"/>
          <a:stretch>
            <a:fillRect/>
          </a:stretch>
        </p:blipFill>
        <p:spPr>
          <a:xfrm>
            <a:off x="4040559" y="1764506"/>
            <a:ext cx="4110882" cy="2252166"/>
          </a:xfrm>
          <a:prstGeom prst="rect">
            <a:avLst/>
          </a:prstGeom>
        </p:spPr>
      </p:pic>
    </p:spTree>
    <p:extLst>
      <p:ext uri="{BB962C8B-B14F-4D97-AF65-F5344CB8AC3E}">
        <p14:creationId xmlns:p14="http://schemas.microsoft.com/office/powerpoint/2010/main" val="2757186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F7E81DB-1670-23EE-89DE-2BCD296E2D8E}"/>
              </a:ext>
            </a:extLst>
          </p:cNvPr>
          <p:cNvSpPr>
            <a:spLocks noGrp="1"/>
          </p:cNvSpPr>
          <p:nvPr>
            <p:ph type="title"/>
          </p:nvPr>
        </p:nvSpPr>
        <p:spPr>
          <a:xfrm>
            <a:off x="605632" y="8572"/>
            <a:ext cx="9905998" cy="1905000"/>
          </a:xfrm>
        </p:spPr>
        <p:txBody>
          <a:bodyPr/>
          <a:lstStyle/>
          <a:p>
            <a:r>
              <a:rPr lang="uk-UA" b="1" dirty="0">
                <a:solidFill>
                  <a:srgbClr val="C00000"/>
                </a:solidFill>
              </a:rPr>
              <a:t>Минуле Світловодська</a:t>
            </a:r>
            <a:br>
              <a:rPr lang="uk-UA" b="1" dirty="0">
                <a:solidFill>
                  <a:srgbClr val="C00000"/>
                </a:solidFill>
              </a:rPr>
            </a:br>
            <a:endParaRPr lang="uk-UA" b="1" dirty="0">
              <a:solidFill>
                <a:srgbClr val="C00000"/>
              </a:solidFill>
            </a:endParaRPr>
          </a:p>
        </p:txBody>
      </p:sp>
      <p:sp>
        <p:nvSpPr>
          <p:cNvPr id="3" name="Місце для вмісту 2">
            <a:extLst>
              <a:ext uri="{FF2B5EF4-FFF2-40B4-BE49-F238E27FC236}">
                <a16:creationId xmlns:a16="http://schemas.microsoft.com/office/drawing/2014/main" id="{4F91B722-A16F-ECB7-F5DF-843B3B9DD95E}"/>
              </a:ext>
            </a:extLst>
          </p:cNvPr>
          <p:cNvSpPr>
            <a:spLocks noGrp="1"/>
          </p:cNvSpPr>
          <p:nvPr>
            <p:ph idx="1"/>
          </p:nvPr>
        </p:nvSpPr>
        <p:spPr>
          <a:xfrm>
            <a:off x="307261" y="486727"/>
            <a:ext cx="9905998" cy="2853690"/>
          </a:xfrm>
        </p:spPr>
        <p:txBody>
          <a:bodyPr/>
          <a:lstStyle/>
          <a:p>
            <a:r>
              <a:rPr lang="uk-UA" dirty="0"/>
              <a:t>Минуле Світловодська налічує багато важливих подій, пов’язаних з розвитком міста та його культурною спадщиною. Сьогодні місто відоме своєю активною культурною та освітньою діяльністю, а також красивими природними ландшафтами.</a:t>
            </a:r>
          </a:p>
        </p:txBody>
      </p:sp>
      <p:sp>
        <p:nvSpPr>
          <p:cNvPr id="4" name="TextBox 3">
            <a:extLst>
              <a:ext uri="{FF2B5EF4-FFF2-40B4-BE49-F238E27FC236}">
                <a16:creationId xmlns:a16="http://schemas.microsoft.com/office/drawing/2014/main" id="{7AC6E2AB-3993-EC85-F523-45B67A50CB25}"/>
              </a:ext>
            </a:extLst>
          </p:cNvPr>
          <p:cNvSpPr txBox="1"/>
          <p:nvPr/>
        </p:nvSpPr>
        <p:spPr>
          <a:xfrm>
            <a:off x="5201405" y="3766899"/>
            <a:ext cx="1828800" cy="1828800"/>
          </a:xfrm>
          <a:prstGeom prst="rect">
            <a:avLst/>
          </a:prstGeom>
          <a:noFill/>
        </p:spPr>
        <p:txBody>
          <a:bodyPr wrap="square" rtlCol="0">
            <a:spAutoFit/>
          </a:bodyPr>
          <a:lstStyle/>
          <a:p>
            <a:pPr algn="l"/>
            <a:endParaRPr lang="uk-UA" dirty="0"/>
          </a:p>
        </p:txBody>
      </p:sp>
      <p:pic>
        <p:nvPicPr>
          <p:cNvPr id="5" name="Рисунок 4">
            <a:extLst>
              <a:ext uri="{FF2B5EF4-FFF2-40B4-BE49-F238E27FC236}">
                <a16:creationId xmlns:a16="http://schemas.microsoft.com/office/drawing/2014/main" id="{38EABDBB-01F3-EA04-52B5-286592CE423B}"/>
              </a:ext>
            </a:extLst>
          </p:cNvPr>
          <p:cNvPicPr>
            <a:picLocks noChangeAspect="1"/>
          </p:cNvPicPr>
          <p:nvPr/>
        </p:nvPicPr>
        <p:blipFill>
          <a:blip r:embed="rId2"/>
          <a:stretch>
            <a:fillRect/>
          </a:stretch>
        </p:blipFill>
        <p:spPr>
          <a:xfrm>
            <a:off x="7907148" y="3254454"/>
            <a:ext cx="3674279" cy="2853690"/>
          </a:xfrm>
          <a:prstGeom prst="rect">
            <a:avLst/>
          </a:prstGeom>
        </p:spPr>
      </p:pic>
      <p:pic>
        <p:nvPicPr>
          <p:cNvPr id="6" name="Рисунок 5">
            <a:extLst>
              <a:ext uri="{FF2B5EF4-FFF2-40B4-BE49-F238E27FC236}">
                <a16:creationId xmlns:a16="http://schemas.microsoft.com/office/drawing/2014/main" id="{EEAE4CC1-B2B9-5A63-2E46-EFB6643C05FD}"/>
              </a:ext>
            </a:extLst>
          </p:cNvPr>
          <p:cNvPicPr>
            <a:picLocks noChangeAspect="1"/>
          </p:cNvPicPr>
          <p:nvPr/>
        </p:nvPicPr>
        <p:blipFill>
          <a:blip r:embed="rId3"/>
          <a:stretch>
            <a:fillRect/>
          </a:stretch>
        </p:blipFill>
        <p:spPr>
          <a:xfrm>
            <a:off x="1675429" y="3254454"/>
            <a:ext cx="3806190" cy="2853690"/>
          </a:xfrm>
          <a:prstGeom prst="rect">
            <a:avLst/>
          </a:prstGeom>
        </p:spPr>
      </p:pic>
    </p:spTree>
    <p:extLst>
      <p:ext uri="{BB962C8B-B14F-4D97-AF65-F5344CB8AC3E}">
        <p14:creationId xmlns:p14="http://schemas.microsoft.com/office/powerpoint/2010/main" val="3921573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401C607-9BFC-08B3-29BE-6042A49E61FF}"/>
              </a:ext>
            </a:extLst>
          </p:cNvPr>
          <p:cNvSpPr>
            <a:spLocks noGrp="1"/>
          </p:cNvSpPr>
          <p:nvPr>
            <p:ph type="title"/>
          </p:nvPr>
        </p:nvSpPr>
        <p:spPr>
          <a:xfrm>
            <a:off x="587773" y="0"/>
            <a:ext cx="9905998" cy="1905000"/>
          </a:xfrm>
        </p:spPr>
        <p:txBody>
          <a:bodyPr/>
          <a:lstStyle/>
          <a:p>
            <a:r>
              <a:rPr lang="uk-UA" dirty="0">
                <a:solidFill>
                  <a:schemeClr val="bg2">
                    <a:lumMod val="40000"/>
                    <a:lumOff val="60000"/>
                  </a:schemeClr>
                </a:solidFill>
              </a:rPr>
              <a:t>Архітектура Світловодська</a:t>
            </a:r>
          </a:p>
        </p:txBody>
      </p:sp>
      <p:sp>
        <p:nvSpPr>
          <p:cNvPr id="3" name="Місце для вмісту 2">
            <a:extLst>
              <a:ext uri="{FF2B5EF4-FFF2-40B4-BE49-F238E27FC236}">
                <a16:creationId xmlns:a16="http://schemas.microsoft.com/office/drawing/2014/main" id="{71EF9066-1F97-A3C1-EA14-18D901D05E4B}"/>
              </a:ext>
            </a:extLst>
          </p:cNvPr>
          <p:cNvSpPr>
            <a:spLocks noGrp="1"/>
          </p:cNvSpPr>
          <p:nvPr>
            <p:ph idx="1"/>
          </p:nvPr>
        </p:nvSpPr>
        <p:spPr>
          <a:xfrm>
            <a:off x="391319" y="536971"/>
            <a:ext cx="9905998" cy="3124201"/>
          </a:xfrm>
        </p:spPr>
        <p:txBody>
          <a:bodyPr/>
          <a:lstStyle/>
          <a:p>
            <a:r>
              <a:rPr lang="uk-UA" dirty="0"/>
              <a:t>Світловодськ має цікаву архітектурну спадщину, яка відображає його історію та культурні традиції. Тут можна побачити різноманітні архітектурні стилі, які відображають етапи розвитку міста. </a:t>
            </a:r>
          </a:p>
        </p:txBody>
      </p:sp>
      <p:pic>
        <p:nvPicPr>
          <p:cNvPr id="4" name="Рисунок 3">
            <a:extLst>
              <a:ext uri="{FF2B5EF4-FFF2-40B4-BE49-F238E27FC236}">
                <a16:creationId xmlns:a16="http://schemas.microsoft.com/office/drawing/2014/main" id="{D32E1BAE-4646-E17D-F0E6-9568A44FF767}"/>
              </a:ext>
            </a:extLst>
          </p:cNvPr>
          <p:cNvPicPr>
            <a:picLocks noChangeAspect="1"/>
          </p:cNvPicPr>
          <p:nvPr/>
        </p:nvPicPr>
        <p:blipFill>
          <a:blip r:embed="rId2"/>
          <a:stretch>
            <a:fillRect/>
          </a:stretch>
        </p:blipFill>
        <p:spPr>
          <a:xfrm>
            <a:off x="3412812" y="3199212"/>
            <a:ext cx="6006135" cy="2944414"/>
          </a:xfrm>
          <a:prstGeom prst="rect">
            <a:avLst/>
          </a:prstGeom>
        </p:spPr>
      </p:pic>
    </p:spTree>
    <p:extLst>
      <p:ext uri="{BB962C8B-B14F-4D97-AF65-F5344CB8AC3E}">
        <p14:creationId xmlns:p14="http://schemas.microsoft.com/office/powerpoint/2010/main" val="1013295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BF5AA80-6AC3-5AF1-5F9D-E10984ADF350}"/>
              </a:ext>
            </a:extLst>
          </p:cNvPr>
          <p:cNvSpPr>
            <a:spLocks noGrp="1"/>
          </p:cNvSpPr>
          <p:nvPr>
            <p:ph type="title"/>
          </p:nvPr>
        </p:nvSpPr>
        <p:spPr>
          <a:xfrm>
            <a:off x="1143001" y="266700"/>
            <a:ext cx="9905998" cy="1905000"/>
          </a:xfrm>
        </p:spPr>
        <p:txBody>
          <a:bodyPr/>
          <a:lstStyle/>
          <a:p>
            <a:r>
              <a:rPr lang="uk-UA">
                <a:solidFill>
                  <a:srgbClr val="FFFF00"/>
                </a:solidFill>
              </a:rPr>
              <a:t>Культура Світловодська </a:t>
            </a:r>
          </a:p>
        </p:txBody>
      </p:sp>
      <p:sp>
        <p:nvSpPr>
          <p:cNvPr id="3" name="Місце для вмісту 2">
            <a:extLst>
              <a:ext uri="{FF2B5EF4-FFF2-40B4-BE49-F238E27FC236}">
                <a16:creationId xmlns:a16="http://schemas.microsoft.com/office/drawing/2014/main" id="{EEEABEEB-25A1-5C3F-2F68-34FE895C6065}"/>
              </a:ext>
            </a:extLst>
          </p:cNvPr>
          <p:cNvSpPr>
            <a:spLocks noGrp="1"/>
          </p:cNvSpPr>
          <p:nvPr>
            <p:ph idx="1"/>
          </p:nvPr>
        </p:nvSpPr>
        <p:spPr>
          <a:xfrm>
            <a:off x="891382" y="897731"/>
            <a:ext cx="9905998" cy="3124201"/>
          </a:xfrm>
        </p:spPr>
        <p:txBody>
          <a:bodyPr/>
          <a:lstStyle/>
          <a:p>
            <a:r>
              <a:rPr lang="uk-UA" dirty="0"/>
              <a:t>Світловодськ має багату культурну спадщину, яка включає в себе музичні традиції, народні ремесла та фольклор. Місто відоме своєю музичною та театральною сценою, де місцеві таланти розкривають свій творчий потенціал. Крім того, тут можна знайти багато цікавих музеїв та галерей, які відображають культурну спадщину регіону. 🎭</a:t>
            </a:r>
          </a:p>
        </p:txBody>
      </p:sp>
      <p:pic>
        <p:nvPicPr>
          <p:cNvPr id="4" name="Рисунок 3">
            <a:extLst>
              <a:ext uri="{FF2B5EF4-FFF2-40B4-BE49-F238E27FC236}">
                <a16:creationId xmlns:a16="http://schemas.microsoft.com/office/drawing/2014/main" id="{12B91632-D865-3C7A-5639-F32BF80CBEDB}"/>
              </a:ext>
            </a:extLst>
          </p:cNvPr>
          <p:cNvPicPr>
            <a:picLocks noChangeAspect="1"/>
          </p:cNvPicPr>
          <p:nvPr/>
        </p:nvPicPr>
        <p:blipFill>
          <a:blip r:embed="rId2"/>
          <a:stretch>
            <a:fillRect/>
          </a:stretch>
        </p:blipFill>
        <p:spPr>
          <a:xfrm>
            <a:off x="6762750" y="3429000"/>
            <a:ext cx="4845844" cy="3187657"/>
          </a:xfrm>
          <a:prstGeom prst="rect">
            <a:avLst/>
          </a:prstGeom>
        </p:spPr>
      </p:pic>
      <p:pic>
        <p:nvPicPr>
          <p:cNvPr id="5" name="Рисунок 4">
            <a:extLst>
              <a:ext uri="{FF2B5EF4-FFF2-40B4-BE49-F238E27FC236}">
                <a16:creationId xmlns:a16="http://schemas.microsoft.com/office/drawing/2014/main" id="{9498C005-766F-5BC8-EA79-853028DF5665}"/>
              </a:ext>
            </a:extLst>
          </p:cNvPr>
          <p:cNvPicPr>
            <a:picLocks noChangeAspect="1"/>
          </p:cNvPicPr>
          <p:nvPr/>
        </p:nvPicPr>
        <p:blipFill>
          <a:blip r:embed="rId3"/>
          <a:stretch>
            <a:fillRect/>
          </a:stretch>
        </p:blipFill>
        <p:spPr>
          <a:xfrm>
            <a:off x="583406" y="3460727"/>
            <a:ext cx="5689528" cy="3124201"/>
          </a:xfrm>
          <a:prstGeom prst="rect">
            <a:avLst/>
          </a:prstGeom>
        </p:spPr>
      </p:pic>
    </p:spTree>
    <p:extLst>
      <p:ext uri="{BB962C8B-B14F-4D97-AF65-F5344CB8AC3E}">
        <p14:creationId xmlns:p14="http://schemas.microsoft.com/office/powerpoint/2010/main" val="4188736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7D7AAA2-982E-C0A4-61A7-807EA1102506}"/>
              </a:ext>
            </a:extLst>
          </p:cNvPr>
          <p:cNvSpPr>
            <a:spLocks noGrp="1"/>
          </p:cNvSpPr>
          <p:nvPr>
            <p:ph type="title"/>
          </p:nvPr>
        </p:nvSpPr>
        <p:spPr>
          <a:xfrm>
            <a:off x="698699" y="0"/>
            <a:ext cx="9905998" cy="1905000"/>
          </a:xfrm>
        </p:spPr>
        <p:txBody>
          <a:bodyPr/>
          <a:lstStyle/>
          <a:p>
            <a:r>
              <a:rPr lang="uk-UA" dirty="0">
                <a:solidFill>
                  <a:srgbClr val="FF0000"/>
                </a:solidFill>
              </a:rPr>
              <a:t>1943 </a:t>
            </a:r>
            <a:r>
              <a:rPr lang="uk-UA">
                <a:solidFill>
                  <a:srgbClr val="FF0000"/>
                </a:solidFill>
              </a:rPr>
              <a:t>подія Світловодську</a:t>
            </a:r>
          </a:p>
        </p:txBody>
      </p:sp>
      <p:sp>
        <p:nvSpPr>
          <p:cNvPr id="3" name="Місце для вмісту 2">
            <a:extLst>
              <a:ext uri="{FF2B5EF4-FFF2-40B4-BE49-F238E27FC236}">
                <a16:creationId xmlns:a16="http://schemas.microsoft.com/office/drawing/2014/main" id="{9161E617-4D70-6140-54BD-166313266869}"/>
              </a:ext>
            </a:extLst>
          </p:cNvPr>
          <p:cNvSpPr>
            <a:spLocks noGrp="1"/>
          </p:cNvSpPr>
          <p:nvPr>
            <p:ph idx="1"/>
          </p:nvPr>
        </p:nvSpPr>
        <p:spPr>
          <a:xfrm>
            <a:off x="698699" y="952500"/>
            <a:ext cx="9020571" cy="2362200"/>
          </a:xfrm>
        </p:spPr>
        <p:txBody>
          <a:bodyPr/>
          <a:lstStyle/>
          <a:p>
            <a:r>
              <a:rPr lang="uk-UA" dirty="0"/>
              <a:t>У 1943 році в Світловодську відбулася одна з найважливіших подій української історії – формування Запорізької Січі. Це була важлива сторінка в боротьбі українського народу за свою незалежність.</a:t>
            </a:r>
          </a:p>
        </p:txBody>
      </p:sp>
      <p:pic>
        <p:nvPicPr>
          <p:cNvPr id="4" name="Рисунок 3">
            <a:extLst>
              <a:ext uri="{FF2B5EF4-FFF2-40B4-BE49-F238E27FC236}">
                <a16:creationId xmlns:a16="http://schemas.microsoft.com/office/drawing/2014/main" id="{4463BD63-CE01-78C3-020C-5393B299112E}"/>
              </a:ext>
            </a:extLst>
          </p:cNvPr>
          <p:cNvPicPr>
            <a:picLocks noChangeAspect="1"/>
          </p:cNvPicPr>
          <p:nvPr/>
        </p:nvPicPr>
        <p:blipFill>
          <a:blip r:embed="rId2"/>
          <a:stretch>
            <a:fillRect/>
          </a:stretch>
        </p:blipFill>
        <p:spPr>
          <a:xfrm>
            <a:off x="6758978" y="3524251"/>
            <a:ext cx="4310063" cy="2909293"/>
          </a:xfrm>
          <a:prstGeom prst="rect">
            <a:avLst/>
          </a:prstGeom>
        </p:spPr>
      </p:pic>
      <p:sp>
        <p:nvSpPr>
          <p:cNvPr id="5" name="TextBox 4">
            <a:extLst>
              <a:ext uri="{FF2B5EF4-FFF2-40B4-BE49-F238E27FC236}">
                <a16:creationId xmlns:a16="http://schemas.microsoft.com/office/drawing/2014/main" id="{4766D2E4-ADB3-17E3-9F4A-B201F1D3CC88}"/>
              </a:ext>
            </a:extLst>
          </p:cNvPr>
          <p:cNvSpPr txBox="1"/>
          <p:nvPr/>
        </p:nvSpPr>
        <p:spPr>
          <a:xfrm>
            <a:off x="1122959" y="2857500"/>
            <a:ext cx="3673674" cy="3139321"/>
          </a:xfrm>
          <a:prstGeom prst="rect">
            <a:avLst/>
          </a:prstGeom>
          <a:noFill/>
        </p:spPr>
        <p:txBody>
          <a:bodyPr wrap="square" rtlCol="0">
            <a:spAutoFit/>
          </a:bodyPr>
          <a:lstStyle/>
          <a:p>
            <a:pPr algn="l"/>
            <a:r>
              <a:rPr lang="uk-UA" dirty="0"/>
              <a:t>Під час утворення Запорізької Січі, українські повстанці вели активну боротьбу проти нацистських загарбників та їх спільників. Вони виявили величезну мужність та відвагу, захищаючи свою землю та національну ідентичність. Ця подія є символом опору та віри у власні сили для українського народу. 🇺🇦</a:t>
            </a:r>
          </a:p>
        </p:txBody>
      </p:sp>
    </p:spTree>
    <p:extLst>
      <p:ext uri="{BB962C8B-B14F-4D97-AF65-F5344CB8AC3E}">
        <p14:creationId xmlns:p14="http://schemas.microsoft.com/office/powerpoint/2010/main" val="256884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0FF3326-B91A-66AF-5544-A34262E817E8}"/>
              </a:ext>
            </a:extLst>
          </p:cNvPr>
          <p:cNvSpPr>
            <a:spLocks noGrp="1"/>
          </p:cNvSpPr>
          <p:nvPr>
            <p:ph type="title"/>
          </p:nvPr>
        </p:nvSpPr>
        <p:spPr/>
        <p:txBody>
          <a:bodyPr/>
          <a:lstStyle/>
          <a:p>
            <a:r>
              <a:rPr lang="uk-UA" dirty="0">
                <a:solidFill>
                  <a:srgbClr val="C00000"/>
                </a:solidFill>
              </a:rPr>
              <a:t>Чим славиться Світловодськ</a:t>
            </a:r>
          </a:p>
        </p:txBody>
      </p:sp>
      <p:sp>
        <p:nvSpPr>
          <p:cNvPr id="3" name="Місце для вмісту 2">
            <a:extLst>
              <a:ext uri="{FF2B5EF4-FFF2-40B4-BE49-F238E27FC236}">
                <a16:creationId xmlns:a16="http://schemas.microsoft.com/office/drawing/2014/main" id="{9A9B9652-186E-4F96-A63B-8A0A62C239C2}"/>
              </a:ext>
            </a:extLst>
          </p:cNvPr>
          <p:cNvSpPr>
            <a:spLocks noGrp="1"/>
          </p:cNvSpPr>
          <p:nvPr>
            <p:ph idx="1"/>
          </p:nvPr>
        </p:nvSpPr>
        <p:spPr>
          <a:xfrm>
            <a:off x="1141413" y="952499"/>
            <a:ext cx="9905998" cy="3124201"/>
          </a:xfrm>
        </p:spPr>
        <p:txBody>
          <a:bodyPr/>
          <a:lstStyle/>
          <a:p>
            <a:r>
              <a:rPr lang="uk-UA" dirty="0"/>
              <a:t>Світловодськ також славиться своєю культурною активністю, яка включає в себе різноманітні мистецькі заходи, фестивалі та виставки. Місто має багато цікавих музеїв та галерей, де можна познайомитися з місцевою культурою та мистецтвом.</a:t>
            </a:r>
          </a:p>
        </p:txBody>
      </p:sp>
      <p:pic>
        <p:nvPicPr>
          <p:cNvPr id="4" name="Рисунок 3">
            <a:extLst>
              <a:ext uri="{FF2B5EF4-FFF2-40B4-BE49-F238E27FC236}">
                <a16:creationId xmlns:a16="http://schemas.microsoft.com/office/drawing/2014/main" id="{64DEEEB8-9127-C4FC-B96A-0E6C96582FEF}"/>
              </a:ext>
            </a:extLst>
          </p:cNvPr>
          <p:cNvPicPr>
            <a:picLocks noChangeAspect="1"/>
          </p:cNvPicPr>
          <p:nvPr/>
        </p:nvPicPr>
        <p:blipFill>
          <a:blip r:embed="rId2"/>
          <a:stretch>
            <a:fillRect/>
          </a:stretch>
        </p:blipFill>
        <p:spPr>
          <a:xfrm>
            <a:off x="7933331" y="3429000"/>
            <a:ext cx="3709077" cy="2819400"/>
          </a:xfrm>
          <a:prstGeom prst="rect">
            <a:avLst/>
          </a:prstGeom>
        </p:spPr>
      </p:pic>
      <p:pic>
        <p:nvPicPr>
          <p:cNvPr id="5" name="Рисунок 4">
            <a:extLst>
              <a:ext uri="{FF2B5EF4-FFF2-40B4-BE49-F238E27FC236}">
                <a16:creationId xmlns:a16="http://schemas.microsoft.com/office/drawing/2014/main" id="{4A8FEA24-B5CA-479C-C27A-C6EE4BC5BD85}"/>
              </a:ext>
            </a:extLst>
          </p:cNvPr>
          <p:cNvPicPr>
            <a:picLocks noChangeAspect="1"/>
          </p:cNvPicPr>
          <p:nvPr/>
        </p:nvPicPr>
        <p:blipFill>
          <a:blip r:embed="rId3"/>
          <a:stretch>
            <a:fillRect/>
          </a:stretch>
        </p:blipFill>
        <p:spPr>
          <a:xfrm>
            <a:off x="3436464" y="3068967"/>
            <a:ext cx="3553662" cy="2701264"/>
          </a:xfrm>
          <a:prstGeom prst="rect">
            <a:avLst/>
          </a:prstGeom>
        </p:spPr>
      </p:pic>
    </p:spTree>
    <p:extLst>
      <p:ext uri="{BB962C8B-B14F-4D97-AF65-F5344CB8AC3E}">
        <p14:creationId xmlns:p14="http://schemas.microsoft.com/office/powerpoint/2010/main" val="3452493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4BA7F53-2798-79B7-66AD-A9621D456207}"/>
              </a:ext>
            </a:extLst>
          </p:cNvPr>
          <p:cNvSpPr>
            <a:spLocks noGrp="1"/>
          </p:cNvSpPr>
          <p:nvPr>
            <p:ph type="title"/>
          </p:nvPr>
        </p:nvSpPr>
        <p:spPr/>
        <p:txBody>
          <a:bodyPr/>
          <a:lstStyle/>
          <a:p>
            <a:r>
              <a:rPr lang="uk-UA" dirty="0">
                <a:solidFill>
                  <a:srgbClr val="7030A0"/>
                </a:solidFill>
              </a:rPr>
              <a:t>Авторський вірш</a:t>
            </a:r>
            <a:br>
              <a:rPr lang="uk-UA" dirty="0">
                <a:solidFill>
                  <a:srgbClr val="7030A0"/>
                </a:solidFill>
              </a:rPr>
            </a:br>
            <a:r>
              <a:rPr lang="uk-UA" dirty="0">
                <a:solidFill>
                  <a:srgbClr val="7030A0"/>
                </a:solidFill>
              </a:rPr>
              <a:t>Світловодськ</a:t>
            </a:r>
          </a:p>
        </p:txBody>
      </p:sp>
      <p:sp>
        <p:nvSpPr>
          <p:cNvPr id="3" name="Місце для вмісту 2">
            <a:extLst>
              <a:ext uri="{FF2B5EF4-FFF2-40B4-BE49-F238E27FC236}">
                <a16:creationId xmlns:a16="http://schemas.microsoft.com/office/drawing/2014/main" id="{D9E34EA2-A135-1238-21A7-A96891B86FE5}"/>
              </a:ext>
            </a:extLst>
          </p:cNvPr>
          <p:cNvSpPr>
            <a:spLocks noGrp="1"/>
          </p:cNvSpPr>
          <p:nvPr>
            <p:ph idx="1"/>
          </p:nvPr>
        </p:nvSpPr>
        <p:spPr/>
        <p:txBody>
          <a:bodyPr>
            <a:normAutofit fontScale="92500" lnSpcReduction="10000"/>
          </a:bodyPr>
          <a:lstStyle/>
          <a:p>
            <a:r>
              <a:rPr lang="uk-UA" dirty="0"/>
              <a:t>Зелені луки, річкові води,
Світловодськ, ти маєш чарівні джерела.
Тут культура й мистецтво вільно линуть,
І серця мешканців від щастя сповнені.</a:t>
            </a:r>
          </a:p>
          <a:p>
            <a:r>
              <a:rPr lang="uk-UA" dirty="0"/>
              <a:t>Високі гори, прекрасні поля,
Світловодськ, ти відкриваєш свою душу.
Тут зустрічаються люди з різних країн,
Щоб поділитися радістю та спільними мріями.</a:t>
            </a:r>
          </a:p>
        </p:txBody>
      </p:sp>
      <p:pic>
        <p:nvPicPr>
          <p:cNvPr id="4" name="Рисунок 3">
            <a:extLst>
              <a:ext uri="{FF2B5EF4-FFF2-40B4-BE49-F238E27FC236}">
                <a16:creationId xmlns:a16="http://schemas.microsoft.com/office/drawing/2014/main" id="{964D763C-3A42-5BAC-2E35-41B87087B5F1}"/>
              </a:ext>
            </a:extLst>
          </p:cNvPr>
          <p:cNvPicPr>
            <a:picLocks noChangeAspect="1"/>
          </p:cNvPicPr>
          <p:nvPr/>
        </p:nvPicPr>
        <p:blipFill>
          <a:blip r:embed="rId2"/>
          <a:stretch>
            <a:fillRect/>
          </a:stretch>
        </p:blipFill>
        <p:spPr>
          <a:xfrm>
            <a:off x="6851918" y="1529357"/>
            <a:ext cx="4923331" cy="3292674"/>
          </a:xfrm>
          <a:prstGeom prst="rect">
            <a:avLst/>
          </a:prstGeom>
        </p:spPr>
      </p:pic>
    </p:spTree>
    <p:extLst>
      <p:ext uri="{BB962C8B-B14F-4D97-AF65-F5344CB8AC3E}">
        <p14:creationId xmlns:p14="http://schemas.microsoft.com/office/powerpoint/2010/main" val="1047287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07F6EE7-815B-0A40-7305-574C2A9921F6}"/>
              </a:ext>
            </a:extLst>
          </p:cNvPr>
          <p:cNvSpPr>
            <a:spLocks noGrp="1"/>
          </p:cNvSpPr>
          <p:nvPr>
            <p:ph type="title"/>
          </p:nvPr>
        </p:nvSpPr>
        <p:spPr/>
        <p:txBody>
          <a:bodyPr/>
          <a:lstStyle/>
          <a:p>
            <a:r>
              <a:rPr lang="uk-UA" dirty="0"/>
              <a:t>Історія та сучасність </a:t>
            </a:r>
          </a:p>
        </p:txBody>
      </p:sp>
      <p:sp>
        <p:nvSpPr>
          <p:cNvPr id="3" name="Місце для вмісту 2">
            <a:extLst>
              <a:ext uri="{FF2B5EF4-FFF2-40B4-BE49-F238E27FC236}">
                <a16:creationId xmlns:a16="http://schemas.microsoft.com/office/drawing/2014/main" id="{65E4B049-A9B0-8FE7-3103-6B133791F9C1}"/>
              </a:ext>
            </a:extLst>
          </p:cNvPr>
          <p:cNvSpPr>
            <a:spLocks noGrp="1"/>
          </p:cNvSpPr>
          <p:nvPr>
            <p:ph idx="1"/>
          </p:nvPr>
        </p:nvSpPr>
        <p:spPr>
          <a:xfrm>
            <a:off x="837804" y="1363264"/>
            <a:ext cx="9905998" cy="3124201"/>
          </a:xfrm>
        </p:spPr>
        <p:txBody>
          <a:bodyPr/>
          <a:lstStyle/>
          <a:p>
            <a:r>
              <a:rPr lang="uk-UA" dirty="0"/>
              <a:t>Світловодськ, місто, що завжди піднімається з попелу, було засноване як фортеця на кордоні Російської імперії у 1784 році. Протягом століть воно розвивалося як важливий центр промисловості та культури, зберігаючи свою унікальну спадщину та привабливість. Сучасний Світловодськ відзначається своєю багатою культурною спадщиною та активною освітою</a:t>
            </a:r>
          </a:p>
        </p:txBody>
      </p:sp>
    </p:spTree>
    <p:extLst>
      <p:ext uri="{BB962C8B-B14F-4D97-AF65-F5344CB8AC3E}">
        <p14:creationId xmlns:p14="http://schemas.microsoft.com/office/powerpoint/2010/main" val="1963865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4120F4D-C66B-0334-8649-2BA2C2005D52}"/>
              </a:ext>
            </a:extLst>
          </p:cNvPr>
          <p:cNvSpPr>
            <a:spLocks noGrp="1"/>
          </p:cNvSpPr>
          <p:nvPr>
            <p:ph type="title"/>
          </p:nvPr>
        </p:nvSpPr>
        <p:spPr/>
        <p:txBody>
          <a:bodyPr/>
          <a:lstStyle/>
          <a:p>
            <a:r>
              <a:rPr lang="uk-UA" dirty="0">
                <a:solidFill>
                  <a:schemeClr val="accent6">
                    <a:lumMod val="75000"/>
                  </a:schemeClr>
                </a:solidFill>
              </a:rPr>
              <a:t>Краса Світловодська </a:t>
            </a:r>
          </a:p>
        </p:txBody>
      </p:sp>
      <p:pic>
        <p:nvPicPr>
          <p:cNvPr id="4" name="Рисунок 3">
            <a:extLst>
              <a:ext uri="{FF2B5EF4-FFF2-40B4-BE49-F238E27FC236}">
                <a16:creationId xmlns:a16="http://schemas.microsoft.com/office/drawing/2014/main" id="{880B94D8-8D49-CE01-777E-CEF95517ABC7}"/>
              </a:ext>
            </a:extLst>
          </p:cNvPr>
          <p:cNvPicPr>
            <a:picLocks noChangeAspect="1"/>
          </p:cNvPicPr>
          <p:nvPr/>
        </p:nvPicPr>
        <p:blipFill>
          <a:blip r:embed="rId2"/>
          <a:stretch>
            <a:fillRect/>
          </a:stretch>
        </p:blipFill>
        <p:spPr>
          <a:xfrm>
            <a:off x="9171645" y="4009363"/>
            <a:ext cx="2892870" cy="2848637"/>
          </a:xfrm>
          <a:prstGeom prst="rect">
            <a:avLst/>
          </a:prstGeom>
        </p:spPr>
      </p:pic>
      <p:pic>
        <p:nvPicPr>
          <p:cNvPr id="5" name="Рисунок 4">
            <a:extLst>
              <a:ext uri="{FF2B5EF4-FFF2-40B4-BE49-F238E27FC236}">
                <a16:creationId xmlns:a16="http://schemas.microsoft.com/office/drawing/2014/main" id="{A8F57F16-F327-9705-F302-F2E1F48D7AF8}"/>
              </a:ext>
            </a:extLst>
          </p:cNvPr>
          <p:cNvPicPr>
            <a:picLocks noChangeAspect="1"/>
          </p:cNvPicPr>
          <p:nvPr/>
        </p:nvPicPr>
        <p:blipFill>
          <a:blip r:embed="rId3"/>
          <a:stretch>
            <a:fillRect/>
          </a:stretch>
        </p:blipFill>
        <p:spPr>
          <a:xfrm>
            <a:off x="127485" y="4248515"/>
            <a:ext cx="3397592" cy="2582629"/>
          </a:xfrm>
          <a:prstGeom prst="rect">
            <a:avLst/>
          </a:prstGeom>
        </p:spPr>
      </p:pic>
      <p:pic>
        <p:nvPicPr>
          <p:cNvPr id="6" name="Рисунок 5">
            <a:extLst>
              <a:ext uri="{FF2B5EF4-FFF2-40B4-BE49-F238E27FC236}">
                <a16:creationId xmlns:a16="http://schemas.microsoft.com/office/drawing/2014/main" id="{E60A343C-2F61-E3D2-D92A-939F08A864CC}"/>
              </a:ext>
            </a:extLst>
          </p:cNvPr>
          <p:cNvPicPr>
            <a:picLocks noChangeAspect="1"/>
          </p:cNvPicPr>
          <p:nvPr/>
        </p:nvPicPr>
        <p:blipFill>
          <a:blip r:embed="rId4"/>
          <a:stretch>
            <a:fillRect/>
          </a:stretch>
        </p:blipFill>
        <p:spPr>
          <a:xfrm>
            <a:off x="4362227" y="2379044"/>
            <a:ext cx="2892870" cy="2892870"/>
          </a:xfrm>
          <a:prstGeom prst="rect">
            <a:avLst/>
          </a:prstGeom>
        </p:spPr>
      </p:pic>
      <p:pic>
        <p:nvPicPr>
          <p:cNvPr id="7" name="Рисунок 6">
            <a:extLst>
              <a:ext uri="{FF2B5EF4-FFF2-40B4-BE49-F238E27FC236}">
                <a16:creationId xmlns:a16="http://schemas.microsoft.com/office/drawing/2014/main" id="{EC0DD124-BBF1-3F89-8BB2-0A234CA60C81}"/>
              </a:ext>
            </a:extLst>
          </p:cNvPr>
          <p:cNvPicPr>
            <a:picLocks noChangeAspect="1"/>
          </p:cNvPicPr>
          <p:nvPr/>
        </p:nvPicPr>
        <p:blipFill>
          <a:blip r:embed="rId5"/>
          <a:stretch>
            <a:fillRect/>
          </a:stretch>
        </p:blipFill>
        <p:spPr>
          <a:xfrm>
            <a:off x="8251030" y="183124"/>
            <a:ext cx="3611779" cy="2323902"/>
          </a:xfrm>
          <a:prstGeom prst="rect">
            <a:avLst/>
          </a:prstGeom>
        </p:spPr>
      </p:pic>
    </p:spTree>
    <p:extLst>
      <p:ext uri="{BB962C8B-B14F-4D97-AF65-F5344CB8AC3E}">
        <p14:creationId xmlns:p14="http://schemas.microsoft.com/office/powerpoint/2010/main" val="24651850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Сітчаста">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Широкий екран</PresentationFormat>
  <Slides>15</Slides>
  <Notes>0</Notes>
  <HiddenSlides>0</HiddenSlides>
  <ScaleCrop>false</ScaleCrop>
  <HeadingPairs>
    <vt:vector size="4" baseType="variant">
      <vt:variant>
        <vt:lpstr>Тема</vt:lpstr>
      </vt:variant>
      <vt:variant>
        <vt:i4>1</vt:i4>
      </vt:variant>
      <vt:variant>
        <vt:lpstr>Заголовки слайдів</vt:lpstr>
      </vt:variant>
      <vt:variant>
        <vt:i4>15</vt:i4>
      </vt:variant>
    </vt:vector>
  </HeadingPairs>
  <TitlesOfParts>
    <vt:vector size="16" baseType="lpstr">
      <vt:lpstr>Сітчаста</vt:lpstr>
      <vt:lpstr>Історія Світловодська</vt:lpstr>
      <vt:lpstr>Минуле Світловодська </vt:lpstr>
      <vt:lpstr>Архітектура Світловодська</vt:lpstr>
      <vt:lpstr>Культура Світловодська </vt:lpstr>
      <vt:lpstr>1943 подія Світловодську</vt:lpstr>
      <vt:lpstr>Чим славиться Світловодськ</vt:lpstr>
      <vt:lpstr>Авторський вірш Світловодськ</vt:lpstr>
      <vt:lpstr>Історія та сучасність </vt:lpstr>
      <vt:lpstr>Краса Світловодська </vt:lpstr>
      <vt:lpstr>Повідомлення про Світловодськ</vt:lpstr>
      <vt:lpstr>Коменти Світловодчан</vt:lpstr>
      <vt:lpstr>Прапор та герб світловодська</vt:lpstr>
      <vt:lpstr>Основні дані</vt:lpstr>
      <vt:lpstr>Мапи світловодська</vt:lpstr>
      <vt:lpstr>Мова та кількість населення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Історія Світловодська</dc:title>
  <dc:creator>Гостьовий користувач</dc:creator>
  <cp:lastModifiedBy>kravchenkomusik2010@gmail.com</cp:lastModifiedBy>
  <cp:revision>18</cp:revision>
  <dcterms:created xsi:type="dcterms:W3CDTF">2024-03-30T07:21:53Z</dcterms:created>
  <dcterms:modified xsi:type="dcterms:W3CDTF">2024-04-03T13:46:43Z</dcterms:modified>
</cp:coreProperties>
</file>