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4" r:id="rId6"/>
    <p:sldId id="265" r:id="rId7"/>
    <p:sldId id="272" r:id="rId8"/>
    <p:sldId id="270" r:id="rId9"/>
    <p:sldId id="269" r:id="rId10"/>
    <p:sldId id="266" r:id="rId11"/>
    <p:sldId id="267" r:id="rId12"/>
    <p:sldId id="268"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72815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95132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113712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389825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140123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12D9A880-CCC9-4D69-824B-2516FA4E89FF}" type="datetimeFigureOut">
              <a:rPr lang="uk-UA" smtClean="0"/>
              <a:t>20.04.2024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286174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12D9A880-CCC9-4D69-824B-2516FA4E89FF}" type="datetimeFigureOut">
              <a:rPr lang="uk-UA" smtClean="0"/>
              <a:t>20.04.2024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74329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12D9A880-CCC9-4D69-824B-2516FA4E89FF}" type="datetimeFigureOut">
              <a:rPr lang="uk-UA" smtClean="0"/>
              <a:t>20.04.2024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273588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D9A880-CCC9-4D69-824B-2516FA4E89FF}" type="datetimeFigureOut">
              <a:rPr lang="uk-UA" smtClean="0"/>
              <a:t>20.04.2024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180577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D9A880-CCC9-4D69-824B-2516FA4E89FF}" type="datetimeFigureOut">
              <a:rPr lang="uk-UA" smtClean="0"/>
              <a:t>20.04.2024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291995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D9A880-CCC9-4D69-824B-2516FA4E89FF}" type="datetimeFigureOut">
              <a:rPr lang="uk-UA" smtClean="0"/>
              <a:t>20.04.2024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8E3D963-D56F-4D8C-B223-17FD2885E0A4}" type="slidenum">
              <a:rPr lang="uk-UA" smtClean="0"/>
              <a:t>‹#›</a:t>
            </a:fld>
            <a:endParaRPr lang="uk-UA"/>
          </a:p>
        </p:txBody>
      </p:sp>
    </p:spTree>
    <p:extLst>
      <p:ext uri="{BB962C8B-B14F-4D97-AF65-F5344CB8AC3E}">
        <p14:creationId xmlns:p14="http://schemas.microsoft.com/office/powerpoint/2010/main" val="327138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9A880-CCC9-4D69-824B-2516FA4E89FF}" type="datetimeFigureOut">
              <a:rPr lang="uk-UA" smtClean="0"/>
              <a:t>20.04.2024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D963-D56F-4D8C-B223-17FD2885E0A4}" type="slidenum">
              <a:rPr lang="uk-UA" smtClean="0"/>
              <a:t>‹#›</a:t>
            </a:fld>
            <a:endParaRPr lang="uk-UA"/>
          </a:p>
        </p:txBody>
      </p:sp>
    </p:spTree>
    <p:extLst>
      <p:ext uri="{BB962C8B-B14F-4D97-AF65-F5344CB8AC3E}">
        <p14:creationId xmlns:p14="http://schemas.microsoft.com/office/powerpoint/2010/main" val="256627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kap.org.ua/" TargetMode="External"/><Relationship Id="rId4" Type="http://schemas.openxmlformats.org/officeDocument/2006/relationships/hyperlink" Target="http://www.vinkap.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C5CF5FA1-54D2-45E9-A22E-4A807CEC0C78}"/>
              </a:ext>
            </a:extLst>
          </p:cNvPr>
          <p:cNvPicPr>
            <a:picLocks noChangeAspect="1"/>
          </p:cNvPicPr>
          <p:nvPr/>
        </p:nvPicPr>
        <p:blipFill rotWithShape="1">
          <a:blip r:embed="rId2"/>
          <a:srcRect t="20065" r="898" b="39806"/>
          <a:stretch/>
        </p:blipFill>
        <p:spPr>
          <a:xfrm>
            <a:off x="0" y="0"/>
            <a:ext cx="6178858" cy="1407382"/>
          </a:xfrm>
          <a:prstGeom prst="rect">
            <a:avLst/>
          </a:prstGeom>
        </p:spPr>
      </p:pic>
      <p:pic>
        <p:nvPicPr>
          <p:cNvPr id="3" name="Рисунок 2">
            <a:extLst>
              <a:ext uri="{FF2B5EF4-FFF2-40B4-BE49-F238E27FC236}">
                <a16:creationId xmlns:a16="http://schemas.microsoft.com/office/drawing/2014/main" xmlns="" id="{B789BC8A-3A22-42F6-8D54-3B6CEC86AA11}"/>
              </a:ext>
            </a:extLst>
          </p:cNvPr>
          <p:cNvPicPr>
            <a:picLocks noChangeAspect="1"/>
          </p:cNvPicPr>
          <p:nvPr/>
        </p:nvPicPr>
        <p:blipFill rotWithShape="1">
          <a:blip r:embed="rId2"/>
          <a:srcRect t="20065" r="898" b="39806"/>
          <a:stretch/>
        </p:blipFill>
        <p:spPr>
          <a:xfrm flipH="1">
            <a:off x="6178858" y="0"/>
            <a:ext cx="6013142" cy="1407382"/>
          </a:xfrm>
          <a:prstGeom prst="rect">
            <a:avLst/>
          </a:prstGeom>
        </p:spPr>
      </p:pic>
      <p:sp>
        <p:nvSpPr>
          <p:cNvPr id="4" name="Прямокутник 3">
            <a:extLst>
              <a:ext uri="{FF2B5EF4-FFF2-40B4-BE49-F238E27FC236}">
                <a16:creationId xmlns:a16="http://schemas.microsoft.com/office/drawing/2014/main" xmlns="" id="{48E8D276-1735-42B5-A61A-97E4849D94DE}"/>
              </a:ext>
            </a:extLst>
          </p:cNvPr>
          <p:cNvSpPr/>
          <p:nvPr/>
        </p:nvSpPr>
        <p:spPr>
          <a:xfrm>
            <a:off x="0" y="1407382"/>
            <a:ext cx="12192000" cy="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endParaRPr lang="uk-UA"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ВФМЛ №17">
            <a:extLst>
              <a:ext uri="{FF2B5EF4-FFF2-40B4-BE49-F238E27FC236}">
                <a16:creationId xmlns:a16="http://schemas.microsoft.com/office/drawing/2014/main" xmlns="" id="{0A4EF79C-28CC-4C07-B036-2BE548625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060" y="1180729"/>
            <a:ext cx="4597977" cy="816746"/>
          </a:xfrm>
          <a:prstGeom prst="rect">
            <a:avLst/>
          </a:prstGeom>
          <a:noFill/>
          <a:extLst>
            <a:ext uri="{909E8E84-426E-40DD-AFC4-6F175D3DCCD1}">
              <a14:hiddenFill xmlns:a14="http://schemas.microsoft.com/office/drawing/2010/main">
                <a:solidFill>
                  <a:srgbClr val="FFFFFF"/>
                </a:solidFill>
              </a14:hiddenFill>
            </a:ext>
          </a:extLst>
        </p:spPr>
      </p:pic>
      <p:sp>
        <p:nvSpPr>
          <p:cNvPr id="6" name="Подзаголовок 2">
            <a:extLst>
              <a:ext uri="{FF2B5EF4-FFF2-40B4-BE49-F238E27FC236}">
                <a16:creationId xmlns:a16="http://schemas.microsoft.com/office/drawing/2014/main" xmlns="" id="{9163BD6B-82C3-4EA7-8F39-9606960B1EDC}"/>
              </a:ext>
            </a:extLst>
          </p:cNvPr>
          <p:cNvSpPr txBox="1">
            <a:spLocks/>
          </p:cNvSpPr>
          <p:nvPr/>
        </p:nvSpPr>
        <p:spPr>
          <a:xfrm>
            <a:off x="2265341" y="574240"/>
            <a:ext cx="8089072" cy="886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uk-UA"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МІНІСТЕРСТВО ОСВІТИ І НАУКИ УКРАЇНИ</a:t>
            </a:r>
          </a:p>
          <a:p>
            <a:pPr marL="0" indent="0" algn="ctr">
              <a:lnSpc>
                <a:spcPct val="100000"/>
              </a:lnSpc>
              <a:spcBef>
                <a:spcPts val="0"/>
              </a:spcBef>
              <a:buNone/>
            </a:pPr>
            <a:r>
              <a:rPr lang="uk-UA"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ВІННИЦЬКЕ ТЕРИТОРІАЛЬНЕ ВІДДІЛЕННЯ МАЛОЇ АКАДЕМІЇ НАУК</a:t>
            </a:r>
          </a:p>
        </p:txBody>
      </p:sp>
      <p:sp>
        <p:nvSpPr>
          <p:cNvPr id="8" name="TextBox 7">
            <a:extLst>
              <a:ext uri="{FF2B5EF4-FFF2-40B4-BE49-F238E27FC236}">
                <a16:creationId xmlns:a16="http://schemas.microsoft.com/office/drawing/2014/main" xmlns="" id="{E5711F7C-A2A4-41EF-954B-FD474ED1FE9E}"/>
              </a:ext>
            </a:extLst>
          </p:cNvPr>
          <p:cNvSpPr txBox="1"/>
          <p:nvPr/>
        </p:nvSpPr>
        <p:spPr>
          <a:xfrm>
            <a:off x="5989552" y="3305949"/>
            <a:ext cx="6166966" cy="2585323"/>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Виконавець:</a:t>
            </a:r>
          </a:p>
          <a:p>
            <a:r>
              <a:rPr lang="uk-UA" dirty="0" smtClean="0">
                <a:latin typeface="Times New Roman" panose="02020603050405020304" pitchFamily="18" charset="0"/>
                <a:cs typeface="Times New Roman" panose="02020603050405020304" pitchFamily="18" charset="0"/>
              </a:rPr>
              <a:t>Учениця 8-А класу</a:t>
            </a:r>
          </a:p>
          <a:p>
            <a:r>
              <a:rPr lang="uk-UA" dirty="0" smtClean="0">
                <a:latin typeface="Times New Roman" panose="02020603050405020304" pitchFamily="18" charset="0"/>
                <a:cs typeface="Times New Roman" panose="02020603050405020304" pitchFamily="18" charset="0"/>
              </a:rPr>
              <a:t>КЗ “Вінницького фізико-математичного ліцею № 17”</a:t>
            </a:r>
          </a:p>
          <a:p>
            <a:r>
              <a:rPr lang="uk-UA" dirty="0" smtClean="0">
                <a:latin typeface="Times New Roman" panose="02020603050405020304" pitchFamily="18" charset="0"/>
                <a:cs typeface="Times New Roman" panose="02020603050405020304" pitchFamily="18" charset="0"/>
              </a:rPr>
              <a:t>Кравець Поліна Русланівна</a:t>
            </a:r>
          </a:p>
          <a:p>
            <a:endParaRPr lang="uk-UA" dirty="0" smtClean="0">
              <a:latin typeface="Times New Roman" panose="02020603050405020304" pitchFamily="18" charset="0"/>
              <a:cs typeface="Times New Roman" panose="02020603050405020304" pitchFamily="18" charset="0"/>
            </a:endParaRPr>
          </a:p>
          <a:p>
            <a:r>
              <a:rPr lang="uk-UA" b="1" dirty="0" smtClean="0">
                <a:latin typeface="Times New Roman" panose="02020603050405020304" pitchFamily="18" charset="0"/>
                <a:cs typeface="Times New Roman" panose="02020603050405020304" pitchFamily="18" charset="0"/>
              </a:rPr>
              <a:t>Науковий керівник:</a:t>
            </a:r>
          </a:p>
          <a:p>
            <a:r>
              <a:rPr lang="uk-UA" dirty="0" smtClean="0">
                <a:latin typeface="Times New Roman" panose="02020603050405020304" pitchFamily="18" charset="0"/>
                <a:cs typeface="Times New Roman" panose="02020603050405020304" pitchFamily="18" charset="0"/>
              </a:rPr>
              <a:t>вчитель історії, вчитель вищої</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категорії </a:t>
            </a:r>
          </a:p>
          <a:p>
            <a:r>
              <a:rPr lang="uk-UA" dirty="0" smtClean="0">
                <a:latin typeface="Times New Roman" panose="02020603050405020304" pitchFamily="18" charset="0"/>
                <a:cs typeface="Times New Roman" panose="02020603050405020304" pitchFamily="18" charset="0"/>
              </a:rPr>
              <a:t>КЗ </a:t>
            </a:r>
            <a:r>
              <a:rPr lang="uk-UA" dirty="0">
                <a:latin typeface="Times New Roman" panose="02020603050405020304" pitchFamily="18" charset="0"/>
                <a:cs typeface="Times New Roman" panose="02020603050405020304" pitchFamily="18" charset="0"/>
              </a:rPr>
              <a:t>“Вінницького фізико-математичного ліцею № 17</a:t>
            </a:r>
            <a:r>
              <a:rPr lang="uk-UA" dirty="0" smtClean="0">
                <a:latin typeface="Times New Roman" panose="02020603050405020304" pitchFamily="18" charset="0"/>
                <a:cs typeface="Times New Roman" panose="02020603050405020304" pitchFamily="18" charset="0"/>
              </a:rPr>
              <a:t>”</a:t>
            </a:r>
          </a:p>
          <a:p>
            <a:r>
              <a:rPr lang="uk-UA" b="1" dirty="0" err="1" smtClean="0">
                <a:latin typeface="Times New Roman" panose="02020603050405020304" pitchFamily="18" charset="0"/>
                <a:cs typeface="Times New Roman" panose="02020603050405020304" pitchFamily="18" charset="0"/>
              </a:rPr>
              <a:t>Касьян</a:t>
            </a:r>
            <a:r>
              <a:rPr lang="uk-UA" b="1" dirty="0" smtClean="0">
                <a:latin typeface="Times New Roman" panose="02020603050405020304" pitchFamily="18" charset="0"/>
                <a:cs typeface="Times New Roman" panose="02020603050405020304" pitchFamily="18" charset="0"/>
              </a:rPr>
              <a:t>-Довбня Наталя Володимирівна</a:t>
            </a:r>
            <a:endParaRPr lang="uk-UA" b="1"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xmlns="" id="{D58A572D-F41E-472B-8F72-1B55E9A8A892}"/>
              </a:ext>
            </a:extLst>
          </p:cNvPr>
          <p:cNvSpPr/>
          <p:nvPr/>
        </p:nvSpPr>
        <p:spPr>
          <a:xfrm>
            <a:off x="4956276" y="6350169"/>
            <a:ext cx="1955984" cy="463397"/>
          </a:xfrm>
          <a:prstGeom prst="rect">
            <a:avLst/>
          </a:prstGeom>
        </p:spPr>
        <p:txBody>
          <a:bodyPr wrap="none">
            <a:spAutoFit/>
          </a:bodyPr>
          <a:lstStyle/>
          <a:p>
            <a:pPr algn="ctr">
              <a:lnSpc>
                <a:spcPct val="150000"/>
              </a:lnSpc>
              <a:spcAft>
                <a:spcPts val="0"/>
              </a:spcAft>
            </a:pPr>
            <a:r>
              <a:rPr lang="uk-UA" dirty="0" smtClean="0">
                <a:effectLst/>
                <a:latin typeface="Times New Roman" panose="02020603050405020304" pitchFamily="18" charset="0"/>
                <a:ea typeface="Calibri" panose="020F0502020204030204" pitchFamily="34" charset="0"/>
                <a:cs typeface="Times New Roman" panose="02020603050405020304" pitchFamily="18" charset="0"/>
              </a:rPr>
              <a:t>м. Вінниця – 2024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11637" y="2337710"/>
            <a:ext cx="11768726" cy="523220"/>
          </a:xfrm>
          <a:prstGeom prst="rect">
            <a:avLst/>
          </a:prstGeom>
          <a:ln>
            <a:solidFill>
              <a:srgbClr val="C00000"/>
            </a:solidFill>
          </a:ln>
        </p:spPr>
        <p:txBody>
          <a:bodyPr wrap="square">
            <a:spAutoFit/>
          </a:bodyPr>
          <a:lstStyle/>
          <a:p>
            <a:pPr algn="ctr"/>
            <a:r>
              <a:rPr lang="uk-UA" sz="2800" b="1" dirty="0"/>
              <a:t>ВІННИЦЬКИЙ КАПУЦИНСЬКИЙ МОНАСТИР</a:t>
            </a:r>
            <a:endParaRPr lang="ru-RU" sz="2800"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638" y="2935072"/>
            <a:ext cx="4865330" cy="3648997"/>
          </a:xfrm>
          <a:prstGeom prst="rect">
            <a:avLst/>
          </a:prstGeom>
        </p:spPr>
      </p:pic>
    </p:spTree>
    <p:extLst>
      <p:ext uri="{BB962C8B-B14F-4D97-AF65-F5344CB8AC3E}">
        <p14:creationId xmlns:p14="http://schemas.microsoft.com/office/powerpoint/2010/main" val="383241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sp>
        <p:nvSpPr>
          <p:cNvPr id="2" name="Прямокутник 1">
            <a:extLst>
              <a:ext uri="{FF2B5EF4-FFF2-40B4-BE49-F238E27FC236}">
                <a16:creationId xmlns:a16="http://schemas.microsoft.com/office/drawing/2014/main" xmlns="" id="{4C945DB7-4702-445B-985D-1668EC29582B}"/>
              </a:ext>
            </a:extLst>
          </p:cNvPr>
          <p:cNvSpPr/>
          <p:nvPr/>
        </p:nvSpPr>
        <p:spPr>
          <a:xfrm>
            <a:off x="-1" y="623611"/>
            <a:ext cx="12192000" cy="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endParaRPr lang="uk-UA"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Прямоугольник 9"/>
          <p:cNvSpPr/>
          <p:nvPr/>
        </p:nvSpPr>
        <p:spPr>
          <a:xfrm>
            <a:off x="1129789" y="2073597"/>
            <a:ext cx="10260106" cy="1477328"/>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Обов’язково приходьте у гості та на екскурсії у Костел Матері Божої Ангельської та монастир капуцинів, щоби познайомитися із  історією Вінниці та України.</a:t>
            </a:r>
          </a:p>
          <a:p>
            <a:r>
              <a:rPr lang="uk-UA" dirty="0" smtClean="0">
                <a:latin typeface="Times New Roman" panose="02020603050405020304" pitchFamily="18" charset="0"/>
                <a:cs typeface="Times New Roman" panose="02020603050405020304" pitchFamily="18" charset="0"/>
              </a:rPr>
              <a:t>Приходьте на концерти органної і духовної музики.</a:t>
            </a:r>
          </a:p>
          <a:p>
            <a:r>
              <a:rPr lang="uk-UA" dirty="0" smtClean="0">
                <a:latin typeface="Times New Roman" panose="02020603050405020304" pitchFamily="18" charset="0"/>
                <a:cs typeface="Times New Roman" panose="02020603050405020304" pitchFamily="18" charset="0"/>
              </a:rPr>
              <a:t>Вивчайте свою, а не чужу історію.  </a:t>
            </a:r>
          </a:p>
          <a:p>
            <a:r>
              <a:rPr lang="uk-UA" dirty="0"/>
              <a:t> </a:t>
            </a:r>
            <a:endParaRPr lang="ru-RU" dirty="0"/>
          </a:p>
        </p:txBody>
      </p:sp>
      <p:sp>
        <p:nvSpPr>
          <p:cNvPr id="11" name="Прямоугольник 10"/>
          <p:cNvSpPr/>
          <p:nvPr/>
        </p:nvSpPr>
        <p:spPr>
          <a:xfrm>
            <a:off x="5130627" y="1570232"/>
            <a:ext cx="1694695" cy="400110"/>
          </a:xfrm>
          <a:prstGeom prst="rect">
            <a:avLst/>
          </a:prstGeom>
        </p:spPr>
        <p:txBody>
          <a:bodyPr wrap="none">
            <a:spAutoFit/>
          </a:bodyPr>
          <a:lstStyle/>
          <a:p>
            <a:r>
              <a:rPr lang="uk-UA" sz="2000" b="1" dirty="0" smtClean="0">
                <a:latin typeface="Times New Roman" panose="02020603050405020304" pitchFamily="18" charset="0"/>
                <a:ea typeface="Calibri" panose="020F0502020204030204" pitchFamily="34" charset="0"/>
              </a:rPr>
              <a:t>ВИСНОВКИ</a:t>
            </a:r>
            <a:endParaRPr lang="uk-UA" sz="2000" b="1"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613" y="3422326"/>
            <a:ext cx="3826048" cy="3314009"/>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89" y="3422326"/>
            <a:ext cx="5087350" cy="3404316"/>
          </a:xfrm>
          <a:prstGeom prst="rect">
            <a:avLst/>
          </a:prstGeom>
        </p:spPr>
      </p:pic>
    </p:spTree>
    <p:extLst>
      <p:ext uri="{BB962C8B-B14F-4D97-AF65-F5344CB8AC3E}">
        <p14:creationId xmlns:p14="http://schemas.microsoft.com/office/powerpoint/2010/main" val="270022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sp>
        <p:nvSpPr>
          <p:cNvPr id="2" name="Прямокутник 1">
            <a:extLst>
              <a:ext uri="{FF2B5EF4-FFF2-40B4-BE49-F238E27FC236}">
                <a16:creationId xmlns:a16="http://schemas.microsoft.com/office/drawing/2014/main" xmlns="" id="{4C945DB7-4702-445B-985D-1668EC29582B}"/>
              </a:ext>
            </a:extLst>
          </p:cNvPr>
          <p:cNvSpPr/>
          <p:nvPr/>
        </p:nvSpPr>
        <p:spPr>
          <a:xfrm>
            <a:off x="-1" y="623611"/>
            <a:ext cx="12192000" cy="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endParaRPr lang="uk-UA"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Прямоугольник 6"/>
          <p:cNvSpPr/>
          <p:nvPr/>
        </p:nvSpPr>
        <p:spPr>
          <a:xfrm>
            <a:off x="3419665" y="1172076"/>
            <a:ext cx="4338625" cy="369332"/>
          </a:xfrm>
          <a:prstGeom prst="rect">
            <a:avLst/>
          </a:prstGeom>
        </p:spPr>
        <p:txBody>
          <a:bodyPr wrap="none">
            <a:spAutoFit/>
          </a:bodyPr>
          <a:lstStyle/>
          <a:p>
            <a:pPr algn="ctr">
              <a:spcBef>
                <a:spcPts val="1200"/>
              </a:spcBef>
              <a:spcAft>
                <a:spcPts val="0"/>
              </a:spcAft>
            </a:pPr>
            <a:r>
              <a:rPr lang="uk-UA" b="1" dirty="0" smtClean="0">
                <a:latin typeface="Times New Roman" panose="02020603050405020304" pitchFamily="18" charset="0"/>
                <a:ea typeface="Calibri" panose="020F0502020204030204" pitchFamily="34" charset="0"/>
              </a:rPr>
              <a:t>СПИСОК ВИКОРИСТАНИХ ДЖЕРЕЛ</a:t>
            </a:r>
            <a:endParaRPr lang="uk-UA" b="1" dirty="0">
              <a:latin typeface="Times New Roman" panose="02020603050405020304" pitchFamily="18" charset="0"/>
              <a:ea typeface="Calibri" panose="020F0502020204030204" pitchFamily="34" charset="0"/>
            </a:endParaRPr>
          </a:p>
        </p:txBody>
      </p:sp>
      <p:sp>
        <p:nvSpPr>
          <p:cNvPr id="12" name="Прямоугольник 11"/>
          <p:cNvSpPr/>
          <p:nvPr/>
        </p:nvSpPr>
        <p:spPr>
          <a:xfrm>
            <a:off x="796837" y="1729247"/>
            <a:ext cx="11169744" cy="1754326"/>
          </a:xfrm>
          <a:prstGeom prst="rect">
            <a:avLst/>
          </a:prstGeom>
        </p:spPr>
        <p:txBody>
          <a:bodyPr wrap="square">
            <a:spAutoFit/>
          </a:bodyPr>
          <a:lstStyle/>
          <a:p>
            <a:pPr lvl="0"/>
            <a:r>
              <a:rPr lang="uk-UA" sz="1600" dirty="0" smtClean="0">
                <a:latin typeface="Times New Roman" panose="02020603050405020304" pitchFamily="18" charset="0"/>
                <a:cs typeface="Times New Roman" panose="02020603050405020304" pitchFamily="18" charset="0"/>
              </a:rPr>
              <a:t>1. </a:t>
            </a:r>
            <a:r>
              <a:rPr lang="uk-UA" dirty="0" smtClean="0">
                <a:latin typeface="Times New Roman" panose="02020603050405020304" pitchFamily="18" charset="0"/>
                <a:cs typeface="Times New Roman" panose="02020603050405020304" pitchFamily="18" charset="0"/>
              </a:rPr>
              <a:t>Брат </a:t>
            </a:r>
            <a:r>
              <a:rPr lang="uk-UA" dirty="0" err="1">
                <a:latin typeface="Times New Roman" panose="02020603050405020304" pitchFamily="18" charset="0"/>
                <a:cs typeface="Times New Roman" panose="02020603050405020304" pitchFamily="18" charset="0"/>
              </a:rPr>
              <a:t>Констянтин</a:t>
            </a:r>
            <a:r>
              <a:rPr lang="uk-UA" dirty="0">
                <a:latin typeface="Times New Roman" panose="02020603050405020304" pitchFamily="18" charset="0"/>
                <a:cs typeface="Times New Roman" panose="02020603050405020304" pitchFamily="18" charset="0"/>
              </a:rPr>
              <a:t> Морозов </a:t>
            </a:r>
            <a:r>
              <a:rPr lang="ru-RU"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І він буде вам свідком</a:t>
            </a:r>
            <a:r>
              <a:rPr lang="ru-RU" dirty="0">
                <a:latin typeface="Times New Roman" panose="02020603050405020304" pitchFamily="18" charset="0"/>
                <a:cs typeface="Times New Roman" panose="02020603050405020304" pitchFamily="18" charset="0"/>
              </a:rPr>
              <a:t>”</a:t>
            </a:r>
          </a:p>
          <a:p>
            <a:pPr lvl="0"/>
            <a:r>
              <a:rPr lang="uk-UA" dirty="0" smtClean="0">
                <a:latin typeface="Times New Roman" panose="02020603050405020304" pitchFamily="18" charset="0"/>
                <a:cs typeface="Times New Roman" panose="02020603050405020304" pitchFamily="18" charset="0"/>
              </a:rPr>
              <a:t>2. Отець </a:t>
            </a:r>
            <a:r>
              <a:rPr lang="uk-UA" dirty="0">
                <a:latin typeface="Times New Roman" panose="02020603050405020304" pitchFamily="18" charset="0"/>
                <a:cs typeface="Times New Roman" panose="02020603050405020304" pitchFamily="18" charset="0"/>
              </a:rPr>
              <a:t>Патрик </a:t>
            </a:r>
            <a:r>
              <a:rPr lang="uk-UA" dirty="0" err="1">
                <a:latin typeface="Times New Roman" panose="02020603050405020304" pitchFamily="18" charset="0"/>
                <a:cs typeface="Times New Roman" panose="02020603050405020304" pitchFamily="18" charset="0"/>
              </a:rPr>
              <a:t>Янкевич</a:t>
            </a:r>
            <a:r>
              <a:rPr lang="uk-UA"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“XVIII- wienczne klastztory kapucynskie na Ukrainie”</a:t>
            </a:r>
            <a:endParaRPr lang="ru-RU" dirty="0">
              <a:latin typeface="Times New Roman" panose="02020603050405020304" pitchFamily="18" charset="0"/>
              <a:cs typeface="Times New Roman" panose="02020603050405020304" pitchFamily="18" charset="0"/>
            </a:endParaRPr>
          </a:p>
          <a:p>
            <a:pPr lvl="0"/>
            <a:r>
              <a:rPr lang="uk-UA" dirty="0" smtClean="0">
                <a:latin typeface="Times New Roman" panose="02020603050405020304" pitchFamily="18" charset="0"/>
                <a:cs typeface="Times New Roman" panose="02020603050405020304" pitchFamily="18" charset="0"/>
              </a:rPr>
              <a:t>3. </a:t>
            </a:r>
            <a:r>
              <a:rPr lang="uk-UA" dirty="0" err="1" smtClean="0">
                <a:latin typeface="Times New Roman" panose="02020603050405020304" pitchFamily="18" charset="0"/>
                <a:cs typeface="Times New Roman" panose="02020603050405020304" pitchFamily="18" charset="0"/>
              </a:rPr>
              <a:t>Вікіпедія</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відкрита </a:t>
            </a:r>
            <a:r>
              <a:rPr lang="uk-UA" dirty="0" smtClean="0">
                <a:latin typeface="Times New Roman" panose="02020603050405020304" pitchFamily="18" charset="0"/>
                <a:cs typeface="Times New Roman" panose="02020603050405020304" pitchFamily="18" charset="0"/>
              </a:rPr>
              <a:t>енциклопедія</a:t>
            </a:r>
          </a:p>
          <a:p>
            <a:pPr lvl="0"/>
            <a:r>
              <a:rPr lang="uk-UA" dirty="0" smtClean="0">
                <a:latin typeface="Times New Roman" panose="02020603050405020304" pitchFamily="18" charset="0"/>
                <a:cs typeface="Times New Roman" panose="02020603050405020304" pitchFamily="18" charset="0"/>
              </a:rPr>
              <a:t>4. Матеріали із сайту вінницьких капуцинів </a:t>
            </a:r>
            <a:r>
              <a:rPr lang="pl-PL" dirty="0">
                <a:latin typeface="Times New Roman" panose="02020603050405020304" pitchFamily="18" charset="0"/>
                <a:cs typeface="Times New Roman" panose="02020603050405020304" pitchFamily="18" charset="0"/>
                <a:hlinkClick r:id="rId4"/>
              </a:rPr>
              <a:t>http://www.vinkap.net</a:t>
            </a:r>
            <a:r>
              <a:rPr lang="pl-PL" dirty="0" smtClean="0">
                <a:latin typeface="Times New Roman" panose="02020603050405020304" pitchFamily="18" charset="0"/>
                <a:cs typeface="Times New Roman" panose="02020603050405020304" pitchFamily="18" charset="0"/>
                <a:hlinkClick r:id="rId4"/>
              </a:rPr>
              <a:t>/</a:t>
            </a:r>
            <a:endParaRPr lang="uk-UA" dirty="0" smtClean="0">
              <a:latin typeface="Times New Roman" panose="02020603050405020304" pitchFamily="18" charset="0"/>
              <a:cs typeface="Times New Roman" panose="02020603050405020304" pitchFamily="18" charset="0"/>
            </a:endParaRPr>
          </a:p>
          <a:p>
            <a:pPr lvl="0"/>
            <a:r>
              <a:rPr lang="pl-PL" dirty="0" smtClean="0">
                <a:latin typeface="Times New Roman" panose="02020603050405020304" pitchFamily="18" charset="0"/>
                <a:cs typeface="Times New Roman" panose="02020603050405020304" pitchFamily="18" charset="0"/>
              </a:rPr>
              <a:t>5.</a:t>
            </a:r>
            <a:r>
              <a:rPr lang="uk-UA" dirty="0" smtClean="0">
                <a:latin typeface="Times New Roman" panose="02020603050405020304" pitchFamily="18" charset="0"/>
                <a:cs typeface="Times New Roman" panose="02020603050405020304" pitchFamily="18" charset="0"/>
              </a:rPr>
              <a:t>Матеріали із сайту </a:t>
            </a:r>
            <a:r>
              <a:rPr lang="de-DE" dirty="0">
                <a:latin typeface="Times New Roman" panose="02020603050405020304" pitchFamily="18" charset="0"/>
                <a:cs typeface="Times New Roman" panose="02020603050405020304" pitchFamily="18" charset="0"/>
                <a:hlinkClick r:id="rId5"/>
              </a:rPr>
              <a:t>https://kap.org.ua</a:t>
            </a:r>
            <a:r>
              <a:rPr lang="de-DE" dirty="0" smtClean="0">
                <a:latin typeface="Times New Roman" panose="02020603050405020304" pitchFamily="18" charset="0"/>
                <a:cs typeface="Times New Roman" panose="02020603050405020304" pitchFamily="18" charset="0"/>
                <a:hlinkClick r:id="rId5"/>
              </a:rPr>
              <a:t>/</a:t>
            </a:r>
            <a:endParaRPr lang="uk-UA" dirty="0" smtClean="0">
              <a:latin typeface="Times New Roman" panose="02020603050405020304" pitchFamily="18" charset="0"/>
              <a:cs typeface="Times New Roman" panose="02020603050405020304" pitchFamily="18" charset="0"/>
            </a:endParaRPr>
          </a:p>
          <a:p>
            <a:pPr lvl="0"/>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02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sp>
        <p:nvSpPr>
          <p:cNvPr id="2" name="Прямокутник 1">
            <a:extLst>
              <a:ext uri="{FF2B5EF4-FFF2-40B4-BE49-F238E27FC236}">
                <a16:creationId xmlns:a16="http://schemas.microsoft.com/office/drawing/2014/main" xmlns="" id="{4C945DB7-4702-445B-985D-1668EC29582B}"/>
              </a:ext>
            </a:extLst>
          </p:cNvPr>
          <p:cNvSpPr/>
          <p:nvPr/>
        </p:nvSpPr>
        <p:spPr>
          <a:xfrm>
            <a:off x="-1" y="623611"/>
            <a:ext cx="12192000" cy="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endParaRPr lang="uk-UA"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Прямоугольник 6"/>
          <p:cNvSpPr/>
          <p:nvPr/>
        </p:nvSpPr>
        <p:spPr>
          <a:xfrm>
            <a:off x="3228051" y="2964942"/>
            <a:ext cx="5341206" cy="830997"/>
          </a:xfrm>
          <a:prstGeom prst="rect">
            <a:avLst/>
          </a:prstGeom>
        </p:spPr>
        <p:txBody>
          <a:bodyPr wrap="none">
            <a:spAutoFit/>
          </a:bodyPr>
          <a:lstStyle/>
          <a:p>
            <a:pPr algn="ctr">
              <a:spcBef>
                <a:spcPts val="1200"/>
              </a:spcBef>
              <a:spcAft>
                <a:spcPts val="0"/>
              </a:spcAft>
            </a:pPr>
            <a:r>
              <a:rPr lang="uk-UA" sz="4400" dirty="0" smtClean="0">
                <a:latin typeface="Times New Roman" panose="02020603050405020304" pitchFamily="18" charset="0"/>
                <a:ea typeface="Calibri" panose="020F0502020204030204" pitchFamily="34" charset="0"/>
              </a:rPr>
              <a:t>ДЯКУЮ ЗА УВАГУ</a:t>
            </a:r>
            <a:r>
              <a:rPr lang="uk-UA" sz="4800" dirty="0" smtClean="0">
                <a:latin typeface="Times New Roman" panose="02020603050405020304" pitchFamily="18" charset="0"/>
                <a:ea typeface="Calibri" panose="020F0502020204030204" pitchFamily="34" charset="0"/>
              </a:rPr>
              <a:t>!</a:t>
            </a:r>
            <a:endParaRPr lang="uk-UA" sz="4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13541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sp>
        <p:nvSpPr>
          <p:cNvPr id="2" name="Прямокутник 1">
            <a:extLst>
              <a:ext uri="{FF2B5EF4-FFF2-40B4-BE49-F238E27FC236}">
                <a16:creationId xmlns:a16="http://schemas.microsoft.com/office/drawing/2014/main" xmlns="" id="{4C945DB7-4702-445B-985D-1668EC29582B}"/>
              </a:ext>
            </a:extLst>
          </p:cNvPr>
          <p:cNvSpPr/>
          <p:nvPr/>
        </p:nvSpPr>
        <p:spPr>
          <a:xfrm>
            <a:off x="-1" y="623611"/>
            <a:ext cx="12192000" cy="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endParaRPr lang="uk-UA"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кутник 6">
            <a:extLst>
              <a:ext uri="{FF2B5EF4-FFF2-40B4-BE49-F238E27FC236}">
                <a16:creationId xmlns:a16="http://schemas.microsoft.com/office/drawing/2014/main" xmlns="" id="{4DC3DCC1-8953-4CA9-9E13-2FA16D25F833}"/>
              </a:ext>
            </a:extLst>
          </p:cNvPr>
          <p:cNvSpPr/>
          <p:nvPr/>
        </p:nvSpPr>
        <p:spPr>
          <a:xfrm>
            <a:off x="0" y="623611"/>
            <a:ext cx="6090081" cy="400110"/>
          </a:xfrm>
          <a:prstGeom prst="rect">
            <a:avLst/>
          </a:prstGeom>
        </p:spPr>
        <p:txBody>
          <a:bodyPr wrap="square">
            <a:spAutoFit/>
          </a:bodyPr>
          <a:lstStyle/>
          <a:p>
            <a:pPr algn="ctr">
              <a:spcAft>
                <a:spcPts val="0"/>
              </a:spcAft>
            </a:pPr>
            <a:r>
              <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НАУКОВИЙ АПАРАТ  РОБОТИ</a:t>
            </a:r>
            <a:endParaRPr lang="uk-UA"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7091" y="1097593"/>
            <a:ext cx="11526982" cy="4201150"/>
          </a:xfrm>
          <a:prstGeom prst="rect">
            <a:avLst/>
          </a:prstGeom>
        </p:spPr>
        <p:txBody>
          <a:bodyPr wrap="square">
            <a:spAutoFit/>
          </a:bodyPr>
          <a:lstStyle/>
          <a:p>
            <a:pPr algn="just">
              <a:lnSpc>
                <a:spcPct val="150000"/>
              </a:lnSpc>
              <a:spcAft>
                <a:spcPts val="0"/>
              </a:spcAft>
            </a:pPr>
            <a:r>
              <a:rPr lang="uk-UA" sz="2200" b="1" dirty="0">
                <a:latin typeface="Times New Roman" panose="02020603050405020304" pitchFamily="18" charset="0"/>
                <a:ea typeface="Times New Roman" panose="02020603050405020304" pitchFamily="18" charset="0"/>
              </a:rPr>
              <a:t>Мета дослідження:</a:t>
            </a:r>
            <a:r>
              <a:rPr lang="uk-UA" sz="2200" dirty="0">
                <a:latin typeface="Times New Roman" panose="02020603050405020304" pitchFamily="18" charset="0"/>
                <a:ea typeface="Calibri" panose="020F0502020204030204" pitchFamily="34" charset="0"/>
              </a:rPr>
              <a:t> </a:t>
            </a:r>
            <a:endParaRPr lang="uk-UA" sz="2200" dirty="0" smtClean="0">
              <a:latin typeface="Times New Roman" panose="02020603050405020304" pitchFamily="18" charset="0"/>
              <a:ea typeface="Calibri" panose="020F0502020204030204" pitchFamily="34" charset="0"/>
            </a:endParaRPr>
          </a:p>
          <a:p>
            <a:pPr lvl="0" algn="just">
              <a:lnSpc>
                <a:spcPct val="150000"/>
              </a:lnSpc>
            </a:pPr>
            <a:r>
              <a:rPr lang="uk-UA" sz="2200" dirty="0" smtClean="0">
                <a:latin typeface="Times New Roman" panose="02020603050405020304" pitchFamily="18" charset="0"/>
                <a:cs typeface="Times New Roman" panose="02020603050405020304" pitchFamily="18" charset="0"/>
              </a:rPr>
              <a:t>Розширити знання з історії рідного міста</a:t>
            </a:r>
            <a:endParaRPr lang="uk-UA"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uk-UA" sz="2200" b="1" dirty="0" smtClean="0">
                <a:latin typeface="Times New Roman" panose="02020603050405020304" pitchFamily="18" charset="0"/>
                <a:ea typeface="Times New Roman" panose="02020603050405020304" pitchFamily="18" charset="0"/>
              </a:rPr>
              <a:t>Предмет </a:t>
            </a:r>
            <a:r>
              <a:rPr lang="uk-UA" sz="2200" b="1" dirty="0">
                <a:latin typeface="Times New Roman" panose="02020603050405020304" pitchFamily="18" charset="0"/>
                <a:ea typeface="Times New Roman" panose="02020603050405020304" pitchFamily="18" charset="0"/>
              </a:rPr>
              <a:t>дослідження:</a:t>
            </a:r>
            <a:r>
              <a:rPr lang="uk-UA" sz="2200" dirty="0">
                <a:latin typeface="Times New Roman" panose="02020603050405020304" pitchFamily="18" charset="0"/>
                <a:ea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a:p>
            <a:pPr algn="just">
              <a:lnSpc>
                <a:spcPct val="150000"/>
              </a:lnSpc>
              <a:spcAft>
                <a:spcPts val="0"/>
              </a:spcAft>
            </a:pPr>
            <a:r>
              <a:rPr lang="uk-UA" sz="2200" dirty="0" smtClean="0">
                <a:latin typeface="Times New Roman" panose="02020603050405020304" pitchFamily="18" charset="0"/>
                <a:ea typeface="Times New Roman" panose="02020603050405020304" pitchFamily="18" charset="0"/>
                <a:cs typeface="Times New Roman" panose="02020603050405020304" pitchFamily="18" charset="0"/>
              </a:rPr>
              <a:t>Вінницький </a:t>
            </a:r>
            <a:r>
              <a:rPr lang="uk-UA" sz="2200" dirty="0" err="1" smtClean="0">
                <a:latin typeface="Times New Roman" panose="02020603050405020304" pitchFamily="18" charset="0"/>
                <a:ea typeface="Times New Roman" panose="02020603050405020304" pitchFamily="18" charset="0"/>
                <a:cs typeface="Times New Roman" panose="02020603050405020304" pitchFamily="18" charset="0"/>
              </a:rPr>
              <a:t>капуцинський</a:t>
            </a:r>
            <a:r>
              <a:rPr lang="uk-UA" sz="2200" dirty="0" smtClean="0">
                <a:latin typeface="Times New Roman" panose="02020603050405020304" pitchFamily="18" charset="0"/>
                <a:ea typeface="Times New Roman" panose="02020603050405020304" pitchFamily="18" charset="0"/>
                <a:cs typeface="Times New Roman" panose="02020603050405020304" pitchFamily="18" charset="0"/>
              </a:rPr>
              <a:t> монастир</a:t>
            </a:r>
          </a:p>
          <a:p>
            <a:pPr lvl="0">
              <a:lnSpc>
                <a:spcPct val="150000"/>
              </a:lnSpc>
            </a:pPr>
            <a:r>
              <a:rPr lang="uk-UA" sz="2200" b="1" dirty="0" smtClean="0">
                <a:latin typeface="Times New Roman" panose="02020603050405020304" pitchFamily="18" charset="0"/>
                <a:ea typeface="Times New Roman" panose="02020603050405020304" pitchFamily="18" charset="0"/>
                <a:cs typeface="Times New Roman" panose="02020603050405020304" pitchFamily="18" charset="0"/>
              </a:rPr>
              <a:t>Завдання </a:t>
            </a:r>
            <a:r>
              <a:rPr lang="uk-UA" sz="2200" b="1" dirty="0">
                <a:latin typeface="Times New Roman" panose="02020603050405020304" pitchFamily="18" charset="0"/>
                <a:ea typeface="Times New Roman" panose="02020603050405020304" pitchFamily="18" charset="0"/>
                <a:cs typeface="Times New Roman" panose="02020603050405020304" pitchFamily="18" charset="0"/>
              </a:rPr>
              <a:t>дослідження: </a:t>
            </a:r>
            <a:endParaRPr lang="uk-UA" sz="2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uk-UA" sz="2200" dirty="0" smtClean="0">
                <a:latin typeface="Times New Roman" panose="02020603050405020304" pitchFamily="18" charset="0"/>
                <a:cs typeface="Times New Roman" panose="02020603050405020304" pitchFamily="18" charset="0"/>
              </a:rPr>
              <a:t>1. Проаналізувати </a:t>
            </a:r>
            <a:r>
              <a:rPr lang="uk-UA" sz="2200" dirty="0">
                <a:latin typeface="Times New Roman" panose="02020603050405020304" pitchFamily="18" charset="0"/>
                <a:cs typeface="Times New Roman" panose="02020603050405020304" pitchFamily="18" charset="0"/>
              </a:rPr>
              <a:t>літературу з досліджуваної </a:t>
            </a:r>
            <a:r>
              <a:rPr lang="uk-UA" sz="2200" dirty="0" smtClean="0">
                <a:latin typeface="Times New Roman" panose="02020603050405020304" pitchFamily="18" charset="0"/>
                <a:cs typeface="Times New Roman" panose="02020603050405020304" pitchFamily="18" charset="0"/>
              </a:rPr>
              <a:t>теми</a:t>
            </a:r>
            <a:endParaRPr lang="uk-UA" sz="2200" dirty="0">
              <a:latin typeface="Times New Roman" panose="02020603050405020304" pitchFamily="18" charset="0"/>
              <a:cs typeface="Times New Roman" panose="02020603050405020304" pitchFamily="18" charset="0"/>
            </a:endParaRPr>
          </a:p>
          <a:p>
            <a:pPr lvl="0">
              <a:lnSpc>
                <a:spcPct val="150000"/>
              </a:lnSpc>
            </a:pPr>
            <a:r>
              <a:rPr lang="uk-UA" sz="2200" dirty="0">
                <a:latin typeface="Times New Roman" panose="02020603050405020304" pitchFamily="18" charset="0"/>
                <a:cs typeface="Times New Roman" panose="02020603050405020304" pitchFamily="18" charset="0"/>
              </a:rPr>
              <a:t>2</a:t>
            </a:r>
            <a:r>
              <a:rPr lang="uk-UA" sz="2200" dirty="0" smtClean="0">
                <a:latin typeface="Times New Roman" panose="02020603050405020304" pitchFamily="18" charset="0"/>
                <a:cs typeface="Times New Roman" panose="02020603050405020304" pitchFamily="18" charset="0"/>
              </a:rPr>
              <a:t>. Застосувати отримані знання для створення роботи про монастир капуцинів у Вінниці</a:t>
            </a:r>
            <a:endParaRPr lang="uk-UA" sz="2200" dirty="0">
              <a:latin typeface="Times New Roman" panose="02020603050405020304" pitchFamily="18" charset="0"/>
              <a:cs typeface="Times New Roman" panose="02020603050405020304" pitchFamily="18" charset="0"/>
            </a:endParaRPr>
          </a:p>
          <a:p>
            <a:pPr lvl="0">
              <a:lnSpc>
                <a:spcPct val="150000"/>
              </a:lnSpc>
            </a:pPr>
            <a:endParaRPr lang="uk-UA" sz="2400" dirty="0" smtClean="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9743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5459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27296"/>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09762" y="1245495"/>
            <a:ext cx="11499272" cy="523220"/>
          </a:xfrm>
          <a:prstGeom prst="rect">
            <a:avLst/>
          </a:prstGeom>
        </p:spPr>
        <p:txBody>
          <a:bodyPr wrap="square">
            <a:spAutoFit/>
          </a:bodyPr>
          <a:lstStyle/>
          <a:p>
            <a:r>
              <a:rPr lang="uk-UA" sz="2800" b="1" dirty="0" smtClean="0"/>
              <a:t>ВІННИЦЬКИЙ КАПУЦИНСЬКИЙ МОНАСТИР – ЗАГАЛЬНА ІНФОРМАЦІЯ</a:t>
            </a:r>
            <a:endParaRPr lang="uk-UA" sz="28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45" y="1995123"/>
            <a:ext cx="3473562" cy="2761666"/>
          </a:xfrm>
          <a:prstGeom prst="rect">
            <a:avLst/>
          </a:prstGeom>
        </p:spPr>
      </p:pic>
      <p:sp>
        <p:nvSpPr>
          <p:cNvPr id="12" name="Прямоугольник 11"/>
          <p:cNvSpPr/>
          <p:nvPr/>
        </p:nvSpPr>
        <p:spPr>
          <a:xfrm>
            <a:off x="3916907" y="2224248"/>
            <a:ext cx="8011236" cy="3416320"/>
          </a:xfrm>
          <a:prstGeom prst="rect">
            <a:avLst/>
          </a:prstGeom>
        </p:spPr>
        <p:txBody>
          <a:bodyPr wrap="square">
            <a:spAutoFit/>
          </a:bodyPr>
          <a:lstStyle/>
          <a:p>
            <a:pPr indent="450215" algn="just">
              <a:spcAft>
                <a:spcPts val="0"/>
              </a:spcAft>
            </a:pPr>
            <a:r>
              <a:rPr lang="uk-UA" b="1" dirty="0" smtClean="0">
                <a:latin typeface="Times New Roman" panose="02020603050405020304" pitchFamily="18" charset="0"/>
                <a:ea typeface="Calibri" panose="020F0502020204030204" pitchFamily="34" charset="0"/>
              </a:rPr>
              <a:t>Вінницький </a:t>
            </a:r>
            <a:r>
              <a:rPr lang="uk-UA" b="1" dirty="0" err="1" smtClean="0">
                <a:latin typeface="Times New Roman" panose="02020603050405020304" pitchFamily="18" charset="0"/>
                <a:ea typeface="Calibri" panose="020F0502020204030204" pitchFamily="34" charset="0"/>
              </a:rPr>
              <a:t>капуцинський</a:t>
            </a:r>
            <a:r>
              <a:rPr lang="uk-UA" b="1" dirty="0" smtClean="0">
                <a:latin typeface="Times New Roman" panose="02020603050405020304" pitchFamily="18" charset="0"/>
                <a:ea typeface="Calibri" panose="020F0502020204030204" pitchFamily="34" charset="0"/>
              </a:rPr>
              <a:t> монастир</a:t>
            </a:r>
            <a:r>
              <a:rPr lang="uk-UA" dirty="0" smtClean="0">
                <a:latin typeface="Times New Roman" panose="02020603050405020304" pitchFamily="18" charset="0"/>
                <a:ea typeface="Calibri" panose="020F0502020204030204" pitchFamily="34" charset="0"/>
              </a:rPr>
              <a:t> – це комплекс історичних будівель і споруд, розташованих у Вінниці за </a:t>
            </a:r>
            <a:r>
              <a:rPr lang="uk-UA" dirty="0" err="1" smtClean="0">
                <a:latin typeface="Times New Roman" panose="02020603050405020304" pitchFamily="18" charset="0"/>
                <a:ea typeface="Calibri" panose="020F0502020204030204" pitchFamily="34" charset="0"/>
              </a:rPr>
              <a:t>адресою</a:t>
            </a:r>
            <a:r>
              <a:rPr lang="uk-UA" dirty="0" smtClean="0">
                <a:latin typeface="Times New Roman" panose="02020603050405020304" pitchFamily="18" charset="0"/>
                <a:ea typeface="Calibri" panose="020F0502020204030204" pitchFamily="34" charset="0"/>
              </a:rPr>
              <a:t>: вулиця Соборна, 12 та 14 і більш відомі, як Костел Матері Божої Ангельської та монастир братів менших капуцинів, побудованих у середині ХVІІІ ст.  </a:t>
            </a:r>
          </a:p>
          <a:p>
            <a:pPr indent="450215" algn="just"/>
            <a:r>
              <a:rPr lang="uk-UA" dirty="0" smtClean="0">
                <a:latin typeface="Times New Roman" panose="02020603050405020304" pitchFamily="18" charset="0"/>
                <a:ea typeface="Calibri" panose="020F0502020204030204" pitchFamily="34" charset="0"/>
              </a:rPr>
              <a:t>У поєднанні із розташованими поруч – колишнім домініканським собором (зараз це </a:t>
            </a:r>
            <a:r>
              <a:rPr lang="uk-UA" dirty="0" err="1" smtClean="0">
                <a:latin typeface="Times New Roman" panose="02020603050405020304" pitchFamily="18" charset="0"/>
                <a:ea typeface="Calibri" panose="020F0502020204030204" pitchFamily="34" charset="0"/>
              </a:rPr>
              <a:t>Спасо</a:t>
            </a:r>
            <a:r>
              <a:rPr lang="uk-UA" dirty="0" smtClean="0">
                <a:latin typeface="Times New Roman" panose="02020603050405020304" pitchFamily="18" charset="0"/>
                <a:ea typeface="Calibri" panose="020F0502020204030204" pitchFamily="34" charset="0"/>
              </a:rPr>
              <a:t>-Преображенський кафедральний собор – головний православний храм у Вінниці Православної церкви України (ПЦУ) та колишнім єзуїтським колегіумом (нині це державний архів Вінницької області, художній музей та технічний ліцей), що мають назву «вінницькі мури» і спільно складають історичну перлину міста Вінниці. </a:t>
            </a:r>
          </a:p>
          <a:p>
            <a:pPr indent="450215" algn="just">
              <a:spcAft>
                <a:spcPts val="0"/>
              </a:spcAft>
            </a:pPr>
            <a:endParaRPr lang="uk-UA" dirty="0">
              <a:latin typeface="Times New Roman" panose="02020603050405020304" pitchFamily="18" charset="0"/>
              <a:ea typeface="Calibri" panose="020F0502020204030204" pitchFamily="34" charset="0"/>
            </a:endParaRPr>
          </a:p>
          <a:p>
            <a:pPr indent="450215" algn="just">
              <a:spcAft>
                <a:spcPts val="0"/>
              </a:spcAft>
            </a:pPr>
            <a:endParaRPr lang="uk-UA" dirty="0" smtClean="0">
              <a:latin typeface="Times New Roman" panose="02020603050405020304" pitchFamily="18" charset="0"/>
              <a:ea typeface="Calibri" panose="020F0502020204030204" pitchFamily="34" charset="0"/>
            </a:endParaRPr>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1565" y="4886118"/>
            <a:ext cx="2845461" cy="1897922"/>
          </a:xfrm>
          <a:prstGeom prst="rect">
            <a:avLst/>
          </a:prstGeom>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536" y="5048475"/>
            <a:ext cx="2735723" cy="1820499"/>
          </a:xfrm>
          <a:prstGeom prst="rect">
            <a:avLst/>
          </a:prstGeom>
        </p:spPr>
      </p:pic>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933" y="4961809"/>
            <a:ext cx="2764415" cy="1971882"/>
          </a:xfrm>
          <a:prstGeom prst="rect">
            <a:avLst/>
          </a:prstGeom>
        </p:spPr>
      </p:pic>
    </p:spTree>
    <p:extLst>
      <p:ext uri="{BB962C8B-B14F-4D97-AF65-F5344CB8AC3E}">
        <p14:creationId xmlns:p14="http://schemas.microsoft.com/office/powerpoint/2010/main" val="725170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43346" y="1231833"/>
            <a:ext cx="11499272" cy="523220"/>
          </a:xfrm>
          <a:prstGeom prst="rect">
            <a:avLst/>
          </a:prstGeom>
        </p:spPr>
        <p:txBody>
          <a:bodyPr wrap="square">
            <a:spAutoFit/>
          </a:bodyPr>
          <a:lstStyle/>
          <a:p>
            <a:pPr algn="ctr"/>
            <a:r>
              <a:rPr lang="uk-UA" sz="2800" b="1" dirty="0"/>
              <a:t>КОСТЕЛ МАТЕРІ БОЖОЇ АНГЕЛЬСЬКОЇ</a:t>
            </a:r>
            <a:endParaRPr lang="ru-RU" sz="2800" dirty="0"/>
          </a:p>
        </p:txBody>
      </p:sp>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AutoShape 2" descr="Adobe Animate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3" name="AutoShape 12" descr="Moho Animation Softw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AutoShape 18" descr="Adobe Premiere Pro — Википедия"/>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AutoShape 22" descr="Motion graphics software | Adobe After Effe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9" name="AutoShape 24" descr="Adobe After Effects for teams 一年訂閱– 朕宏國際實業有限公司"/>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6" y="1680323"/>
            <a:ext cx="3404216" cy="2554286"/>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75" y="4339988"/>
            <a:ext cx="9824940" cy="2838003"/>
          </a:xfrm>
          <a:prstGeom prst="rect">
            <a:avLst/>
          </a:prstGeom>
        </p:spPr>
      </p:pic>
      <p:sp>
        <p:nvSpPr>
          <p:cNvPr id="18" name="Прямоугольник 17"/>
          <p:cNvSpPr/>
          <p:nvPr/>
        </p:nvSpPr>
        <p:spPr>
          <a:xfrm>
            <a:off x="3980477" y="1938724"/>
            <a:ext cx="7824835" cy="2308324"/>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cs typeface="Times New Roman" panose="02020603050405020304" pitchFamily="18" charset="0"/>
              </a:rPr>
              <a:t>Костел Матері Божої Ангельської побудований у стилі тосканського бароко </a:t>
            </a:r>
            <a:r>
              <a:rPr lang="uk-UA" dirty="0" smtClean="0">
                <a:latin typeface="Times New Roman" panose="02020603050405020304" pitchFamily="18" charset="0"/>
                <a:ea typeface="Calibri" panose="020F0502020204030204" pitchFamily="34" charset="0"/>
                <a:cs typeface="Times New Roman" panose="02020603050405020304" pitchFamily="18" charset="0"/>
              </a:rPr>
              <a:t>у 1760 році.</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Ініціатором будівництва костелу був тодішній староста </a:t>
            </a:r>
            <a:r>
              <a:rPr lang="uk-UA" dirty="0" err="1" smtClean="0">
                <a:latin typeface="Times New Roman" panose="02020603050405020304" pitchFamily="18" charset="0"/>
                <a:cs typeface="Times New Roman" panose="02020603050405020304" pitchFamily="18" charset="0"/>
              </a:rPr>
              <a:t>Людвік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Каліновський</a:t>
            </a:r>
            <a:r>
              <a:rPr lang="uk-UA" dirty="0" smtClean="0">
                <a:latin typeface="Times New Roman" panose="02020603050405020304" pitchFamily="18" charset="0"/>
                <a:cs typeface="Times New Roman" panose="02020603050405020304" pitchFamily="18" charset="0"/>
              </a:rPr>
              <a:t> (1700-1765). Він же й запросив братів капуцинів у Вінницю. </a:t>
            </a:r>
          </a:p>
          <a:p>
            <a:pPr algn="just"/>
            <a:r>
              <a:rPr lang="uk-UA" dirty="0" smtClean="0">
                <a:latin typeface="Times New Roman" panose="02020603050405020304" pitchFamily="18" charset="0"/>
                <a:cs typeface="Times New Roman" panose="02020603050405020304" pitchFamily="18" charset="0"/>
              </a:rPr>
              <a:t>14 вересня 1745 року було закладено нарізний камінь у фундамент майбутнього храму. </a:t>
            </a:r>
          </a:p>
          <a:p>
            <a:pPr algn="just"/>
            <a:r>
              <a:rPr lang="uk-UA" dirty="0" smtClean="0">
                <a:latin typeface="Times New Roman" panose="02020603050405020304" pitchFamily="18" charset="0"/>
                <a:cs typeface="Times New Roman" panose="02020603050405020304" pitchFamily="18" charset="0"/>
              </a:rPr>
              <a:t>18 </a:t>
            </a:r>
            <a:r>
              <a:rPr lang="uk-UA" dirty="0">
                <a:latin typeface="Times New Roman" panose="02020603050405020304" pitchFamily="18" charset="0"/>
                <a:cs typeface="Times New Roman" panose="02020603050405020304" pitchFamily="18" charset="0"/>
              </a:rPr>
              <a:t>лютого 1761 р. Луцький єпископ Антоній </a:t>
            </a:r>
            <a:r>
              <a:rPr lang="uk-UA" dirty="0" err="1">
                <a:latin typeface="Times New Roman" panose="02020603050405020304" pitchFamily="18" charset="0"/>
                <a:cs typeface="Times New Roman" panose="02020603050405020304" pitchFamily="18" charset="0"/>
              </a:rPr>
              <a:t>Волович</a:t>
            </a:r>
            <a:r>
              <a:rPr lang="uk-UA" dirty="0">
                <a:latin typeface="Times New Roman" panose="02020603050405020304" pitchFamily="18" charset="0"/>
                <a:cs typeface="Times New Roman" panose="02020603050405020304" pitchFamily="18" charset="0"/>
              </a:rPr>
              <a:t> освятив </a:t>
            </a:r>
            <a:r>
              <a:rPr lang="uk-UA" dirty="0" err="1">
                <a:latin typeface="Times New Roman" panose="02020603050405020304" pitchFamily="18" charset="0"/>
                <a:cs typeface="Times New Roman" panose="02020603050405020304" pitchFamily="18" charset="0"/>
              </a:rPr>
              <a:t>капуцинський</a:t>
            </a:r>
            <a:r>
              <a:rPr lang="uk-UA" dirty="0">
                <a:latin typeface="Times New Roman" panose="02020603050405020304" pitchFamily="18" charset="0"/>
                <a:cs typeface="Times New Roman" panose="02020603050405020304" pitchFamily="18" charset="0"/>
              </a:rPr>
              <a:t> храм Матері Божої Ангельської</a:t>
            </a:r>
            <a:r>
              <a:rPr lang="uk-UA"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4382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Прямоугольник 27"/>
          <p:cNvSpPr/>
          <p:nvPr/>
        </p:nvSpPr>
        <p:spPr>
          <a:xfrm>
            <a:off x="476165" y="1083472"/>
            <a:ext cx="11499272" cy="523220"/>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ОРДЕН БРАТІВ МЕНШИХ КАПУЦИНІВ</a:t>
            </a:r>
            <a:endParaRPr lang="uk-UA" sz="28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090081" y="1968879"/>
            <a:ext cx="5878764" cy="3416320"/>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Орден Братів Менших Капуцинів - це спільнота братів, які </a:t>
            </a:r>
            <a:r>
              <a:rPr lang="uk-UA" dirty="0" err="1" smtClean="0">
                <a:latin typeface="Times New Roman" panose="02020603050405020304" pitchFamily="18" charset="0"/>
                <a:cs typeface="Times New Roman" panose="02020603050405020304" pitchFamily="18" charset="0"/>
              </a:rPr>
              <a:t>живутьза</a:t>
            </a:r>
            <a:r>
              <a:rPr lang="uk-UA" dirty="0" smtClean="0">
                <a:latin typeface="Times New Roman" panose="02020603050405020304" pitchFamily="18" charset="0"/>
                <a:cs typeface="Times New Roman" panose="02020603050405020304" pitchFamily="18" charset="0"/>
              </a:rPr>
              <a:t> прикладом святого Франциска з </a:t>
            </a:r>
            <a:r>
              <a:rPr lang="uk-UA" dirty="0" err="1" smtClean="0">
                <a:latin typeface="Times New Roman" panose="02020603050405020304" pitchFamily="18" charset="0"/>
                <a:cs typeface="Times New Roman" panose="02020603050405020304" pitchFamily="18" charset="0"/>
              </a:rPr>
              <a:t>Ассізі</a:t>
            </a:r>
            <a:r>
              <a:rPr lang="uk-UA" dirty="0" smtClean="0">
                <a:latin typeface="Times New Roman" panose="02020603050405020304" pitchFamily="18" charset="0"/>
                <a:cs typeface="Times New Roman" panose="02020603050405020304" pitchFamily="18" charset="0"/>
              </a:rPr>
              <a:t>. Орден виник у 16 столітті як плід послідовної реформи францисканського ордену, метою якої було повернення до первинних ідеалів Засновника. </a:t>
            </a:r>
          </a:p>
          <a:p>
            <a:pPr algn="just"/>
            <a:r>
              <a:rPr lang="uk-UA" dirty="0" smtClean="0">
                <a:latin typeface="Times New Roman" panose="02020603050405020304" pitchFamily="18" charset="0"/>
                <a:cs typeface="Times New Roman" panose="02020603050405020304" pitchFamily="18" charset="0"/>
              </a:rPr>
              <a:t>Італійські діти, побачивши братів у характерному одязі з великими каптурами, назвали їх капуцинами (монахи в капюшонах), і з тих пір всі знають братів під цією назвою. Спільнота капуцинів зростала дуже швидко. Брати стали відомими як прості і смиренні проповідники навернення, опікуни хворих, капелани солдатів і ув'язнених, місіонери, сповідники і духовні наставники. </a:t>
            </a:r>
            <a:endParaRPr lang="uk-UA"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5575" y="1755054"/>
            <a:ext cx="3542968" cy="2429464"/>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4394578"/>
            <a:ext cx="3542968" cy="1996380"/>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321" y="1995123"/>
            <a:ext cx="2135524" cy="3573164"/>
          </a:xfrm>
          <a:prstGeom prst="rect">
            <a:avLst/>
          </a:prstGeom>
        </p:spPr>
      </p:pic>
    </p:spTree>
    <p:extLst>
      <p:ext uri="{BB962C8B-B14F-4D97-AF65-F5344CB8AC3E}">
        <p14:creationId xmlns:p14="http://schemas.microsoft.com/office/powerpoint/2010/main" val="339532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3" name="Прямоугольник 22"/>
          <p:cNvSpPr/>
          <p:nvPr/>
        </p:nvSpPr>
        <p:spPr>
          <a:xfrm>
            <a:off x="443346" y="1231833"/>
            <a:ext cx="11499272" cy="523220"/>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ДЕЯКІ ІСТОРИЧНІ ПОДІЇ </a:t>
            </a:r>
            <a:endParaRPr lang="uk-UA" sz="28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4855" y="1608377"/>
            <a:ext cx="11518710" cy="5227072"/>
          </a:xfrm>
          <a:prstGeom prst="rect">
            <a:avLst/>
          </a:prstGeom>
        </p:spPr>
        <p:txBody>
          <a:bodyPr wrap="square">
            <a:spAutoFit/>
          </a:bodyPr>
          <a:lstStyle/>
          <a:p>
            <a:pPr algn="just">
              <a:spcAft>
                <a:spcPts val="700"/>
              </a:spcAft>
            </a:pPr>
            <a:r>
              <a:rPr lang="uk-UA" sz="1600" b="1" dirty="0" smtClean="0">
                <a:latin typeface="Times New Roman" panose="02020603050405020304" pitchFamily="18" charset="0"/>
                <a:cs typeface="Times New Roman" panose="02020603050405020304" pitchFamily="18" charset="0"/>
              </a:rPr>
              <a:t>23 VII 1744</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староста міста Вінниці, полковник </a:t>
            </a:r>
            <a:r>
              <a:rPr lang="uk-UA" sz="1600" dirty="0" err="1" smtClean="0">
                <a:latin typeface="Times New Roman" panose="02020603050405020304" pitchFamily="18" charset="0"/>
                <a:cs typeface="Times New Roman" panose="02020603050405020304" pitchFamily="18" charset="0"/>
              </a:rPr>
              <a:t>Людвік</a:t>
            </a:r>
            <a:r>
              <a:rPr lang="uk-UA" sz="1600" dirty="0" smtClean="0">
                <a:latin typeface="Times New Roman" panose="02020603050405020304" pitchFamily="18" charset="0"/>
                <a:cs typeface="Times New Roman" panose="02020603050405020304" pitchFamily="18" charset="0"/>
              </a:rPr>
              <a:t> Калиновський, звертається до польської </a:t>
            </a:r>
            <a:r>
              <a:rPr lang="uk-UA" sz="1600" dirty="0" err="1" smtClean="0">
                <a:latin typeface="Times New Roman" panose="02020603050405020304" pitchFamily="18" charset="0"/>
                <a:cs typeface="Times New Roman" panose="02020603050405020304" pitchFamily="18" charset="0"/>
              </a:rPr>
              <a:t>кустодії</a:t>
            </a:r>
            <a:r>
              <a:rPr lang="uk-UA" sz="1600" dirty="0" smtClean="0">
                <a:latin typeface="Times New Roman" panose="02020603050405020304" pitchFamily="18" charset="0"/>
                <a:cs typeface="Times New Roman" panose="02020603050405020304" pitchFamily="18" charset="0"/>
              </a:rPr>
              <a:t> капуцинів з офіційним проханням прийняти його пропозицію щодо фундації монастиря капуцинів у Вінниці.</a:t>
            </a:r>
          </a:p>
          <a:p>
            <a:pPr algn="just"/>
            <a:r>
              <a:rPr lang="uk-UA" sz="1600" b="1" dirty="0" smtClean="0">
                <a:latin typeface="Times New Roman" panose="02020603050405020304" pitchFamily="18" charset="0"/>
                <a:cs typeface="Times New Roman" panose="02020603050405020304" pitchFamily="18" charset="0"/>
              </a:rPr>
              <a:t>21 IX 1746</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близько 16.00 перші вінницькі капуцини разом з фундаторами: </a:t>
            </a:r>
            <a:r>
              <a:rPr lang="uk-UA" sz="1600" dirty="0" err="1" smtClean="0">
                <a:latin typeface="Times New Roman" panose="02020603050405020304" pitchFamily="18" charset="0"/>
                <a:cs typeface="Times New Roman" panose="02020603050405020304" pitchFamily="18" charset="0"/>
              </a:rPr>
              <a:t>Людвіком</a:t>
            </a:r>
            <a:r>
              <a:rPr lang="uk-UA" sz="1600" dirty="0" smtClean="0">
                <a:latin typeface="Times New Roman" panose="02020603050405020304" pitchFamily="18" charset="0"/>
                <a:cs typeface="Times New Roman" panose="02020603050405020304" pitchFamily="18" charset="0"/>
              </a:rPr>
              <a:t> Калиновським і його дружиною Єлизаветою, прибувають до Вінниці і оселяються у вінницькому замку. </a:t>
            </a:r>
          </a:p>
          <a:p>
            <a:pPr algn="just"/>
            <a:r>
              <a:rPr lang="uk-UA" sz="1600" b="1" dirty="0" smtClean="0">
                <a:latin typeface="Times New Roman" panose="02020603050405020304" pitchFamily="18" charset="0"/>
                <a:cs typeface="Times New Roman" panose="02020603050405020304" pitchFamily="18" charset="0"/>
              </a:rPr>
              <a:t>1 VIII 1747</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відбувається освячення тимчасової каплиці на території майбутнього монастиря.</a:t>
            </a:r>
          </a:p>
          <a:p>
            <a:pPr algn="just">
              <a:spcAft>
                <a:spcPts val="700"/>
              </a:spcAft>
            </a:pPr>
            <a:r>
              <a:rPr lang="uk-UA" sz="1600" b="1" dirty="0" smtClean="0">
                <a:latin typeface="Times New Roman" panose="02020603050405020304" pitchFamily="18" charset="0"/>
                <a:cs typeface="Times New Roman" panose="02020603050405020304" pitchFamily="18" charset="0"/>
              </a:rPr>
              <a:t>11 II 1888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російський імператор Олександр III ліквідовує вінницький </a:t>
            </a:r>
            <a:r>
              <a:rPr lang="uk-UA" sz="1600" dirty="0" err="1" smtClean="0">
                <a:latin typeface="Times New Roman" panose="02020603050405020304" pitchFamily="18" charset="0"/>
                <a:cs typeface="Times New Roman" panose="02020603050405020304" pitchFamily="18" charset="0"/>
              </a:rPr>
              <a:t>капуцинський</a:t>
            </a:r>
            <a:r>
              <a:rPr lang="uk-UA" sz="1600" dirty="0" smtClean="0">
                <a:latin typeface="Times New Roman" panose="02020603050405020304" pitchFamily="18" charset="0"/>
                <a:cs typeface="Times New Roman" panose="02020603050405020304" pitchFamily="18" charset="0"/>
              </a:rPr>
              <a:t> монастир.</a:t>
            </a:r>
          </a:p>
          <a:p>
            <a:pPr algn="just"/>
            <a:r>
              <a:rPr lang="uk-UA" sz="1600" b="1" dirty="0" smtClean="0">
                <a:latin typeface="Times New Roman" panose="02020603050405020304" pitchFamily="18" charset="0"/>
                <a:cs typeface="Times New Roman" panose="02020603050405020304" pitchFamily="18" charset="0"/>
              </a:rPr>
              <a:t>1888-1913</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у парафії служать </a:t>
            </a:r>
            <a:r>
              <a:rPr lang="uk-UA" sz="1600" dirty="0" err="1" smtClean="0">
                <a:latin typeface="Times New Roman" panose="02020603050405020304" pitchFamily="18" charset="0"/>
                <a:cs typeface="Times New Roman" panose="02020603050405020304" pitchFamily="18" charset="0"/>
              </a:rPr>
              <a:t>дієцезіальні</a:t>
            </a:r>
            <a:r>
              <a:rPr lang="uk-UA" sz="1600" dirty="0" smtClean="0">
                <a:latin typeface="Times New Roman" panose="02020603050405020304" pitchFamily="18" charset="0"/>
                <a:cs typeface="Times New Roman" panose="02020603050405020304" pitchFamily="18" charset="0"/>
              </a:rPr>
              <a:t> священники.</a:t>
            </a:r>
          </a:p>
          <a:p>
            <a:pPr algn="just"/>
            <a:r>
              <a:rPr lang="uk-UA" sz="1600" b="1" dirty="0" smtClean="0">
                <a:latin typeface="Times New Roman" panose="02020603050405020304" pitchFamily="18" charset="0"/>
                <a:cs typeface="Times New Roman" panose="02020603050405020304" pitchFamily="18" charset="0"/>
              </a:rPr>
              <a:t>16 V 1920</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під час наступу польських військ на Київ до </a:t>
            </a:r>
            <a:r>
              <a:rPr lang="uk-UA" sz="1600" dirty="0" err="1" smtClean="0">
                <a:latin typeface="Times New Roman" panose="02020603050405020304" pitchFamily="18" charset="0"/>
                <a:cs typeface="Times New Roman" panose="02020603050405020304" pitchFamily="18" charset="0"/>
              </a:rPr>
              <a:t>капуцинського</a:t>
            </a:r>
            <a:r>
              <a:rPr lang="uk-UA" sz="1600" dirty="0" smtClean="0">
                <a:latin typeface="Times New Roman" panose="02020603050405020304" pitchFamily="18" charset="0"/>
                <a:cs typeface="Times New Roman" panose="02020603050405020304" pitchFamily="18" charset="0"/>
              </a:rPr>
              <a:t> храму прибув </a:t>
            </a:r>
            <a:r>
              <a:rPr lang="uk-UA" sz="1600" dirty="0" err="1" smtClean="0">
                <a:latin typeface="Times New Roman" panose="02020603050405020304" pitchFamily="18" charset="0"/>
                <a:cs typeface="Times New Roman" panose="02020603050405020304" pitchFamily="18" charset="0"/>
              </a:rPr>
              <a:t>маршалек</a:t>
            </a:r>
            <a:r>
              <a:rPr lang="uk-UA" sz="1600" dirty="0" smtClean="0">
                <a:latin typeface="Times New Roman" panose="02020603050405020304" pitchFamily="18" charset="0"/>
                <a:cs typeface="Times New Roman" panose="02020603050405020304" pitchFamily="18" charset="0"/>
              </a:rPr>
              <a:t> Юзеф </a:t>
            </a:r>
            <a:r>
              <a:rPr lang="uk-UA" sz="1600" dirty="0" err="1" smtClean="0">
                <a:latin typeface="Times New Roman" panose="02020603050405020304" pitchFamily="18" charset="0"/>
                <a:cs typeface="Times New Roman" panose="02020603050405020304" pitchFamily="18" charset="0"/>
              </a:rPr>
              <a:t>Пілсудський</a:t>
            </a:r>
            <a:r>
              <a:rPr lang="uk-UA" sz="1600" dirty="0" smtClean="0">
                <a:latin typeface="Times New Roman" panose="02020603050405020304" pitchFamily="18" charset="0"/>
                <a:cs typeface="Times New Roman" panose="02020603050405020304" pitchFamily="18" charset="0"/>
              </a:rPr>
              <a:t>. У його намірах отець настоятель Ян </a:t>
            </a:r>
            <a:r>
              <a:rPr lang="uk-UA" sz="1600" dirty="0" err="1" smtClean="0">
                <a:latin typeface="Times New Roman" panose="02020603050405020304" pitchFamily="18" charset="0"/>
                <a:cs typeface="Times New Roman" panose="02020603050405020304" pitchFamily="18" charset="0"/>
              </a:rPr>
              <a:t>Левінський</a:t>
            </a:r>
            <a:r>
              <a:rPr lang="uk-UA" sz="1600" dirty="0" smtClean="0">
                <a:latin typeface="Times New Roman" panose="02020603050405020304" pitchFamily="18" charset="0"/>
                <a:cs typeface="Times New Roman" panose="02020603050405020304" pitchFamily="18" charset="0"/>
              </a:rPr>
              <a:t> звершив Месу.</a:t>
            </a:r>
          </a:p>
          <a:p>
            <a:pPr algn="just"/>
            <a:r>
              <a:rPr lang="uk-UA" sz="1600" b="1" dirty="0" smtClean="0">
                <a:latin typeface="Times New Roman" panose="02020603050405020304" pitchFamily="18" charset="0"/>
                <a:cs typeface="Times New Roman" panose="02020603050405020304" pitchFamily="18" charset="0"/>
              </a:rPr>
              <a:t>1922</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радянська влада під приводом допомоги голодним вчинила грабунок цінностей вінницького </a:t>
            </a:r>
            <a:r>
              <a:rPr lang="uk-UA" sz="1600" dirty="0" err="1" smtClean="0">
                <a:latin typeface="Times New Roman" panose="02020603050405020304" pitchFamily="18" charset="0"/>
                <a:cs typeface="Times New Roman" panose="02020603050405020304" pitchFamily="18" charset="0"/>
              </a:rPr>
              <a:t>капуцинського</a:t>
            </a:r>
            <a:r>
              <a:rPr lang="uk-UA" sz="1600" dirty="0" smtClean="0">
                <a:latin typeface="Times New Roman" panose="02020603050405020304" pitchFamily="18" charset="0"/>
                <a:cs typeface="Times New Roman" panose="02020603050405020304" pitchFamily="18" charset="0"/>
              </a:rPr>
              <a:t> храму.</a:t>
            </a:r>
          </a:p>
          <a:p>
            <a:pPr algn="just"/>
            <a:r>
              <a:rPr lang="uk-UA" sz="1600" b="1" dirty="0" smtClean="0">
                <a:latin typeface="Times New Roman" panose="02020603050405020304" pitchFamily="18" charset="0"/>
                <a:cs typeface="Times New Roman" panose="02020603050405020304" pitchFamily="18" charset="0"/>
              </a:rPr>
              <a:t>1932</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будинок храму офіційно був переданий під </a:t>
            </a:r>
            <a:r>
              <a:rPr lang="uk-UA" sz="1600" dirty="0" err="1" smtClean="0">
                <a:latin typeface="Times New Roman" panose="02020603050405020304" pitchFamily="18" charset="0"/>
                <a:cs typeface="Times New Roman" panose="02020603050405020304" pitchFamily="18" charset="0"/>
              </a:rPr>
              <a:t>авіаклуб</a:t>
            </a:r>
            <a:r>
              <a:rPr lang="uk-UA" sz="1600" dirty="0" smtClean="0">
                <a:latin typeface="Times New Roman" panose="02020603050405020304" pitchFamily="18" charset="0"/>
                <a:cs typeface="Times New Roman" panose="02020603050405020304" pitchFamily="18" charset="0"/>
              </a:rPr>
              <a:t>.</a:t>
            </a:r>
          </a:p>
          <a:p>
            <a:pPr algn="just"/>
            <a:r>
              <a:rPr lang="uk-UA" sz="1600" b="1" dirty="0" smtClean="0">
                <a:latin typeface="Times New Roman" panose="02020603050405020304" pitchFamily="18" charset="0"/>
                <a:cs typeface="Times New Roman" panose="02020603050405020304" pitchFamily="18" charset="0"/>
              </a:rPr>
              <a:t>1931</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була ліквідована релігійна громада вінницьких католиків.</a:t>
            </a:r>
          </a:p>
          <a:p>
            <a:pPr algn="just"/>
            <a:r>
              <a:rPr lang="uk-UA" sz="1600" b="1" dirty="0" smtClean="0">
                <a:latin typeface="Times New Roman" panose="02020603050405020304" pitchFamily="18" charset="0"/>
                <a:cs typeface="Times New Roman" panose="02020603050405020304" pitchFamily="18" charset="0"/>
              </a:rPr>
              <a:t>20 IX 1960</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капуцинський</a:t>
            </a:r>
            <a:r>
              <a:rPr lang="uk-UA" sz="1600" dirty="0" smtClean="0">
                <a:latin typeface="Times New Roman" panose="02020603050405020304" pitchFamily="18" charset="0"/>
                <a:cs typeface="Times New Roman" panose="02020603050405020304" pitchFamily="18" charset="0"/>
              </a:rPr>
              <a:t> храм був переданий товариству «Знання» під лекторій атеїзму. Перебудова храму відбулася у 1961 році. У підвальних приміщеннях храму і монастиря було облаштоване атомне бомбосховище.</a:t>
            </a:r>
          </a:p>
          <a:p>
            <a:pPr algn="just"/>
            <a:r>
              <a:rPr lang="uk-UA" sz="1600" b="1" dirty="0" smtClean="0">
                <a:latin typeface="Times New Roman" panose="02020603050405020304" pitchFamily="18" charset="0"/>
                <a:cs typeface="Times New Roman" panose="02020603050405020304" pitchFamily="18" charset="0"/>
              </a:rPr>
              <a:t>989</a:t>
            </a:r>
            <a:r>
              <a:rPr lang="uk-UA" sz="1600" dirty="0" smtClean="0">
                <a:latin typeface="Times New Roman" panose="02020603050405020304" pitchFamily="18" charset="0"/>
                <a:cs typeface="Times New Roman" panose="02020603050405020304" pitchFamily="18" charset="0"/>
              </a:rPr>
              <a:t>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у березні група </a:t>
            </a:r>
            <a:r>
              <a:rPr lang="uk-UA" sz="1600" dirty="0" err="1" smtClean="0">
                <a:latin typeface="Times New Roman" panose="02020603050405020304" pitchFamily="18" charset="0"/>
                <a:cs typeface="Times New Roman" panose="02020603050405020304" pitchFamily="18" charset="0"/>
              </a:rPr>
              <a:t>вірян</a:t>
            </a:r>
            <a:r>
              <a:rPr lang="uk-UA" sz="1600" dirty="0" smtClean="0">
                <a:latin typeface="Times New Roman" panose="02020603050405020304" pitchFamily="18" charset="0"/>
                <a:cs typeface="Times New Roman" panose="02020603050405020304" pitchFamily="18" charset="0"/>
              </a:rPr>
              <a:t> з Вінниці поїхала у Москву і впродовж трьох місяців пікетувала будинок відділу у справах релігій при Кабінеті Міністрів Радянського Союзу, вимагаючи повернення віруючим католикам хоча б одного з вінницьких католицьких храмів.</a:t>
            </a:r>
          </a:p>
          <a:p>
            <a:pPr algn="just"/>
            <a:r>
              <a:rPr lang="uk-UA" sz="1600" b="1" dirty="0" smtClean="0">
                <a:latin typeface="Times New Roman" panose="02020603050405020304" pitchFamily="18" charset="0"/>
                <a:cs typeface="Times New Roman" panose="02020603050405020304" pitchFamily="18" charset="0"/>
              </a:rPr>
              <a:t>6 X 1992 </a:t>
            </a:r>
            <a:r>
              <a:rPr lang="uk-UA" sz="1600" i="1"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повернення капуцинів до Вінниці. Єпископ Ян </a:t>
            </a:r>
            <a:r>
              <a:rPr lang="uk-UA" sz="1600" dirty="0" err="1" smtClean="0">
                <a:latin typeface="Times New Roman" panose="02020603050405020304" pitchFamily="18" charset="0"/>
                <a:cs typeface="Times New Roman" panose="02020603050405020304" pitchFamily="18" charset="0"/>
              </a:rPr>
              <a:t>Ольшанський</a:t>
            </a:r>
            <a:r>
              <a:rPr lang="uk-UA" sz="1600" dirty="0" smtClean="0">
                <a:latin typeface="Times New Roman" panose="02020603050405020304" pitchFamily="18" charset="0"/>
                <a:cs typeface="Times New Roman" panose="02020603050405020304" pitchFamily="18" charset="0"/>
              </a:rPr>
              <a:t> призначив першим настоятелем після повернення капуцинів отця Станіслава </a:t>
            </a:r>
            <a:r>
              <a:rPr lang="uk-UA" sz="1600" dirty="0" err="1" smtClean="0">
                <a:latin typeface="Times New Roman" panose="02020603050405020304" pitchFamily="18" charset="0"/>
                <a:cs typeface="Times New Roman" panose="02020603050405020304" pitchFamily="18" charset="0"/>
              </a:rPr>
              <a:t>Падевського</a:t>
            </a:r>
            <a:r>
              <a:rPr lang="uk-UA" sz="1600" dirty="0" smtClean="0">
                <a:latin typeface="Times New Roman" panose="02020603050405020304" pitchFamily="18" charset="0"/>
                <a:cs typeface="Times New Roman" panose="02020603050405020304" pitchFamily="18" charset="0"/>
              </a:rPr>
              <a:t>. Вікаріями парафії стали отець Юстин </a:t>
            </a:r>
            <a:r>
              <a:rPr lang="uk-UA" sz="1600" dirty="0" err="1" smtClean="0">
                <a:latin typeface="Times New Roman" panose="02020603050405020304" pitchFamily="18" charset="0"/>
                <a:cs typeface="Times New Roman" panose="02020603050405020304" pitchFamily="18" charset="0"/>
              </a:rPr>
              <a:t>Русін</a:t>
            </a:r>
            <a:r>
              <a:rPr lang="uk-UA" sz="1600" dirty="0" smtClean="0">
                <a:latin typeface="Times New Roman" panose="02020603050405020304" pitchFamily="18" charset="0"/>
                <a:cs typeface="Times New Roman" panose="02020603050405020304" pitchFamily="18" charset="0"/>
              </a:rPr>
              <a:t> та отець </a:t>
            </a:r>
            <a:r>
              <a:rPr lang="uk-UA" sz="1600" dirty="0" err="1" smtClean="0">
                <a:latin typeface="Times New Roman" panose="02020603050405020304" pitchFamily="18" charset="0"/>
                <a:cs typeface="Times New Roman" panose="02020603050405020304" pitchFamily="18" charset="0"/>
              </a:rPr>
              <a:t>Блажей</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Суска</a:t>
            </a:r>
            <a:r>
              <a:rPr lang="uk-UA" sz="1600" dirty="0" smtClean="0">
                <a:latin typeface="Times New Roman" panose="02020603050405020304" pitchFamily="18" charset="0"/>
                <a:cs typeface="Times New Roman" panose="02020603050405020304" pitchFamily="18" charset="0"/>
              </a:rPr>
              <a:t>.</a:t>
            </a:r>
          </a:p>
          <a:p>
            <a:pPr algn="just">
              <a:spcAft>
                <a:spcPts val="700"/>
              </a:spcAft>
            </a:pPr>
            <a:endParaRPr lang="uk-UA"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158947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5459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27296"/>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09762" y="1245495"/>
            <a:ext cx="11499272" cy="523220"/>
          </a:xfrm>
          <a:prstGeom prst="rect">
            <a:avLst/>
          </a:prstGeom>
        </p:spPr>
        <p:txBody>
          <a:bodyPr wrap="square">
            <a:spAutoFit/>
          </a:bodyPr>
          <a:lstStyle/>
          <a:p>
            <a:pPr algn="ctr"/>
            <a:r>
              <a:rPr lang="uk-UA" sz="2800" b="1" dirty="0">
                <a:latin typeface="Times New Roman" panose="02020603050405020304" pitchFamily="18" charset="0"/>
                <a:cs typeface="Times New Roman" panose="02020603050405020304" pitchFamily="18" charset="0"/>
              </a:rPr>
              <a:t>ДЕЯКІ ІСТОРИЧНІ </a:t>
            </a:r>
            <a:r>
              <a:rPr lang="uk-UA" sz="2800" b="1" dirty="0" smtClean="0">
                <a:latin typeface="Times New Roman" panose="02020603050405020304" pitchFamily="18" charset="0"/>
                <a:cs typeface="Times New Roman" panose="02020603050405020304" pitchFamily="18" charset="0"/>
              </a:rPr>
              <a:t>ПОДІЇ. ФОТО.</a:t>
            </a:r>
            <a:endParaRPr lang="uk-UA" sz="28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11" y="1768715"/>
            <a:ext cx="3785671" cy="2639512"/>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941" y="1795269"/>
            <a:ext cx="3886925" cy="4715889"/>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620" y="1795270"/>
            <a:ext cx="3044531" cy="4584706"/>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600" y="4487074"/>
            <a:ext cx="3728982" cy="2449773"/>
          </a:xfrm>
          <a:prstGeom prst="rect">
            <a:avLst/>
          </a:prstGeom>
        </p:spPr>
      </p:pic>
    </p:spTree>
    <p:extLst>
      <p:ext uri="{BB962C8B-B14F-4D97-AF65-F5344CB8AC3E}">
        <p14:creationId xmlns:p14="http://schemas.microsoft.com/office/powerpoint/2010/main" val="196674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Прямоугольник 27"/>
          <p:cNvSpPr/>
          <p:nvPr/>
        </p:nvSpPr>
        <p:spPr>
          <a:xfrm>
            <a:off x="-354842" y="792656"/>
            <a:ext cx="11499272" cy="523220"/>
          </a:xfrm>
          <a:prstGeom prst="rect">
            <a:avLst/>
          </a:prstGeom>
        </p:spPr>
        <p:txBody>
          <a:bodyPr wrap="square">
            <a:spAutoFit/>
          </a:bodyPr>
          <a:lstStyle/>
          <a:p>
            <a:pPr algn="ctr"/>
            <a:r>
              <a:rPr lang="uk-UA" sz="2800" b="1" dirty="0"/>
              <a:t>ОРГАН КОСТЕЛУ</a:t>
            </a:r>
            <a:endParaRPr lang="ru-RU" sz="2800" dirty="0"/>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7" y="1306422"/>
            <a:ext cx="3117582" cy="2260521"/>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5" y="4240496"/>
            <a:ext cx="2926544" cy="2413644"/>
          </a:xfrm>
          <a:prstGeom prst="rect">
            <a:avLst/>
          </a:prstGeom>
        </p:spPr>
      </p:pic>
      <p:sp>
        <p:nvSpPr>
          <p:cNvPr id="13" name="Прямоугольник 12"/>
          <p:cNvSpPr/>
          <p:nvPr/>
        </p:nvSpPr>
        <p:spPr>
          <a:xfrm>
            <a:off x="3425587" y="1321849"/>
            <a:ext cx="8529851" cy="4247317"/>
          </a:xfrm>
          <a:prstGeom prst="rect">
            <a:avLst/>
          </a:prstGeom>
        </p:spPr>
        <p:txBody>
          <a:bodyPr wrap="square">
            <a:spAutoFit/>
          </a:bodyPr>
          <a:lstStyle/>
          <a:p>
            <a:pPr indent="450215" algn="just">
              <a:spcAft>
                <a:spcPts val="0"/>
              </a:spcAft>
            </a:pPr>
            <a:r>
              <a:rPr lang="uk-UA" dirty="0" smtClean="0">
                <a:latin typeface="Times New Roman" panose="02020603050405020304" pitchFamily="18" charset="0"/>
                <a:ea typeface="Calibri" panose="020F0502020204030204" pitchFamily="34" charset="0"/>
              </a:rPr>
              <a:t>Вінницький орган «Орган був виготовлений у німецькому місті Франкфурт-на-Одері у 1984 році та діяв до 1991 року. За часів радянської влади інструмент був встановлений у приміщенні колишнього домініканського костелу, який використовувався як органний зал. Орган був знищений під час рейдерського захоплення органного залу московською православною церквою (МП). Коли брати капуцини отримали дозвіл на відродження втраченого органу, то запросили для реставрації органних майстрів на чолі з органним майстром </a:t>
            </a:r>
            <a:r>
              <a:rPr lang="uk-UA" dirty="0" err="1" smtClean="0">
                <a:latin typeface="Times New Roman" panose="02020603050405020304" pitchFamily="18" charset="0"/>
                <a:ea typeface="Calibri" panose="020F0502020204030204" pitchFamily="34" charset="0"/>
              </a:rPr>
              <a:t>Єжи</a:t>
            </a:r>
            <a:r>
              <a:rPr lang="uk-UA" dirty="0" smtClean="0">
                <a:latin typeface="Times New Roman" panose="02020603050405020304" pitchFamily="18" charset="0"/>
                <a:ea typeface="Calibri" panose="020F0502020204030204" pitchFamily="34" charset="0"/>
              </a:rPr>
              <a:t> </a:t>
            </a:r>
            <a:r>
              <a:rPr lang="uk-UA" dirty="0" err="1" smtClean="0">
                <a:latin typeface="Times New Roman" panose="02020603050405020304" pitchFamily="18" charset="0"/>
                <a:ea typeface="Calibri" panose="020F0502020204030204" pitchFamily="34" charset="0"/>
              </a:rPr>
              <a:t>Куклею</a:t>
            </a:r>
            <a:r>
              <a:rPr lang="uk-UA" dirty="0" smtClean="0">
                <a:latin typeface="Times New Roman" panose="02020603050405020304" pitchFamily="18" charset="0"/>
                <a:ea typeface="Calibri" panose="020F0502020204030204" pitchFamily="34" charset="0"/>
              </a:rPr>
              <a:t> з Польщі, які провели відновлювальні роботи разом із вінницьким маестро Георгієм Курковим.</a:t>
            </a:r>
          </a:p>
          <a:p>
            <a:pPr indent="450215" algn="just">
              <a:spcAft>
                <a:spcPts val="0"/>
              </a:spcAft>
            </a:pPr>
            <a:r>
              <a:rPr lang="uk-UA" dirty="0" smtClean="0">
                <a:latin typeface="Times New Roman" panose="02020603050405020304" pitchFamily="18" charset="0"/>
                <a:ea typeface="Calibri" panose="020F0502020204030204" pitchFamily="34" charset="0"/>
              </a:rPr>
              <a:t>У результаті копіткої праці орган був відновлений. Перший концерт воскреслого органу відбувся 16 травня 1999 року. Орган має 30 регістрів, два </a:t>
            </a:r>
            <a:r>
              <a:rPr lang="uk-UA" dirty="0" err="1" smtClean="0">
                <a:latin typeface="Times New Roman" panose="02020603050405020304" pitchFamily="18" charset="0"/>
                <a:ea typeface="Calibri" panose="020F0502020204030204" pitchFamily="34" charset="0"/>
              </a:rPr>
              <a:t>мануали</a:t>
            </a:r>
            <a:r>
              <a:rPr lang="uk-UA" dirty="0" smtClean="0">
                <a:latin typeface="Times New Roman" panose="02020603050405020304" pitchFamily="18" charset="0"/>
                <a:ea typeface="Calibri" panose="020F0502020204030204" pitchFamily="34" charset="0"/>
              </a:rPr>
              <a:t> і педаль, звукова та регістрова </a:t>
            </a:r>
            <a:r>
              <a:rPr lang="uk-UA" dirty="0" err="1" smtClean="0">
                <a:latin typeface="Times New Roman" panose="02020603050405020304" pitchFamily="18" charset="0"/>
                <a:ea typeface="Calibri" panose="020F0502020204030204" pitchFamily="34" charset="0"/>
              </a:rPr>
              <a:t>трактура</a:t>
            </a:r>
            <a:r>
              <a:rPr lang="uk-UA" dirty="0" smtClean="0">
                <a:latin typeface="Times New Roman" panose="02020603050405020304" pitchFamily="18" charset="0"/>
                <a:ea typeface="Calibri" panose="020F0502020204030204" pitchFamily="34" charset="0"/>
              </a:rPr>
              <a:t> — механічні. Орган має м'яке і тепле звучання, типове для німецьких </a:t>
            </a:r>
            <a:r>
              <a:rPr lang="uk-UA" dirty="0" err="1" smtClean="0">
                <a:latin typeface="Times New Roman" panose="02020603050405020304" pitchFamily="18" charset="0"/>
                <a:ea typeface="Calibri" panose="020F0502020204030204" pitchFamily="34" charset="0"/>
              </a:rPr>
              <a:t>зауерівських</a:t>
            </a:r>
            <a:r>
              <a:rPr lang="uk-UA" dirty="0" smtClean="0">
                <a:latin typeface="Times New Roman" panose="02020603050405020304" pitchFamily="18" charset="0"/>
                <a:ea typeface="Calibri" panose="020F0502020204030204" pitchFamily="34" charset="0"/>
              </a:rPr>
              <a:t> органів.</a:t>
            </a:r>
          </a:p>
          <a:p>
            <a:pPr indent="450215" algn="just">
              <a:spcAft>
                <a:spcPts val="0"/>
              </a:spcAft>
            </a:pPr>
            <a:r>
              <a:rPr lang="uk-UA" dirty="0" smtClean="0">
                <a:latin typeface="Times New Roman" panose="02020603050405020304" pitchFamily="18" charset="0"/>
                <a:ea typeface="Calibri" panose="020F0502020204030204" pitchFamily="34" charset="0"/>
              </a:rPr>
              <a:t>Щороку з вересня по жовтень відбуваються традиційні Міжнародні фестивалі органної та камерної музики «Музика в монастирських мурах», у 2024 році такий фестиваль буде ХХVІ.</a:t>
            </a:r>
            <a:endParaRPr lang="uk-UA" dirty="0">
              <a:effectLst/>
              <a:latin typeface="Times New Roman" panose="02020603050405020304" pitchFamily="18" charset="0"/>
              <a:ea typeface="Calibri" panose="020F050202020403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1749" y="5512765"/>
            <a:ext cx="2869227" cy="1345234"/>
          </a:xfrm>
          <a:prstGeom prst="rect">
            <a:avLst/>
          </a:prstGeom>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2554" y="5316387"/>
            <a:ext cx="2998763" cy="1700641"/>
          </a:xfrm>
          <a:prstGeom prst="rect">
            <a:avLst/>
          </a:prstGeom>
        </p:spPr>
      </p:pic>
    </p:spTree>
    <p:extLst>
      <p:ext uri="{BB962C8B-B14F-4D97-AF65-F5344CB8AC3E}">
        <p14:creationId xmlns:p14="http://schemas.microsoft.com/office/powerpoint/2010/main" val="311700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C7B24AB-B650-4A35-ABF8-31544BE55BDB}"/>
              </a:ext>
            </a:extLst>
          </p:cNvPr>
          <p:cNvPicPr>
            <a:picLocks noChangeAspect="1"/>
          </p:cNvPicPr>
          <p:nvPr/>
        </p:nvPicPr>
        <p:blipFill rotWithShape="1">
          <a:blip r:embed="rId2">
            <a:lum bright="70000" contrast="-70000"/>
          </a:blip>
          <a:srcRect t="20065" r="898" b="39806"/>
          <a:stretch/>
        </p:blipFill>
        <p:spPr>
          <a:xfrm>
            <a:off x="0" y="0"/>
            <a:ext cx="3045041" cy="693581"/>
          </a:xfrm>
          <a:prstGeom prst="rect">
            <a:avLst/>
          </a:prstGeom>
        </p:spPr>
      </p:pic>
      <p:pic>
        <p:nvPicPr>
          <p:cNvPr id="6" name="Рисунок 5">
            <a:extLst>
              <a:ext uri="{FF2B5EF4-FFF2-40B4-BE49-F238E27FC236}">
                <a16:creationId xmlns:a16="http://schemas.microsoft.com/office/drawing/2014/main" xmlns="" id="{1F4B80B0-454C-45B4-9C32-4835F25972F4}"/>
              </a:ext>
            </a:extLst>
          </p:cNvPr>
          <p:cNvPicPr>
            <a:picLocks noChangeAspect="1"/>
          </p:cNvPicPr>
          <p:nvPr/>
        </p:nvPicPr>
        <p:blipFill rotWithShape="1">
          <a:blip r:embed="rId2">
            <a:lum bright="70000" contrast="-70000"/>
          </a:blip>
          <a:srcRect t="20065" r="898" b="39806"/>
          <a:stretch/>
        </p:blipFill>
        <p:spPr>
          <a:xfrm flipH="1">
            <a:off x="3045041" y="0"/>
            <a:ext cx="3045040" cy="712695"/>
          </a:xfrm>
          <a:prstGeom prst="rect">
            <a:avLst/>
          </a:prstGeom>
        </p:spPr>
      </p:pic>
      <p:pic>
        <p:nvPicPr>
          <p:cNvPr id="8" name="Рисунок 7">
            <a:extLst>
              <a:ext uri="{FF2B5EF4-FFF2-40B4-BE49-F238E27FC236}">
                <a16:creationId xmlns:a16="http://schemas.microsoft.com/office/drawing/2014/main" xmlns="" id="{AC49B97B-8076-47E3-BAAC-DF66A11313EF}"/>
              </a:ext>
            </a:extLst>
          </p:cNvPr>
          <p:cNvPicPr>
            <a:picLocks noChangeAspect="1"/>
          </p:cNvPicPr>
          <p:nvPr/>
        </p:nvPicPr>
        <p:blipFill rotWithShape="1">
          <a:blip r:embed="rId2">
            <a:lum bright="70000" contrast="-70000"/>
          </a:blip>
          <a:srcRect t="20065" r="898" b="39806"/>
          <a:stretch/>
        </p:blipFill>
        <p:spPr>
          <a:xfrm>
            <a:off x="6101918" y="0"/>
            <a:ext cx="3045041" cy="693581"/>
          </a:xfrm>
          <a:prstGeom prst="rect">
            <a:avLst/>
          </a:prstGeom>
        </p:spPr>
      </p:pic>
      <p:pic>
        <p:nvPicPr>
          <p:cNvPr id="9" name="Рисунок 8">
            <a:extLst>
              <a:ext uri="{FF2B5EF4-FFF2-40B4-BE49-F238E27FC236}">
                <a16:creationId xmlns:a16="http://schemas.microsoft.com/office/drawing/2014/main" xmlns="" id="{FC5B7F2A-AE90-44C4-9EF7-49AAE68FA891}"/>
              </a:ext>
            </a:extLst>
          </p:cNvPr>
          <p:cNvPicPr>
            <a:picLocks noChangeAspect="1"/>
          </p:cNvPicPr>
          <p:nvPr/>
        </p:nvPicPr>
        <p:blipFill rotWithShape="1">
          <a:blip r:embed="rId2">
            <a:lum bright="70000" contrast="-70000"/>
          </a:blip>
          <a:srcRect t="20065" r="898" b="39806"/>
          <a:stretch/>
        </p:blipFill>
        <p:spPr>
          <a:xfrm flipH="1">
            <a:off x="9146959" y="0"/>
            <a:ext cx="3045040" cy="712695"/>
          </a:xfrm>
          <a:prstGeom prst="rect">
            <a:avLst/>
          </a:prstGeom>
        </p:spPr>
      </p:pic>
      <p:sp>
        <p:nvSpPr>
          <p:cNvPr id="7" name="Прямокутник 6">
            <a:extLst>
              <a:ext uri="{FF2B5EF4-FFF2-40B4-BE49-F238E27FC236}">
                <a16:creationId xmlns:a16="http://schemas.microsoft.com/office/drawing/2014/main" xmlns="" id="{4DC3DCC1-8953-4CA9-9E13-2FA16D25F833}"/>
              </a:ext>
            </a:extLst>
          </p:cNvPr>
          <p:cNvSpPr/>
          <p:nvPr/>
        </p:nvSpPr>
        <p:spPr>
          <a:xfrm>
            <a:off x="443346" y="552655"/>
            <a:ext cx="6090081" cy="400110"/>
          </a:xfrm>
          <a:prstGeom prst="rect">
            <a:avLst/>
          </a:prstGeom>
        </p:spPr>
        <p:txBody>
          <a:bodyPr wrap="square">
            <a:spAutoFit/>
          </a:bodyPr>
          <a:lstStyle/>
          <a:p>
            <a:pPr>
              <a:spcAft>
                <a:spcPts val="0"/>
              </a:spcAft>
            </a:pP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РОЗДІЛ І</a:t>
            </a:r>
          </a:p>
        </p:txBody>
      </p:sp>
      <p:pic>
        <p:nvPicPr>
          <p:cNvPr id="3" name="Picture 2" descr="ВФМЛ №17">
            <a:extLst>
              <a:ext uri="{FF2B5EF4-FFF2-40B4-BE49-F238E27FC236}">
                <a16:creationId xmlns:a16="http://schemas.microsoft.com/office/drawing/2014/main" xmlns="" id="{CEED3E03-4081-41C3-9A47-6E4A4A61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48" y="399314"/>
            <a:ext cx="4291551" cy="81674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43346" y="1231833"/>
            <a:ext cx="11499272" cy="523220"/>
          </a:xfrm>
          <a:prstGeom prst="rect">
            <a:avLst/>
          </a:prstGeom>
        </p:spPr>
        <p:txBody>
          <a:bodyPr wrap="square">
            <a:spAutoFit/>
          </a:bodyPr>
          <a:lstStyle/>
          <a:p>
            <a:pPr algn="ctr"/>
            <a:r>
              <a:rPr lang="ru-RU" sz="2800" b="1" dirty="0"/>
              <a:t>ПІДЗЕМЕЛЛЯ КОСТЕЛУ</a:t>
            </a:r>
            <a:endParaRPr lang="ru-RU" sz="2800" dirty="0"/>
          </a:p>
        </p:txBody>
      </p:sp>
      <p:sp>
        <p:nvSpPr>
          <p:cNvPr id="4" name="AutoShape 2" descr="Айвэн Сазерлэнд — PLM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AutoShape 2" descr="Adobe Animate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3" name="AutoShape 12" descr="Moho Animation Softw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AutoShape 18" descr="Adobe Premiere Pro — Википедия"/>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AutoShape 22" descr="Motion graphics software | Adobe After Effe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9" name="AutoShape 24" descr="Adobe After Effects for teams 一年訂閱– 朕宏國際實業有限公司"/>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4" y="4476466"/>
            <a:ext cx="3863082" cy="2565778"/>
          </a:xfrm>
          <a:prstGeom prst="rect">
            <a:avLst/>
          </a:prstGeom>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63" y="1274917"/>
            <a:ext cx="3941193" cy="2866322"/>
          </a:xfrm>
          <a:prstGeom prst="rect">
            <a:avLst/>
          </a:prstGeom>
        </p:spPr>
      </p:pic>
      <p:sp>
        <p:nvSpPr>
          <p:cNvPr id="17" name="Прямоугольник 16"/>
          <p:cNvSpPr/>
          <p:nvPr/>
        </p:nvSpPr>
        <p:spPr>
          <a:xfrm>
            <a:off x="4217157" y="2034121"/>
            <a:ext cx="7946927" cy="4801314"/>
          </a:xfrm>
          <a:prstGeom prst="rect">
            <a:avLst/>
          </a:prstGeom>
        </p:spPr>
        <p:txBody>
          <a:bodyPr wrap="square">
            <a:spAutoFit/>
          </a:bodyPr>
          <a:lstStyle/>
          <a:p>
            <a:pPr indent="450215" algn="just">
              <a:spcAft>
                <a:spcPts val="0"/>
              </a:spcAft>
            </a:pPr>
            <a:r>
              <a:rPr lang="uk-UA" dirty="0" smtClean="0">
                <a:latin typeface="Times New Roman" panose="02020603050405020304" pitchFamily="18" charset="0"/>
                <a:ea typeface="Calibri" panose="020F0502020204030204" pitchFamily="34" charset="0"/>
              </a:rPr>
              <a:t>Під костелом Матері Божої Ангельської та монастирем капуцинів знаходяться підземні поверхи. Частина з них (на – 1 поверсі), використовувалися за  господарським призначенням (у них зберігали городину та фрукти, а також пиво, яке виготовлялося при монастирі), інша частина була криптою, тобто приміщенням для поховання монахів та «достойних» мешканців Вінниці того часу. </a:t>
            </a:r>
          </a:p>
          <a:p>
            <a:pPr indent="450215" algn="just">
              <a:spcAft>
                <a:spcPts val="0"/>
              </a:spcAft>
            </a:pPr>
            <a:r>
              <a:rPr lang="uk-UA" dirty="0" smtClean="0">
                <a:latin typeface="Times New Roman" panose="02020603050405020304" pitchFamily="18" charset="0"/>
                <a:ea typeface="Calibri" panose="020F0502020204030204" pitchFamily="34" charset="0"/>
              </a:rPr>
              <a:t>Однак, під костелом Матері Божої Ангельської та монастирем капуцинів існує ще один поверх </a:t>
            </a:r>
            <a:r>
              <a:rPr lang="uk-UA" dirty="0" err="1" smtClean="0">
                <a:latin typeface="Times New Roman" panose="02020603050405020304" pitchFamily="18" charset="0"/>
                <a:ea typeface="Calibri" panose="020F0502020204030204" pitchFamily="34" charset="0"/>
              </a:rPr>
              <a:t>підземель</a:t>
            </a:r>
            <a:r>
              <a:rPr lang="uk-UA" dirty="0" smtClean="0">
                <a:latin typeface="Times New Roman" panose="02020603050405020304" pitchFamily="18" charset="0"/>
                <a:ea typeface="Calibri" panose="020F0502020204030204" pitchFamily="34" charset="0"/>
              </a:rPr>
              <a:t> (на – 2 поверсі), який відносять до іншого часу побудови, ніж основне приміщення. Цей поверх може бути молодшим на 100 років, а близькість з найдавнішою будівлею міста – єзуїтським монастирем та тип цегляного зводу свідчить, що вони є частиною мережі давніх підземних ходів, побудованих з метою комунікації у часи військових сутичок. Ці підземелля розташовані на глибині 15 метрів під землею, облаштовані незалежною вентиляцією та водою. За легендами, мережа цих підземних ходів розташована під історичним центром Вінниці і, навіть, проходила попід річкою Південний Буг.  </a:t>
            </a:r>
          </a:p>
          <a:p>
            <a:pPr indent="450215" algn="just">
              <a:spcAft>
                <a:spcPts val="0"/>
              </a:spcAft>
            </a:pPr>
            <a:r>
              <a:rPr lang="uk-UA" dirty="0">
                <a:latin typeface="Times New Roman" panose="02020603050405020304" pitchFamily="18" charset="0"/>
                <a:ea typeface="Calibri" panose="020F0502020204030204" pitchFamily="34" charset="0"/>
              </a:rPr>
              <a:t> </a:t>
            </a:r>
            <a:endParaRPr lang="ru-RU"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3707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657</Words>
  <Application>Microsoft Office PowerPoint</Application>
  <PresentationFormat>Широкоэкранный</PresentationFormat>
  <Paragraphs>66</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31</cp:revision>
  <dcterms:created xsi:type="dcterms:W3CDTF">2024-01-05T18:50:43Z</dcterms:created>
  <dcterms:modified xsi:type="dcterms:W3CDTF">2024-04-20T14:44:12Z</dcterms:modified>
</cp:coreProperties>
</file>