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Montserrat" panose="00000500000000000000" pitchFamily="2" charset="-52"/>
      <p:regular r:id="rId17"/>
    </p:embeddedFont>
    <p:embeddedFont>
      <p:font typeface="Montserrat Bold" panose="00000800000000000000" charset="-52"/>
      <p:regular r:id="rId18"/>
    </p:embeddedFont>
    <p:embeddedFont>
      <p:font typeface="Montserrat Medium" panose="00000600000000000000" pitchFamily="2" charset="-52"/>
      <p:regular r:id="rId19"/>
      <p:italic r:id="rId20"/>
    </p:embeddedFont>
    <p:embeddedFont>
      <p:font typeface="Open Sans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AC9"/>
    <a:srgbClr val="9FC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sites.google.com/view/mylovelykyivcom/%D0%B3%D0%BE%D0%BB%D0%BE%D0%B2%D0%BD%D0%B0-%D1%81%D1%82%D0%BE%D1%80%D1%96%D0%BD%D0%BA%D0%B0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hyperlink" Target="https://sites.google.com/view/mylovelykyivcom/%D0%B3%D0%BE%D0%BB%D0%BE%D0%B2%D0%BD%D0%B0-%D1%81%D1%82%D0%BE%D1%80%D1%96%D0%BD%D0%BA%D0%B0" TargetMode="External"/><Relationship Id="rId5" Type="http://schemas.openxmlformats.org/officeDocument/2006/relationships/image" Target="../media/image25.jpeg"/><Relationship Id="rId10" Type="http://schemas.openxmlformats.org/officeDocument/2006/relationships/image" Target="../media/image30.sv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hyperlink" Target="https://sites.google.com/view/mylovelykyivcom/%D0%B3%D0%BE%D0%BB%D0%BE%D0%B2%D0%BD%D0%B0-%D1%81%D1%82%D0%BE%D1%80%D1%96%D0%BD%D0%BA%D0%B0" TargetMode="External"/><Relationship Id="rId4" Type="http://schemas.openxmlformats.org/officeDocument/2006/relationships/image" Target="../media/image2.svg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ites.google.com/view/mylovelykyivcom/%D0%B3%D0%BE%D0%BB%D0%BE%D0%B2%D0%BD%D0%B0-%D1%81%D1%82%D0%BE%D1%80%D1%96%D0%BD%D0%BA%D0%B0" TargetMode="Externa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hyperlink" Target="https://sites.google.com/view/mylovelykyivcom/%D0%B3%D0%BE%D0%BB%D0%BE%D0%B2%D0%BD%D0%B0-%D1%81%D1%82%D0%BE%D1%80%D1%96%D0%BD%D0%BA%D0%B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hyperlink" Target="https://sites.google.com/view/mylovelykyivcom/%D0%B3%D0%BE%D0%BB%D0%BE%D0%B2%D0%BD%D0%B0-%D1%81%D1%82%D0%BE%D1%80%D1%96%D0%BD%D0%BA%D0%B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hyperlink" Target="https://sites.google.com/view/mylovelykyivcom/%D0%B3%D0%BE%D0%BB%D0%BE%D0%B2%D0%BD%D0%B0-%D1%81%D1%82%D0%BE%D1%80%D1%96%D0%BD%D0%BA%D0%B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hyperlink" Target="https://sites.google.com/view/mylovelykyivcom/%D0%B3%D0%BE%D0%BB%D0%BE%D0%B2%D0%BD%D0%B0-%D1%81%D1%82%D0%BE%D1%80%D1%96%D0%BD%D0%BA%D0%B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hyperlink" Target="https://sites.google.com/view/mylovelykyivcom/%D0%B3%D0%BE%D0%BB%D0%BE%D0%B2%D0%BD%D0%B0-%D1%81%D1%82%D0%BE%D1%80%D1%96%D0%BD%D0%BA%D0%B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071" y="0"/>
            <a:ext cx="4239083" cy="10287000"/>
            <a:chOff x="0" y="0"/>
            <a:chExt cx="5652111" cy="13716000"/>
          </a:xfrm>
        </p:grpSpPr>
        <p:grpSp>
          <p:nvGrpSpPr>
            <p:cNvPr id="3" name="Group 3"/>
            <p:cNvGrpSpPr/>
            <p:nvPr/>
          </p:nvGrpSpPr>
          <p:grpSpPr>
            <a:xfrm>
              <a:off x="2826056" y="0"/>
              <a:ext cx="2826056" cy="13716000"/>
              <a:chOff x="0" y="0"/>
              <a:chExt cx="558233" cy="270933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E9E0D9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558233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413028" y="0"/>
              <a:ext cx="2826056" cy="13716000"/>
              <a:chOff x="0" y="0"/>
              <a:chExt cx="558233" cy="270933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558233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2826056" cy="13716000"/>
              <a:chOff x="0" y="0"/>
              <a:chExt cx="558233" cy="270933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E9C7C6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558233" cy="2756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2541929" y="-290918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38941" y="9138925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510165" y="3632552"/>
            <a:ext cx="3378728" cy="4402653"/>
          </a:xfrm>
          <a:custGeom>
            <a:avLst/>
            <a:gdLst/>
            <a:ahLst/>
            <a:cxnLst/>
            <a:rect l="l" t="t" r="r" b="b"/>
            <a:pathLst>
              <a:path w="3378728" h="4402653">
                <a:moveTo>
                  <a:pt x="0" y="0"/>
                </a:moveTo>
                <a:lnTo>
                  <a:pt x="3378728" y="0"/>
                </a:lnTo>
                <a:lnTo>
                  <a:pt x="3378728" y="4402653"/>
                </a:lnTo>
                <a:lnTo>
                  <a:pt x="0" y="44026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32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617002" y="3623004"/>
            <a:ext cx="3378728" cy="4500356"/>
          </a:xfrm>
          <a:custGeom>
            <a:avLst/>
            <a:gdLst/>
            <a:ahLst/>
            <a:cxnLst/>
            <a:rect l="l" t="t" r="r" b="b"/>
            <a:pathLst>
              <a:path w="3309151" h="4412201">
                <a:moveTo>
                  <a:pt x="0" y="0"/>
                </a:moveTo>
                <a:lnTo>
                  <a:pt x="3309151" y="0"/>
                </a:lnTo>
                <a:lnTo>
                  <a:pt x="3309151" y="4412201"/>
                </a:lnTo>
                <a:lnTo>
                  <a:pt x="0" y="4412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888594" y="3632552"/>
            <a:ext cx="3565064" cy="4500356"/>
          </a:xfrm>
          <a:custGeom>
            <a:avLst/>
            <a:gdLst/>
            <a:ahLst/>
            <a:cxnLst/>
            <a:rect l="l" t="t" r="r" b="b"/>
            <a:pathLst>
              <a:path w="3565064" h="4500356">
                <a:moveTo>
                  <a:pt x="0" y="0"/>
                </a:moveTo>
                <a:lnTo>
                  <a:pt x="3565064" y="0"/>
                </a:lnTo>
                <a:lnTo>
                  <a:pt x="3565064" y="4500357"/>
                </a:lnTo>
                <a:lnTo>
                  <a:pt x="0" y="45003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488" b="-2134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267783" y="2061720"/>
            <a:ext cx="11742317" cy="1184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Авторка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: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Злата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Косинська</a:t>
            </a:r>
            <a:r>
              <a:rPr lang="en-US" sz="33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uk-UA" sz="3399" dirty="0">
                <a:solidFill>
                  <a:srgbClr val="000000"/>
                </a:solidFill>
                <a:latin typeface="Montserrat" panose="00000500000000000000" pitchFamily="2" charset="-52"/>
              </a:rPr>
              <a:t>Кирилівна, 8 клас</a:t>
            </a:r>
          </a:p>
          <a:p>
            <a:pPr>
              <a:lnSpc>
                <a:spcPts val="4759"/>
              </a:lnSpc>
            </a:pPr>
            <a:r>
              <a:rPr lang="uk-UA" sz="3399" dirty="0">
                <a:solidFill>
                  <a:srgbClr val="000000"/>
                </a:solidFill>
                <a:latin typeface="Montserrat" panose="00000500000000000000" pitchFamily="2" charset="-52"/>
              </a:rPr>
              <a:t>ПП «Навчальний заклад «Європейський колегіум»</a:t>
            </a:r>
            <a:endParaRPr lang="en-US" sz="3399" dirty="0">
              <a:solidFill>
                <a:srgbClr val="000000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297060" y="24795"/>
            <a:ext cx="12713041" cy="1802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Montserrat"/>
              </a:rPr>
              <a:t>Мій</a:t>
            </a:r>
            <a:r>
              <a:rPr lang="en-US" sz="52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Montserrat"/>
              </a:rPr>
              <a:t>улюблений</a:t>
            </a:r>
            <a:r>
              <a:rPr lang="en-US" sz="52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Montserrat"/>
              </a:rPr>
              <a:t>Київ</a:t>
            </a:r>
            <a:r>
              <a:rPr lang="en-US" sz="5200" dirty="0">
                <a:solidFill>
                  <a:srgbClr val="000000"/>
                </a:solidFill>
                <a:latin typeface="Montserrat"/>
              </a:rPr>
              <a:t>: </a:t>
            </a:r>
            <a:r>
              <a:rPr lang="en-US" sz="5200" dirty="0" err="1">
                <a:solidFill>
                  <a:srgbClr val="000000"/>
                </a:solidFill>
                <a:latin typeface="Montserrat"/>
              </a:rPr>
              <a:t>екскурсійні</a:t>
            </a:r>
            <a:r>
              <a:rPr lang="en-US" sz="52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Montserrat"/>
              </a:rPr>
              <a:t>подорожі</a:t>
            </a:r>
            <a:r>
              <a:rPr lang="en-US" sz="5200" dirty="0">
                <a:solidFill>
                  <a:srgbClr val="000000"/>
                </a:solidFill>
                <a:latin typeface="Montserrat"/>
              </a:rPr>
              <a:t> у </a:t>
            </a:r>
            <a:r>
              <a:rPr lang="en-US" sz="5200" dirty="0" err="1">
                <a:solidFill>
                  <a:srgbClr val="000000"/>
                </a:solidFill>
                <a:latin typeface="Montserrat"/>
              </a:rPr>
              <a:t>серце</a:t>
            </a:r>
            <a:r>
              <a:rPr lang="en-US" sz="52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Montserrat"/>
              </a:rPr>
              <a:t>міста</a:t>
            </a:r>
            <a:r>
              <a:rPr lang="en-US" sz="5200" dirty="0">
                <a:solidFill>
                  <a:srgbClr val="000000"/>
                </a:solidFill>
                <a:latin typeface="Montserrat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97060" y="8453423"/>
            <a:ext cx="12623122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Керівник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: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Самойлова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Світлана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Олександрівна</a:t>
            </a:r>
            <a:endParaRPr lang="en-US" sz="3399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985542" y="9045559"/>
            <a:ext cx="757009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Конкурс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МАН-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Юніор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Історик</a:t>
            </a:r>
            <a:endParaRPr lang="en-US" sz="3399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330528" y="9706610"/>
            <a:ext cx="141148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м.Київ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3" y="9467849"/>
            <a:ext cx="7105264" cy="1905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1534983" y="9391650"/>
            <a:ext cx="7105264" cy="1905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5087615" y="533167"/>
            <a:ext cx="3432228" cy="4038600"/>
          </a:xfrm>
          <a:custGeom>
            <a:avLst/>
            <a:gdLst/>
            <a:ahLst/>
            <a:cxnLst/>
            <a:rect l="l" t="t" r="r" b="b"/>
            <a:pathLst>
              <a:path w="4655226" h="5033760">
                <a:moveTo>
                  <a:pt x="0" y="0"/>
                </a:moveTo>
                <a:lnTo>
                  <a:pt x="4655225" y="0"/>
                </a:lnTo>
                <a:lnTo>
                  <a:pt x="4655225" y="5033760"/>
                </a:lnTo>
                <a:lnTo>
                  <a:pt x="0" y="5033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306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859155" y="0"/>
            <a:ext cx="1562612" cy="1673225"/>
            <a:chOff x="0" y="0"/>
            <a:chExt cx="2083482" cy="2230967"/>
          </a:xfrm>
        </p:grpSpPr>
        <p:grpSp>
          <p:nvGrpSpPr>
            <p:cNvPr id="6" name="Group 6"/>
            <p:cNvGrpSpPr/>
            <p:nvPr/>
          </p:nvGrpSpPr>
          <p:grpSpPr>
            <a:xfrm>
              <a:off x="75599" y="0"/>
              <a:ext cx="1932284" cy="2230967"/>
              <a:chOff x="0" y="0"/>
              <a:chExt cx="703982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70398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03982" h="812800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437582"/>
              <a:ext cx="2083482" cy="1241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707467" y="8495893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648907" y="-402279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0586" y="1477010"/>
            <a:ext cx="10042095" cy="7781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Київські художники - творці, які з любов’ю втілюють душевний вимір міста у свої роботи. Кожна їхня робота - це емоційна подорож, яка розкриває їхнє сприйняття Києва та взаємодію з ним. Художники не лише створюють картини, але й розповідають історії, розкривають свою душу через мазки, намагаючись зворушити та спонукати глядача відчути красу в найглибшому вигляді. Кожна робота - віддзеркалення технічної вправності і безмежної любові до мистецтва, Києва та його неповторної душі.  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816120" y="2552467"/>
            <a:ext cx="3432228" cy="5697051"/>
          </a:xfrm>
          <a:custGeom>
            <a:avLst/>
            <a:gdLst/>
            <a:ahLst/>
            <a:cxnLst/>
            <a:rect l="l" t="t" r="r" b="b"/>
            <a:pathLst>
              <a:path w="3432228" h="5697051">
                <a:moveTo>
                  <a:pt x="0" y="0"/>
                </a:moveTo>
                <a:lnTo>
                  <a:pt x="3432228" y="0"/>
                </a:lnTo>
                <a:lnTo>
                  <a:pt x="3432228" y="5697051"/>
                </a:lnTo>
                <a:lnTo>
                  <a:pt x="0" y="56970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931" t="-678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855772" y="5143500"/>
            <a:ext cx="3432228" cy="4019552"/>
          </a:xfrm>
          <a:custGeom>
            <a:avLst/>
            <a:gdLst/>
            <a:ahLst/>
            <a:cxnLst/>
            <a:rect l="l" t="t" r="r" b="b"/>
            <a:pathLst>
              <a:path w="3583200" h="4777600">
                <a:moveTo>
                  <a:pt x="0" y="0"/>
                </a:moveTo>
                <a:lnTo>
                  <a:pt x="3583200" y="0"/>
                </a:lnTo>
                <a:lnTo>
                  <a:pt x="3583200" y="4777599"/>
                </a:lnTo>
                <a:lnTo>
                  <a:pt x="0" y="47775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242489" y="-85725"/>
            <a:ext cx="11857624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</a:rPr>
              <a:t>Художники Києва </a:t>
            </a:r>
          </a:p>
          <a:p>
            <a:pPr algn="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</a:rPr>
              <a:t>та їх історія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859155" y="0"/>
            <a:ext cx="1562612" cy="1673225"/>
            <a:chOff x="0" y="0"/>
            <a:chExt cx="2083482" cy="2230967"/>
          </a:xfrm>
        </p:grpSpPr>
        <p:grpSp>
          <p:nvGrpSpPr>
            <p:cNvPr id="18" name="Group 18"/>
            <p:cNvGrpSpPr/>
            <p:nvPr/>
          </p:nvGrpSpPr>
          <p:grpSpPr>
            <a:xfrm>
              <a:off x="75599" y="0"/>
              <a:ext cx="1932284" cy="2230967"/>
              <a:chOff x="0" y="0"/>
              <a:chExt cx="703982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0398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03982" h="812800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0" y="437582"/>
              <a:ext cx="2083482" cy="1241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5"/>
                </a:lnSpc>
              </a:pPr>
              <a:r>
                <a:rPr lang="en-US" sz="5575" dirty="0">
                  <a:solidFill>
                    <a:schemeClr val="bg1">
                      <a:lumMod val="50000"/>
                    </a:schemeClr>
                  </a:solidFill>
                  <a:latin typeface="Open Sans Bold"/>
                </a:rPr>
                <a:t>10</a:t>
              </a:r>
            </a:p>
          </p:txBody>
        </p:sp>
      </p:grpSp>
      <p:sp>
        <p:nvSpPr>
          <p:cNvPr id="23" name="Прямокутник: округлені кути 22">
            <a:hlinkClick r:id="rId7"/>
            <a:extLst>
              <a:ext uri="{FF2B5EF4-FFF2-40B4-BE49-F238E27FC236}">
                <a16:creationId xmlns:a16="http://schemas.microsoft.com/office/drawing/2014/main" id="{0B496421-C141-6102-8B59-E25B4E3D190C}"/>
              </a:ext>
            </a:extLst>
          </p:cNvPr>
          <p:cNvSpPr/>
          <p:nvPr/>
        </p:nvSpPr>
        <p:spPr>
          <a:xfrm>
            <a:off x="1292732" y="9613742"/>
            <a:ext cx="1749866" cy="594091"/>
          </a:xfrm>
          <a:prstGeom prst="roundRect">
            <a:avLst/>
          </a:prstGeom>
          <a:solidFill>
            <a:srgbClr val="9FC3D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Посилання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</a:t>
            </a:r>
            <a:endParaRPr lang="uk-UA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сайт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505693" y="7366173"/>
            <a:ext cx="5403" cy="2997456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H="1" flipV="1">
            <a:off x="301107" y="-210089"/>
            <a:ext cx="5403" cy="2997456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5915855" y="0"/>
            <a:ext cx="1449213" cy="1673225"/>
            <a:chOff x="0" y="0"/>
            <a:chExt cx="703982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03982" cy="812800"/>
            </a:xfrm>
            <a:custGeom>
              <a:avLst/>
              <a:gdLst/>
              <a:ahLst/>
              <a:cxnLst/>
              <a:rect l="l" t="t" r="r" b="b"/>
              <a:pathLst>
                <a:path w="703982" h="812800">
                  <a:moveTo>
                    <a:pt x="234787" y="793731"/>
                  </a:moveTo>
                  <a:cubicBezTo>
                    <a:pt x="270879" y="805245"/>
                    <a:pt x="311910" y="812800"/>
                    <a:pt x="352180" y="812800"/>
                  </a:cubicBezTo>
                  <a:cubicBezTo>
                    <a:pt x="392452" y="812800"/>
                    <a:pt x="431204" y="806323"/>
                    <a:pt x="466915" y="794809"/>
                  </a:cubicBezTo>
                  <a:cubicBezTo>
                    <a:pt x="467675" y="794450"/>
                    <a:pt x="468435" y="794450"/>
                    <a:pt x="469194" y="794090"/>
                  </a:cubicBezTo>
                  <a:cubicBezTo>
                    <a:pt x="603304" y="748035"/>
                    <a:pt x="702082" y="626421"/>
                    <a:pt x="703982" y="484298"/>
                  </a:cubicBezTo>
                  <a:lnTo>
                    <a:pt x="703982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900" y="627140"/>
                    <a:pt x="99158" y="748755"/>
                    <a:pt x="234787" y="793731"/>
                  </a:cubicBezTo>
                  <a:close/>
                </a:path>
              </a:pathLst>
            </a:custGeom>
            <a:solidFill>
              <a:srgbClr val="9FC3D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703982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75832" y="-1449083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18232" y="8580797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72917" y="7256300"/>
            <a:ext cx="3835910" cy="2321457"/>
          </a:xfrm>
          <a:custGeom>
            <a:avLst/>
            <a:gdLst/>
            <a:ahLst/>
            <a:cxnLst/>
            <a:rect l="l" t="t" r="r" b="b"/>
            <a:pathLst>
              <a:path w="3835910" h="2321457">
                <a:moveTo>
                  <a:pt x="0" y="0"/>
                </a:moveTo>
                <a:lnTo>
                  <a:pt x="3835910" y="0"/>
                </a:lnTo>
                <a:lnTo>
                  <a:pt x="3835910" y="2321457"/>
                </a:lnTo>
                <a:lnTo>
                  <a:pt x="0" y="23214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2674" b="-3764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713695" y="6665381"/>
            <a:ext cx="2873124" cy="3830833"/>
          </a:xfrm>
          <a:custGeom>
            <a:avLst/>
            <a:gdLst/>
            <a:ahLst/>
            <a:cxnLst/>
            <a:rect l="l" t="t" r="r" b="b"/>
            <a:pathLst>
              <a:path w="2873124" h="3830833">
                <a:moveTo>
                  <a:pt x="0" y="0"/>
                </a:moveTo>
                <a:lnTo>
                  <a:pt x="2873124" y="0"/>
                </a:lnTo>
                <a:lnTo>
                  <a:pt x="2873124" y="3830833"/>
                </a:lnTo>
                <a:lnTo>
                  <a:pt x="0" y="38308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923648" y="2659241"/>
            <a:ext cx="4460346" cy="4938955"/>
          </a:xfrm>
          <a:custGeom>
            <a:avLst/>
            <a:gdLst/>
            <a:ahLst/>
            <a:cxnLst/>
            <a:rect l="l" t="t" r="r" b="b"/>
            <a:pathLst>
              <a:path w="4460346" h="4938955">
                <a:moveTo>
                  <a:pt x="0" y="0"/>
                </a:moveTo>
                <a:lnTo>
                  <a:pt x="4460346" y="0"/>
                </a:lnTo>
                <a:lnTo>
                  <a:pt x="4460346" y="4938955"/>
                </a:lnTo>
                <a:lnTo>
                  <a:pt x="0" y="4938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206" b="-1020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496200" y="-85725"/>
            <a:ext cx="6588382" cy="180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ntserrat"/>
              </a:rPr>
              <a:t>Пішохідний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ntserrat"/>
              </a:rPr>
              <a:t>фото-маршрут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859155" y="0"/>
            <a:ext cx="1562612" cy="1673225"/>
            <a:chOff x="0" y="0"/>
            <a:chExt cx="2083482" cy="2230967"/>
          </a:xfrm>
        </p:grpSpPr>
        <p:grpSp>
          <p:nvGrpSpPr>
            <p:cNvPr id="14" name="Group 14"/>
            <p:cNvGrpSpPr/>
            <p:nvPr/>
          </p:nvGrpSpPr>
          <p:grpSpPr>
            <a:xfrm>
              <a:off x="75599" y="0"/>
              <a:ext cx="1932284" cy="2230967"/>
              <a:chOff x="0" y="0"/>
              <a:chExt cx="703982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70398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03982" h="812800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437582"/>
              <a:ext cx="2083482" cy="1241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5"/>
                </a:lnSpc>
              </a:pPr>
              <a:r>
                <a:rPr lang="en-US" sz="5575" dirty="0">
                  <a:solidFill>
                    <a:schemeClr val="bg1">
                      <a:lumMod val="50000"/>
                    </a:schemeClr>
                  </a:solidFill>
                  <a:latin typeface="Open Sans Bold"/>
                </a:rPr>
                <a:t>11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07330" y="8093496"/>
            <a:ext cx="338747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11. Хрещатик</a:t>
            </a:r>
          </a:p>
        </p:txBody>
      </p:sp>
      <p:sp>
        <p:nvSpPr>
          <p:cNvPr id="19" name="Freeform 19"/>
          <p:cNvSpPr/>
          <p:nvPr/>
        </p:nvSpPr>
        <p:spPr>
          <a:xfrm>
            <a:off x="6943245" y="1921642"/>
            <a:ext cx="2941005" cy="4530960"/>
          </a:xfrm>
          <a:custGeom>
            <a:avLst/>
            <a:gdLst/>
            <a:ahLst/>
            <a:cxnLst/>
            <a:rect l="l" t="t" r="r" b="b"/>
            <a:pathLst>
              <a:path w="2941005" h="4530960">
                <a:moveTo>
                  <a:pt x="0" y="0"/>
                </a:moveTo>
                <a:lnTo>
                  <a:pt x="2941005" y="0"/>
                </a:lnTo>
                <a:lnTo>
                  <a:pt x="2941005" y="4530960"/>
                </a:lnTo>
                <a:lnTo>
                  <a:pt x="0" y="45309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7479493">
            <a:off x="-1261561" y="3973113"/>
            <a:ext cx="4898571" cy="4114800"/>
          </a:xfrm>
          <a:custGeom>
            <a:avLst/>
            <a:gdLst/>
            <a:ahLst/>
            <a:cxnLst/>
            <a:rect l="l" t="t" r="r" b="b"/>
            <a:pathLst>
              <a:path w="4898571" h="4114800">
                <a:moveTo>
                  <a:pt x="0" y="0"/>
                </a:moveTo>
                <a:lnTo>
                  <a:pt x="4898571" y="0"/>
                </a:lnTo>
                <a:lnTo>
                  <a:pt x="48985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27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5403558" y="1110111"/>
            <a:ext cx="3387474" cy="81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000000"/>
                </a:solidFill>
                <a:latin typeface="Montserrat"/>
              </a:rPr>
              <a:t>Локації: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07330" y="4374433"/>
            <a:ext cx="537675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5. Софіївський собор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286939" y="3155868"/>
            <a:ext cx="450345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4. Золоті Ворота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7330" y="3155868"/>
            <a:ext cx="693348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3. Національна опера України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86939" y="2080391"/>
            <a:ext cx="454217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2. Будинок Вчителя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07330" y="2080391"/>
            <a:ext cx="611983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1.Парк Тараса Шевченка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07330" y="6417731"/>
            <a:ext cx="803449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9. Арка свободи українського народу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286939" y="6417731"/>
            <a:ext cx="338747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10. Майдан Незалежності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286939" y="5523016"/>
            <a:ext cx="592856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8. Скляний міст Кличка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07330" y="5450123"/>
            <a:ext cx="623591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7. Володимирська гірка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286939" y="4409226"/>
            <a:ext cx="5863318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6. Михайлівський- Золотоверхий монастир</a:t>
            </a:r>
          </a:p>
        </p:txBody>
      </p:sp>
      <p:sp>
        <p:nvSpPr>
          <p:cNvPr id="35" name="Прямокутник: округлені кути 34">
            <a:hlinkClick r:id="rId11"/>
            <a:extLst>
              <a:ext uri="{FF2B5EF4-FFF2-40B4-BE49-F238E27FC236}">
                <a16:creationId xmlns:a16="http://schemas.microsoft.com/office/drawing/2014/main" id="{502F51F0-C363-ABFC-8D1B-73735F9EA5FF}"/>
              </a:ext>
            </a:extLst>
          </p:cNvPr>
          <p:cNvSpPr/>
          <p:nvPr/>
        </p:nvSpPr>
        <p:spPr>
          <a:xfrm>
            <a:off x="1292732" y="9613742"/>
            <a:ext cx="1749866" cy="594091"/>
          </a:xfrm>
          <a:prstGeom prst="roundRect">
            <a:avLst/>
          </a:prstGeom>
          <a:solidFill>
            <a:srgbClr val="9FC3D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Посилання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</a:t>
            </a:r>
            <a:endParaRPr lang="uk-UA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сайт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52530" y="9364340"/>
            <a:ext cx="7105264" cy="1905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1462671" y="9440540"/>
            <a:ext cx="7105264" cy="1905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4982801" y="512389"/>
            <a:ext cx="3118402" cy="4157870"/>
          </a:xfrm>
          <a:custGeom>
            <a:avLst/>
            <a:gdLst/>
            <a:ahLst/>
            <a:cxnLst/>
            <a:rect l="l" t="t" r="r" b="b"/>
            <a:pathLst>
              <a:path w="3118402" h="4157870">
                <a:moveTo>
                  <a:pt x="0" y="0"/>
                </a:moveTo>
                <a:lnTo>
                  <a:pt x="3118402" y="0"/>
                </a:lnTo>
                <a:lnTo>
                  <a:pt x="3118402" y="4157870"/>
                </a:lnTo>
                <a:lnTo>
                  <a:pt x="0" y="4157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859155" y="0"/>
            <a:ext cx="1562612" cy="1673225"/>
            <a:chOff x="0" y="0"/>
            <a:chExt cx="2083482" cy="2230967"/>
          </a:xfrm>
        </p:grpSpPr>
        <p:grpSp>
          <p:nvGrpSpPr>
            <p:cNvPr id="6" name="Group 6"/>
            <p:cNvGrpSpPr/>
            <p:nvPr/>
          </p:nvGrpSpPr>
          <p:grpSpPr>
            <a:xfrm>
              <a:off x="75599" y="0"/>
              <a:ext cx="1932284" cy="2230967"/>
              <a:chOff x="0" y="0"/>
              <a:chExt cx="703982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70398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03982" h="812800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437582"/>
              <a:ext cx="2083482" cy="1241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5"/>
                </a:lnSpc>
              </a:pPr>
              <a:r>
                <a:rPr lang="en-US" sz="5575" dirty="0">
                  <a:solidFill>
                    <a:schemeClr val="bg1">
                      <a:lumMod val="50000"/>
                    </a:schemeClr>
                  </a:solidFill>
                  <a:latin typeface="Open Sans Bold"/>
                </a:rPr>
                <a:t>12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45203" y="-402279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53830" y="8647353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37684" y="4781994"/>
            <a:ext cx="3250316" cy="4333755"/>
          </a:xfrm>
          <a:custGeom>
            <a:avLst/>
            <a:gdLst/>
            <a:ahLst/>
            <a:cxnLst/>
            <a:rect l="l" t="t" r="r" b="b"/>
            <a:pathLst>
              <a:path w="3250316" h="4333755">
                <a:moveTo>
                  <a:pt x="0" y="0"/>
                </a:moveTo>
                <a:lnTo>
                  <a:pt x="3250316" y="0"/>
                </a:lnTo>
                <a:lnTo>
                  <a:pt x="3250316" y="4333755"/>
                </a:lnTo>
                <a:lnTo>
                  <a:pt x="0" y="43337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679046" y="2075504"/>
            <a:ext cx="4059734" cy="5412978"/>
          </a:xfrm>
          <a:custGeom>
            <a:avLst/>
            <a:gdLst/>
            <a:ahLst/>
            <a:cxnLst/>
            <a:rect l="l" t="t" r="r" b="b"/>
            <a:pathLst>
              <a:path w="4059734" h="5412978">
                <a:moveTo>
                  <a:pt x="0" y="0"/>
                </a:moveTo>
                <a:lnTo>
                  <a:pt x="4059734" y="0"/>
                </a:lnTo>
                <a:lnTo>
                  <a:pt x="4059734" y="5412979"/>
                </a:lnTo>
                <a:lnTo>
                  <a:pt x="0" y="54129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033501" y="5608565"/>
            <a:ext cx="3291092" cy="4388122"/>
          </a:xfrm>
          <a:custGeom>
            <a:avLst/>
            <a:gdLst/>
            <a:ahLst/>
            <a:cxnLst/>
            <a:rect l="l" t="t" r="r" b="b"/>
            <a:pathLst>
              <a:path w="3291092" h="4388122">
                <a:moveTo>
                  <a:pt x="0" y="0"/>
                </a:moveTo>
                <a:lnTo>
                  <a:pt x="3291091" y="0"/>
                </a:lnTo>
                <a:lnTo>
                  <a:pt x="3291091" y="4388123"/>
                </a:lnTo>
                <a:lnTo>
                  <a:pt x="0" y="43881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39208" y="3256843"/>
            <a:ext cx="586138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3. Будинок Актора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38286" y="4246808"/>
            <a:ext cx="509016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4. Пейзажна алея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12397" y="6355643"/>
            <a:ext cx="510446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6. Андріївський узвіз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38286" y="5285033"/>
            <a:ext cx="610598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5. Андріївська церква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81056" y="7421808"/>
            <a:ext cx="561953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7. Річковий вокзал</a:t>
            </a:r>
          </a:p>
        </p:txBody>
      </p:sp>
      <p:sp>
        <p:nvSpPr>
          <p:cNvPr id="20" name="Freeform 20"/>
          <p:cNvSpPr/>
          <p:nvPr/>
        </p:nvSpPr>
        <p:spPr>
          <a:xfrm rot="-4973870">
            <a:off x="1539331" y="1587586"/>
            <a:ext cx="6008007" cy="6479223"/>
          </a:xfrm>
          <a:custGeom>
            <a:avLst/>
            <a:gdLst/>
            <a:ahLst/>
            <a:cxnLst/>
            <a:rect l="l" t="t" r="r" b="b"/>
            <a:pathLst>
              <a:path w="6008007" h="6479223">
                <a:moveTo>
                  <a:pt x="0" y="0"/>
                </a:moveTo>
                <a:lnTo>
                  <a:pt x="6008007" y="0"/>
                </a:lnTo>
                <a:lnTo>
                  <a:pt x="6008007" y="6479223"/>
                </a:lnTo>
                <a:lnTo>
                  <a:pt x="0" y="64792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8144422" y="85090"/>
            <a:ext cx="7714733" cy="180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ntserrat"/>
              </a:rPr>
              <a:t>Пішохідний міні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ntserrat"/>
              </a:rPr>
              <a:t>фото-маршрут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38286" y="2267791"/>
            <a:ext cx="660674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2. Будинок Підгорського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239816" y="1349693"/>
            <a:ext cx="420172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spcBef>
                <a:spcPct val="0"/>
              </a:spcBef>
              <a:buAutoNum type="arabicPeriod"/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Золоті ворота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-152683" y="478240"/>
            <a:ext cx="5547997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Montserrat"/>
              </a:rPr>
              <a:t>Локації:</a:t>
            </a:r>
          </a:p>
        </p:txBody>
      </p:sp>
      <p:sp>
        <p:nvSpPr>
          <p:cNvPr id="27" name="Прямокутник: округлені кути 26">
            <a:hlinkClick r:id="rId10"/>
            <a:extLst>
              <a:ext uri="{FF2B5EF4-FFF2-40B4-BE49-F238E27FC236}">
                <a16:creationId xmlns:a16="http://schemas.microsoft.com/office/drawing/2014/main" id="{80326F9A-84EF-C618-590A-14884D075BD5}"/>
              </a:ext>
            </a:extLst>
          </p:cNvPr>
          <p:cNvSpPr/>
          <p:nvPr/>
        </p:nvSpPr>
        <p:spPr>
          <a:xfrm>
            <a:off x="1292732" y="9613742"/>
            <a:ext cx="1749866" cy="594091"/>
          </a:xfrm>
          <a:prstGeom prst="roundRect">
            <a:avLst/>
          </a:prstGeom>
          <a:solidFill>
            <a:srgbClr val="9FC3D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Посилання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</a:t>
            </a:r>
            <a:endParaRPr lang="uk-UA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сайт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7362" y="0"/>
            <a:ext cx="937061" cy="10287000"/>
            <a:chOff x="0" y="0"/>
            <a:chExt cx="24679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798" cy="2709333"/>
            </a:xfrm>
            <a:custGeom>
              <a:avLst/>
              <a:gdLst/>
              <a:ahLst/>
              <a:cxnLst/>
              <a:rect l="l" t="t" r="r" b="b"/>
              <a:pathLst>
                <a:path w="246798" h="2709333">
                  <a:moveTo>
                    <a:pt x="0" y="0"/>
                  </a:moveTo>
                  <a:lnTo>
                    <a:pt x="246798" y="0"/>
                  </a:lnTo>
                  <a:lnTo>
                    <a:pt x="2467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3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679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H="1" flipV="1">
            <a:off x="1085850" y="7289441"/>
            <a:ext cx="5403" cy="2997456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 flipV="1">
            <a:off x="1090490" y="-104525"/>
            <a:ext cx="5403" cy="2997456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5859155" y="0"/>
            <a:ext cx="1562612" cy="1673225"/>
            <a:chOff x="0" y="0"/>
            <a:chExt cx="2083482" cy="2230967"/>
          </a:xfrm>
        </p:grpSpPr>
        <p:grpSp>
          <p:nvGrpSpPr>
            <p:cNvPr id="8" name="Group 8"/>
            <p:cNvGrpSpPr/>
            <p:nvPr/>
          </p:nvGrpSpPr>
          <p:grpSpPr>
            <a:xfrm>
              <a:off x="75599" y="0"/>
              <a:ext cx="1932284" cy="2230967"/>
              <a:chOff x="0" y="0"/>
              <a:chExt cx="703982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0398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03982" h="812800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437582"/>
              <a:ext cx="2083482" cy="1241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5"/>
                </a:lnSpc>
              </a:pPr>
              <a:r>
                <a:rPr lang="en-US" sz="5575" dirty="0">
                  <a:solidFill>
                    <a:schemeClr val="bg1">
                      <a:lumMod val="50000"/>
                    </a:schemeClr>
                  </a:solidFill>
                  <a:latin typeface="Open Sans Bold"/>
                </a:rPr>
                <a:t>13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228600" y="-645130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29245" y="6397742"/>
            <a:ext cx="5952953" cy="3043868"/>
          </a:xfrm>
          <a:custGeom>
            <a:avLst/>
            <a:gdLst/>
            <a:ahLst/>
            <a:cxnLst/>
            <a:rect l="l" t="t" r="r" b="b"/>
            <a:pathLst>
              <a:path w="7195976" h="3647192">
                <a:moveTo>
                  <a:pt x="0" y="0"/>
                </a:moveTo>
                <a:lnTo>
                  <a:pt x="7195976" y="0"/>
                </a:lnTo>
                <a:lnTo>
                  <a:pt x="7195976" y="3647192"/>
                </a:lnTo>
                <a:lnTo>
                  <a:pt x="0" y="364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5758" b="-77310"/>
            </a:stretch>
          </a:blipFill>
        </p:spPr>
        <p:txBody>
          <a:bodyPr/>
          <a:lstStyle/>
          <a:p>
            <a:endParaRPr lang="uk-UA" dirty="0"/>
          </a:p>
        </p:txBody>
      </p:sp>
      <p:sp>
        <p:nvSpPr>
          <p:cNvPr id="14" name="Freeform 14"/>
          <p:cNvSpPr/>
          <p:nvPr/>
        </p:nvSpPr>
        <p:spPr>
          <a:xfrm>
            <a:off x="12032435" y="9258300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879535" y="559495"/>
            <a:ext cx="7810500" cy="877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Montserrat"/>
              </a:rPr>
              <a:t>Що</a:t>
            </a:r>
            <a:r>
              <a:rPr lang="en-US" sz="5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</a:rPr>
              <a:t>відвідати</a:t>
            </a:r>
            <a:r>
              <a:rPr lang="en-US" sz="5199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5199" dirty="0" err="1">
                <a:solidFill>
                  <a:srgbClr val="000000"/>
                </a:solidFill>
                <a:latin typeface="Montserrat"/>
              </a:rPr>
              <a:t>місті</a:t>
            </a:r>
            <a:r>
              <a:rPr lang="en-US" sz="5199" dirty="0">
                <a:solidFill>
                  <a:srgbClr val="000000"/>
                </a:solidFill>
                <a:latin typeface="Montserrat"/>
              </a:rPr>
              <a:t>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10886" y="2405993"/>
            <a:ext cx="15898662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В столиці України повно місць, що варто відвідати і то неоднаразово. Команда MylovelyKyiv зібрала ТОП  окремих та цікавих місць для ще більшого ознайомлення з Києвом та його історією: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ВДНГ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Голосіївський парк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Київський політехнічний інститут імені Ігоря Сікорського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Станція метро Арсенальна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Парк Вічної Слави</a:t>
            </a:r>
          </a:p>
        </p:txBody>
      </p:sp>
      <p:sp>
        <p:nvSpPr>
          <p:cNvPr id="19" name="Прямокутник: округлені кути 18">
            <a:hlinkClick r:id="rId5"/>
            <a:extLst>
              <a:ext uri="{FF2B5EF4-FFF2-40B4-BE49-F238E27FC236}">
                <a16:creationId xmlns:a16="http://schemas.microsoft.com/office/drawing/2014/main" id="{E05F8296-719E-1194-C6CC-D4232673AC6F}"/>
              </a:ext>
            </a:extLst>
          </p:cNvPr>
          <p:cNvSpPr/>
          <p:nvPr/>
        </p:nvSpPr>
        <p:spPr>
          <a:xfrm>
            <a:off x="1292732" y="9613742"/>
            <a:ext cx="1749866" cy="594091"/>
          </a:xfrm>
          <a:prstGeom prst="roundRect">
            <a:avLst/>
          </a:prstGeom>
          <a:solidFill>
            <a:srgbClr val="9FC3D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Посилання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</a:t>
            </a:r>
            <a:endParaRPr lang="uk-UA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сайт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3" y="9747848"/>
            <a:ext cx="7105264" cy="1905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1182583" y="9824047"/>
            <a:ext cx="7105264" cy="1905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2982860" y="8604205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859155" y="0"/>
            <a:ext cx="1562612" cy="1673225"/>
            <a:chOff x="0" y="0"/>
            <a:chExt cx="2083482" cy="2230967"/>
          </a:xfrm>
        </p:grpSpPr>
        <p:grpSp>
          <p:nvGrpSpPr>
            <p:cNvPr id="6" name="Group 6"/>
            <p:cNvGrpSpPr/>
            <p:nvPr/>
          </p:nvGrpSpPr>
          <p:grpSpPr>
            <a:xfrm>
              <a:off x="75599" y="0"/>
              <a:ext cx="1932284" cy="2230967"/>
              <a:chOff x="0" y="0"/>
              <a:chExt cx="703982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70398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03982" h="812800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0" y="437582"/>
              <a:ext cx="2083482" cy="1241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5"/>
                </a:lnSpc>
              </a:pPr>
              <a:r>
                <a:rPr lang="en-US" sz="5575" dirty="0">
                  <a:solidFill>
                    <a:schemeClr val="bg1">
                      <a:lumMod val="50000"/>
                    </a:schemeClr>
                  </a:solidFill>
                  <a:latin typeface="Open Sans Bold"/>
                </a:rPr>
                <a:t>14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679044" y="942975"/>
            <a:ext cx="10929913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ntserrat"/>
              </a:rPr>
              <a:t>ВИСНОВКИ</a:t>
            </a:r>
          </a:p>
        </p:txBody>
      </p:sp>
      <p:sp>
        <p:nvSpPr>
          <p:cNvPr id="11" name="Freeform 11"/>
          <p:cNvSpPr/>
          <p:nvPr/>
        </p:nvSpPr>
        <p:spPr>
          <a:xfrm>
            <a:off x="-3009325" y="-402279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3" y="2431714"/>
            <a:ext cx="17086178" cy="7340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Створення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інформаційно-туристичного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сайту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uk-UA" sz="3399" dirty="0">
                <a:solidFill>
                  <a:srgbClr val="000000"/>
                </a:solidFill>
                <a:latin typeface="Montserrat"/>
              </a:rPr>
              <a:t>«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MylovelyKyiv</a:t>
            </a:r>
            <a:r>
              <a:rPr lang="uk-UA" sz="3399" dirty="0">
                <a:solidFill>
                  <a:srgbClr val="000000"/>
                </a:solidFill>
                <a:latin typeface="Montserrat"/>
              </a:rPr>
              <a:t>»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є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важливим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кроком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у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просуванні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туристичного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потенціалу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міста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та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залученні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уваги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до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його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культурної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спадщини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uk-UA" sz="3399" dirty="0">
                <a:solidFill>
                  <a:srgbClr val="000000"/>
                </a:solidFill>
                <a:latin typeface="Montserrat"/>
              </a:rPr>
              <a:t>Створила власну фотогалерею на сайті, яка містить зображення історичних об’єктів та відображає їх архітектурну красу та унікальність.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uk-UA" sz="3399" dirty="0">
                <a:solidFill>
                  <a:srgbClr val="000000"/>
                </a:solidFill>
                <a:latin typeface="Montserrat"/>
              </a:rPr>
              <a:t>Зібрала історичні дані та факти про кожен об’єкт, взяла інтерв’ю у художників Києва, а також вивчила архітектурні особливості та їх культурне значення. 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uk-UA" sz="3399" dirty="0">
                <a:solidFill>
                  <a:srgbClr val="000000"/>
                </a:solidFill>
                <a:latin typeface="Montserrat"/>
              </a:rPr>
              <a:t>Розробила інтерактивні маршрути екскурсій, які дозволяють користувачам планувати свої подорожі по місту та відвідувати цікаві місця.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endParaRPr lang="en-US" sz="3399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58255" y="7809217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859155" y="0"/>
            <a:ext cx="1562612" cy="1673225"/>
            <a:chOff x="0" y="0"/>
            <a:chExt cx="2083482" cy="2230967"/>
          </a:xfrm>
        </p:grpSpPr>
        <p:grpSp>
          <p:nvGrpSpPr>
            <p:cNvPr id="4" name="Group 4"/>
            <p:cNvGrpSpPr/>
            <p:nvPr/>
          </p:nvGrpSpPr>
          <p:grpSpPr>
            <a:xfrm>
              <a:off x="75599" y="0"/>
              <a:ext cx="1932284" cy="2230967"/>
              <a:chOff x="0" y="0"/>
              <a:chExt cx="703982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70398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03982" h="812800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0" y="437582"/>
              <a:ext cx="2083482" cy="1241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5"/>
                </a:lnSpc>
              </a:pPr>
              <a:r>
                <a:rPr lang="en-US" sz="5575" dirty="0">
                  <a:solidFill>
                    <a:schemeClr val="bg1">
                      <a:lumMod val="50000"/>
                    </a:schemeClr>
                  </a:solidFill>
                  <a:latin typeface="Open Sans Bold"/>
                </a:rPr>
                <a:t>15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-3918199" y="-1634367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053393" y="4778640"/>
            <a:ext cx="952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171369" y="3765545"/>
            <a:ext cx="17249692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3.Золоті ворота : https://zolotivorota.com.ua/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(дата звернення 11.04)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9713" y="6055719"/>
            <a:ext cx="14829970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5.Михайлівський Золотоверхий монастир: https://uk.wikipedia.org/wiki/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(дата звернення 08.04)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1369" y="4910632"/>
            <a:ext cx="17249692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4.Києво-Печерська лавра: https://7chudes.in.ua/nominaciyi/kyyevo-pecherskyy-zapovidnyk/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(дата звернення 05.04)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1369" y="2266674"/>
            <a:ext cx="18116631" cy="146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Montserrat"/>
              </a:rPr>
              <a:t>2.Будинок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Актора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: https://suspilne.media/culture/143980-scena-zamist-vivtara-5-faktiv-pro-budinok-aktora/</a:t>
            </a:r>
          </a:p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Montserrat"/>
              </a:rPr>
              <a:t>(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дата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звернення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01.04)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3543" y="8447765"/>
            <a:ext cx="18360978" cy="1462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7"/>
              </a:lnSpc>
            </a:pPr>
            <a:r>
              <a:rPr lang="en-US" sz="2797">
                <a:solidFill>
                  <a:srgbClr val="000000"/>
                </a:solidFill>
                <a:latin typeface="Montserrat"/>
              </a:rPr>
              <a:t>7.Софія Київська: https://www.radiosvoboda.org/a/tayemnytsi-hrafiti-sofiyskoho-soboru-mova-ukrayiny-rusi/31313007.html</a:t>
            </a:r>
          </a:p>
          <a:p>
            <a:pPr>
              <a:lnSpc>
                <a:spcPts val="3917"/>
              </a:lnSpc>
              <a:spcBef>
                <a:spcPct val="0"/>
              </a:spcBef>
            </a:pPr>
            <a:r>
              <a:rPr lang="en-US" sz="2797">
                <a:solidFill>
                  <a:srgbClr val="000000"/>
                </a:solidFill>
                <a:latin typeface="Montserrat"/>
              </a:rPr>
              <a:t>(дата звернення 09.04)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260599" y="1261469"/>
            <a:ext cx="16979587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>
              <a:lnSpc>
                <a:spcPts val="3919"/>
              </a:lnSpc>
              <a:buAutoNum type="arabicPeriod"/>
            </a:pP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Арка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свободи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українського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народу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: https://www.ukrinform.ua/rubric-ato/3468987-finis-arki-druzbi-narodiv-nu-orki-teper-vam-tocno-skoro-kinec.html (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дата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звернення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29.03)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68071" y="-34155"/>
            <a:ext cx="10611922" cy="87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Montserrat"/>
              </a:rPr>
              <a:t>Список використаних джерел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9713" y="7337784"/>
            <a:ext cx="9363433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6.Національна опера України:https://opera.com.ua/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(дата звернення 06.04 )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60599" y="9061267"/>
            <a:ext cx="7105264" cy="1905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1430169" y="9061267"/>
            <a:ext cx="7105264" cy="1905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5915855" y="0"/>
            <a:ext cx="1449213" cy="1673225"/>
            <a:chOff x="0" y="0"/>
            <a:chExt cx="703982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03982" cy="812800"/>
            </a:xfrm>
            <a:custGeom>
              <a:avLst/>
              <a:gdLst/>
              <a:ahLst/>
              <a:cxnLst/>
              <a:rect l="l" t="t" r="r" b="b"/>
              <a:pathLst>
                <a:path w="703982" h="812800">
                  <a:moveTo>
                    <a:pt x="234787" y="793731"/>
                  </a:moveTo>
                  <a:cubicBezTo>
                    <a:pt x="270879" y="805245"/>
                    <a:pt x="311910" y="812800"/>
                    <a:pt x="352180" y="812800"/>
                  </a:cubicBezTo>
                  <a:cubicBezTo>
                    <a:pt x="392452" y="812800"/>
                    <a:pt x="431204" y="806323"/>
                    <a:pt x="466915" y="794809"/>
                  </a:cubicBezTo>
                  <a:cubicBezTo>
                    <a:pt x="467675" y="794450"/>
                    <a:pt x="468435" y="794450"/>
                    <a:pt x="469194" y="794090"/>
                  </a:cubicBezTo>
                  <a:cubicBezTo>
                    <a:pt x="603304" y="748035"/>
                    <a:pt x="702082" y="626421"/>
                    <a:pt x="703982" y="484298"/>
                  </a:cubicBezTo>
                  <a:lnTo>
                    <a:pt x="703982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900" y="627140"/>
                    <a:pt x="99158" y="748755"/>
                    <a:pt x="234787" y="793731"/>
                  </a:cubicBezTo>
                  <a:close/>
                </a:path>
              </a:pathLst>
            </a:custGeom>
            <a:solidFill>
              <a:srgbClr val="9FC3D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703982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573000" y="8512576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 dirty="0"/>
          </a:p>
        </p:txBody>
      </p:sp>
      <p:sp>
        <p:nvSpPr>
          <p:cNvPr id="8" name="TextBox 8"/>
          <p:cNvSpPr txBox="1"/>
          <p:nvPr/>
        </p:nvSpPr>
        <p:spPr>
          <a:xfrm>
            <a:off x="2064349" y="1197934"/>
            <a:ext cx="13324363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uk-UA" sz="5199" dirty="0">
                <a:solidFill>
                  <a:srgbClr val="000000"/>
                </a:solidFill>
                <a:latin typeface="Montserrat"/>
              </a:rPr>
              <a:t>Об’єкт </a:t>
            </a:r>
            <a:r>
              <a:rPr lang="en-US" sz="5199" dirty="0" err="1">
                <a:solidFill>
                  <a:srgbClr val="000000"/>
                </a:solidFill>
                <a:latin typeface="Montserrat"/>
              </a:rPr>
              <a:t>дослідження</a:t>
            </a:r>
            <a:r>
              <a:rPr lang="en-US" sz="5199" dirty="0">
                <a:solidFill>
                  <a:srgbClr val="000000"/>
                </a:solidFill>
                <a:latin typeface="Montserrat"/>
              </a:rPr>
              <a:t>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2599" y="2960564"/>
            <a:ext cx="1582786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Історичні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пам</a:t>
            </a:r>
            <a:r>
              <a:rPr lang="uk-UA" sz="3399" dirty="0">
                <a:solidFill>
                  <a:srgbClr val="000000"/>
                </a:solidFill>
                <a:latin typeface="Montserrat"/>
              </a:rPr>
              <a:t>’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ятки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церкви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та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інші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архітектурні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об’єкти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,</a:t>
            </a:r>
            <a:endParaRPr lang="uk-UA" sz="3399" dirty="0">
              <a:solidFill>
                <a:srgbClr val="000000"/>
              </a:solidFill>
              <a:latin typeface="Montserrat"/>
            </a:endParaRPr>
          </a:p>
          <a:p>
            <a:pPr marL="367029" lvl="1"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які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складають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культурний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та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історичний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ландшафт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міста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Києва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2599" y="6425248"/>
            <a:ext cx="1644670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Маршрути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екскурсій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їх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складові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частини</a:t>
            </a:r>
            <a:endParaRPr lang="uk-UA" sz="3399" dirty="0">
              <a:solidFill>
                <a:srgbClr val="000000"/>
              </a:solidFill>
              <a:latin typeface="Montserrat"/>
            </a:endParaRPr>
          </a:p>
          <a:p>
            <a:pPr marL="367029" lvl="1"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Montserrat"/>
              </a:rPr>
              <a:t> (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історичні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пам’ятки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церкви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),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фотографії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та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описи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цих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об'єктів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73768" y="4661852"/>
            <a:ext cx="13324363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uk-UA" sz="5199" dirty="0">
                <a:solidFill>
                  <a:srgbClr val="000000"/>
                </a:solidFill>
                <a:latin typeface="Montserrat"/>
              </a:rPr>
              <a:t>Предмет </a:t>
            </a:r>
            <a:r>
              <a:rPr lang="en-US" sz="5199" dirty="0" err="1">
                <a:solidFill>
                  <a:srgbClr val="000000"/>
                </a:solidFill>
                <a:latin typeface="Montserrat"/>
              </a:rPr>
              <a:t>дослідження</a:t>
            </a:r>
            <a:r>
              <a:rPr lang="en-US" sz="5199" dirty="0">
                <a:solidFill>
                  <a:srgbClr val="000000"/>
                </a:solidFill>
                <a:latin typeface="Montserrat"/>
              </a:rPr>
              <a:t>: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915855" y="0"/>
            <a:ext cx="1449213" cy="1673225"/>
            <a:chOff x="0" y="0"/>
            <a:chExt cx="703982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03982" cy="812800"/>
            </a:xfrm>
            <a:custGeom>
              <a:avLst/>
              <a:gdLst/>
              <a:ahLst/>
              <a:cxnLst/>
              <a:rect l="l" t="t" r="r" b="b"/>
              <a:pathLst>
                <a:path w="703982" h="812800">
                  <a:moveTo>
                    <a:pt x="234787" y="793731"/>
                  </a:moveTo>
                  <a:cubicBezTo>
                    <a:pt x="270879" y="805245"/>
                    <a:pt x="311910" y="812800"/>
                    <a:pt x="352180" y="812800"/>
                  </a:cubicBezTo>
                  <a:cubicBezTo>
                    <a:pt x="392452" y="812800"/>
                    <a:pt x="431204" y="806323"/>
                    <a:pt x="466915" y="794809"/>
                  </a:cubicBezTo>
                  <a:cubicBezTo>
                    <a:pt x="467675" y="794450"/>
                    <a:pt x="468435" y="794450"/>
                    <a:pt x="469194" y="794090"/>
                  </a:cubicBezTo>
                  <a:cubicBezTo>
                    <a:pt x="603304" y="748035"/>
                    <a:pt x="702082" y="626421"/>
                    <a:pt x="703982" y="484298"/>
                  </a:cubicBezTo>
                  <a:lnTo>
                    <a:pt x="703982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900" y="627140"/>
                    <a:pt x="99158" y="748755"/>
                    <a:pt x="234787" y="793731"/>
                  </a:cubicBezTo>
                  <a:close/>
                </a:path>
              </a:pathLst>
            </a:custGeom>
            <a:solidFill>
              <a:srgbClr val="9FC3D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703982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859155" y="0"/>
            <a:ext cx="1562612" cy="1673225"/>
            <a:chOff x="0" y="0"/>
            <a:chExt cx="2083482" cy="2230967"/>
          </a:xfrm>
        </p:grpSpPr>
        <p:grpSp>
          <p:nvGrpSpPr>
            <p:cNvPr id="16" name="Group 16"/>
            <p:cNvGrpSpPr/>
            <p:nvPr/>
          </p:nvGrpSpPr>
          <p:grpSpPr>
            <a:xfrm>
              <a:off x="75599" y="0"/>
              <a:ext cx="1932284" cy="2230967"/>
              <a:chOff x="0" y="0"/>
              <a:chExt cx="703982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0398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03982" h="812800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437582"/>
              <a:ext cx="2083482" cy="1241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5"/>
                </a:lnSpc>
              </a:pPr>
              <a:r>
                <a:rPr lang="en-US" sz="5575" dirty="0">
                  <a:solidFill>
                    <a:schemeClr val="bg1">
                      <a:lumMod val="50000"/>
                    </a:schemeClr>
                  </a:solidFill>
                  <a:latin typeface="Open Sans Bold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769559"/>
            <a:ext cx="7105264" cy="1905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3764167" y="8427066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11182736" y="9745708"/>
            <a:ext cx="7105264" cy="1905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5915855" y="0"/>
            <a:ext cx="1449213" cy="1673225"/>
            <a:chOff x="0" y="0"/>
            <a:chExt cx="703982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3982" cy="812800"/>
            </a:xfrm>
            <a:custGeom>
              <a:avLst/>
              <a:gdLst/>
              <a:ahLst/>
              <a:cxnLst/>
              <a:rect l="l" t="t" r="r" b="b"/>
              <a:pathLst>
                <a:path w="703982" h="812800">
                  <a:moveTo>
                    <a:pt x="234787" y="793731"/>
                  </a:moveTo>
                  <a:cubicBezTo>
                    <a:pt x="270879" y="805245"/>
                    <a:pt x="311910" y="812800"/>
                    <a:pt x="352180" y="812800"/>
                  </a:cubicBezTo>
                  <a:cubicBezTo>
                    <a:pt x="392452" y="812800"/>
                    <a:pt x="431204" y="806323"/>
                    <a:pt x="466915" y="794809"/>
                  </a:cubicBezTo>
                  <a:cubicBezTo>
                    <a:pt x="467675" y="794450"/>
                    <a:pt x="468435" y="794450"/>
                    <a:pt x="469194" y="794090"/>
                  </a:cubicBezTo>
                  <a:cubicBezTo>
                    <a:pt x="603304" y="748035"/>
                    <a:pt x="702082" y="626421"/>
                    <a:pt x="703982" y="484298"/>
                  </a:cubicBezTo>
                  <a:lnTo>
                    <a:pt x="703982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900" y="627140"/>
                    <a:pt x="99158" y="748755"/>
                    <a:pt x="234787" y="793731"/>
                  </a:cubicBezTo>
                  <a:close/>
                </a:path>
              </a:pathLst>
            </a:custGeom>
            <a:solidFill>
              <a:srgbClr val="9FC3D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03982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3048000" y="-822622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05494" y="712155"/>
            <a:ext cx="13510360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ntserrat"/>
              </a:rPr>
              <a:t>Мета дослідження: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39238" y="4236403"/>
            <a:ext cx="9525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9139238" y="4661852"/>
            <a:ext cx="9525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4548828" y="5700433"/>
            <a:ext cx="346733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242135" y="1852566"/>
            <a:ext cx="17813255" cy="426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Створення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власного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сайту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з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екскурсійними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маршрутами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по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місту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Києву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включаючи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себе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аналіз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літературних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джерел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вивчення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архівних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матеріалів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фотографічну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документацію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, а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також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анкетування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місцевих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мешканців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для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збирання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інформації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про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історію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та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особливості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кожного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об’єкта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що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допоможуть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бажаючим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краще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дізнатись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історію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столиці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та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інформацію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про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її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пам’ятки</a:t>
            </a:r>
            <a:r>
              <a:rPr lang="uk-UA" sz="3399" dirty="0">
                <a:solidFill>
                  <a:srgbClr val="000000"/>
                </a:solidFill>
                <a:latin typeface="Montserrat"/>
              </a:rPr>
              <a:t>.</a:t>
            </a:r>
            <a:endParaRPr lang="en-US" sz="3399" dirty="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772134" y="5403253"/>
            <a:ext cx="13510360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ntserrat"/>
              </a:rPr>
              <a:t> Актуальність дослідження: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2135" y="6646525"/>
            <a:ext cx="1735466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Montserrat"/>
              </a:rPr>
              <a:t> 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Створення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інформаційно-туристичного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сайту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«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MylovelyKyiv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» є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актуальним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не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лише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з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точки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зору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популяризації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культурної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спадщини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міста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, а й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як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можливість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для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внутрішньо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переміщених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осіб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знайти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нових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друзів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та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побудувати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соціальні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зв’язки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через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спільні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екскурсії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та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спілкування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5915855" y="0"/>
            <a:ext cx="1449213" cy="1673225"/>
            <a:chOff x="0" y="0"/>
            <a:chExt cx="703982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03982" cy="812800"/>
            </a:xfrm>
            <a:custGeom>
              <a:avLst/>
              <a:gdLst/>
              <a:ahLst/>
              <a:cxnLst/>
              <a:rect l="l" t="t" r="r" b="b"/>
              <a:pathLst>
                <a:path w="703982" h="812800">
                  <a:moveTo>
                    <a:pt x="234787" y="793731"/>
                  </a:moveTo>
                  <a:cubicBezTo>
                    <a:pt x="270879" y="805245"/>
                    <a:pt x="311910" y="812800"/>
                    <a:pt x="352180" y="812800"/>
                  </a:cubicBezTo>
                  <a:cubicBezTo>
                    <a:pt x="392452" y="812800"/>
                    <a:pt x="431204" y="806323"/>
                    <a:pt x="466915" y="794809"/>
                  </a:cubicBezTo>
                  <a:cubicBezTo>
                    <a:pt x="467675" y="794450"/>
                    <a:pt x="468435" y="794450"/>
                    <a:pt x="469194" y="794090"/>
                  </a:cubicBezTo>
                  <a:cubicBezTo>
                    <a:pt x="603304" y="748035"/>
                    <a:pt x="702082" y="626421"/>
                    <a:pt x="703982" y="484298"/>
                  </a:cubicBezTo>
                  <a:lnTo>
                    <a:pt x="703982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900" y="627140"/>
                    <a:pt x="99158" y="748755"/>
                    <a:pt x="234787" y="793731"/>
                  </a:cubicBezTo>
                  <a:close/>
                </a:path>
              </a:pathLst>
            </a:custGeom>
            <a:solidFill>
              <a:srgbClr val="9FC3D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703982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859155" y="0"/>
            <a:ext cx="1562612" cy="1673225"/>
            <a:chOff x="0" y="0"/>
            <a:chExt cx="2083482" cy="2230967"/>
          </a:xfrm>
        </p:grpSpPr>
        <p:grpSp>
          <p:nvGrpSpPr>
            <p:cNvPr id="20" name="Group 20"/>
            <p:cNvGrpSpPr/>
            <p:nvPr/>
          </p:nvGrpSpPr>
          <p:grpSpPr>
            <a:xfrm>
              <a:off x="75599" y="0"/>
              <a:ext cx="1932284" cy="2230967"/>
              <a:chOff x="0" y="0"/>
              <a:chExt cx="703982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0398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03982" h="812800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437581"/>
              <a:ext cx="2083482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5"/>
                </a:lnSpc>
              </a:pPr>
              <a:r>
                <a:rPr lang="en-US" sz="5575" dirty="0">
                  <a:solidFill>
                    <a:schemeClr val="bg1">
                      <a:lumMod val="50000"/>
                    </a:schemeClr>
                  </a:solidFill>
                  <a:latin typeface="Open Sans Bold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5855" y="0"/>
            <a:ext cx="1449213" cy="1673225"/>
            <a:chOff x="0" y="0"/>
            <a:chExt cx="70398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3982" cy="812800"/>
            </a:xfrm>
            <a:custGeom>
              <a:avLst/>
              <a:gdLst/>
              <a:ahLst/>
              <a:cxnLst/>
              <a:rect l="l" t="t" r="r" b="b"/>
              <a:pathLst>
                <a:path w="703982" h="812800">
                  <a:moveTo>
                    <a:pt x="234787" y="793731"/>
                  </a:moveTo>
                  <a:cubicBezTo>
                    <a:pt x="270879" y="805245"/>
                    <a:pt x="311910" y="812800"/>
                    <a:pt x="352180" y="812800"/>
                  </a:cubicBezTo>
                  <a:cubicBezTo>
                    <a:pt x="392452" y="812800"/>
                    <a:pt x="431204" y="806323"/>
                    <a:pt x="466915" y="794809"/>
                  </a:cubicBezTo>
                  <a:cubicBezTo>
                    <a:pt x="467675" y="794450"/>
                    <a:pt x="468435" y="794450"/>
                    <a:pt x="469194" y="794090"/>
                  </a:cubicBezTo>
                  <a:cubicBezTo>
                    <a:pt x="603304" y="748035"/>
                    <a:pt x="702082" y="626421"/>
                    <a:pt x="703982" y="484298"/>
                  </a:cubicBezTo>
                  <a:lnTo>
                    <a:pt x="703982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900" y="627140"/>
                    <a:pt x="99158" y="748755"/>
                    <a:pt x="234787" y="793731"/>
                  </a:cubicBezTo>
                  <a:close/>
                </a:path>
              </a:pathLst>
            </a:custGeom>
            <a:solidFill>
              <a:srgbClr val="9FC3D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703982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786282" y="-210192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44849" y="967578"/>
            <a:ext cx="14154193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Montserrat"/>
              </a:rPr>
              <a:t>Завдання</a:t>
            </a:r>
            <a:r>
              <a:rPr lang="en-US" sz="5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</a:rPr>
              <a:t>дослідження</a:t>
            </a:r>
            <a:r>
              <a:rPr lang="en-US" sz="5199" dirty="0">
                <a:solidFill>
                  <a:srgbClr val="000000"/>
                </a:solidFill>
                <a:latin typeface="Montserrat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5674" y="6278041"/>
            <a:ext cx="16615408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ru-RU" sz="3399" dirty="0">
                <a:solidFill>
                  <a:srgbClr val="000000"/>
                </a:solidFill>
                <a:latin typeface="Montserrat"/>
              </a:rPr>
              <a:t>3.	</a:t>
            </a:r>
            <a:r>
              <a:rPr lang="ru-RU" sz="3399" dirty="0" err="1">
                <a:solidFill>
                  <a:srgbClr val="000000"/>
                </a:solidFill>
                <a:latin typeface="Montserrat"/>
              </a:rPr>
              <a:t>Створення</a:t>
            </a:r>
            <a:r>
              <a:rPr lang="ru-RU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3399" dirty="0" err="1">
                <a:solidFill>
                  <a:srgbClr val="000000"/>
                </a:solidFill>
                <a:latin typeface="Montserrat"/>
              </a:rPr>
              <a:t>власної</a:t>
            </a:r>
            <a:r>
              <a:rPr lang="ru-RU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3399" dirty="0" err="1">
                <a:solidFill>
                  <a:srgbClr val="000000"/>
                </a:solidFill>
                <a:latin typeface="Montserrat"/>
              </a:rPr>
              <a:t>фотогалереї</a:t>
            </a:r>
            <a:r>
              <a:rPr lang="ru-RU" sz="3399" dirty="0">
                <a:solidFill>
                  <a:srgbClr val="000000"/>
                </a:solidFill>
                <a:latin typeface="Montserrat"/>
              </a:rPr>
              <a:t> ландшафту </a:t>
            </a:r>
            <a:r>
              <a:rPr lang="ru-RU" sz="3399" dirty="0" err="1">
                <a:solidFill>
                  <a:srgbClr val="000000"/>
                </a:solidFill>
                <a:latin typeface="Montserrat"/>
              </a:rPr>
              <a:t>Києва</a:t>
            </a:r>
            <a:r>
              <a:rPr lang="ru-RU" sz="3399" dirty="0">
                <a:solidFill>
                  <a:srgbClr val="000000"/>
                </a:solidFill>
                <a:latin typeface="Montserrat"/>
              </a:rPr>
              <a:t>.</a:t>
            </a:r>
            <a:endParaRPr lang="en-US" sz="3399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15674" y="2702465"/>
            <a:ext cx="16468300" cy="1485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sz="3400" kern="1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   Розробка інформаційно-туристичного сайту з екскурсіями по історичним пам’яткам міста</a:t>
            </a:r>
            <a:r>
              <a:rPr lang="uk-UA" sz="3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3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68568" y="4551030"/>
            <a:ext cx="16615406" cy="1184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uk-UA" sz="3399" dirty="0">
                <a:solidFill>
                  <a:srgbClr val="000000"/>
                </a:solidFill>
                <a:latin typeface="Montserrat"/>
              </a:rPr>
              <a:t>2.	Збір та систематизація інформації про кожну пам’ятку, включно її історію та архітектурні особливості.</a:t>
            </a:r>
            <a:endParaRPr lang="en-US" sz="3399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18768" y="7752273"/>
            <a:ext cx="16615407" cy="1184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uk-UA" sz="3399" dirty="0">
                <a:solidFill>
                  <a:srgbClr val="000000"/>
                </a:solidFill>
                <a:latin typeface="Montserrat"/>
              </a:rPr>
              <a:t>4.	Розробка інтерактивних маршрутів екскурсій і розміщення їх на сайті.</a:t>
            </a:r>
            <a:endParaRPr lang="en-US" sz="3399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5915855" y="0"/>
            <a:ext cx="1449213" cy="1673225"/>
            <a:chOff x="0" y="0"/>
            <a:chExt cx="703982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03982" cy="812800"/>
            </a:xfrm>
            <a:custGeom>
              <a:avLst/>
              <a:gdLst/>
              <a:ahLst/>
              <a:cxnLst/>
              <a:rect l="l" t="t" r="r" b="b"/>
              <a:pathLst>
                <a:path w="703982" h="812800">
                  <a:moveTo>
                    <a:pt x="234787" y="793731"/>
                  </a:moveTo>
                  <a:cubicBezTo>
                    <a:pt x="270879" y="805245"/>
                    <a:pt x="311910" y="812800"/>
                    <a:pt x="352180" y="812800"/>
                  </a:cubicBezTo>
                  <a:cubicBezTo>
                    <a:pt x="392452" y="812800"/>
                    <a:pt x="431204" y="806323"/>
                    <a:pt x="466915" y="794809"/>
                  </a:cubicBezTo>
                  <a:cubicBezTo>
                    <a:pt x="467675" y="794450"/>
                    <a:pt x="468435" y="794450"/>
                    <a:pt x="469194" y="794090"/>
                  </a:cubicBezTo>
                  <a:cubicBezTo>
                    <a:pt x="603304" y="748035"/>
                    <a:pt x="702082" y="626421"/>
                    <a:pt x="703982" y="484298"/>
                  </a:cubicBezTo>
                  <a:lnTo>
                    <a:pt x="703982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900" y="627140"/>
                    <a:pt x="99158" y="748755"/>
                    <a:pt x="234787" y="793731"/>
                  </a:cubicBezTo>
                  <a:close/>
                </a:path>
              </a:pathLst>
            </a:custGeom>
            <a:solidFill>
              <a:srgbClr val="9FC3D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703982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859155" y="0"/>
            <a:ext cx="1562612" cy="1673225"/>
            <a:chOff x="0" y="0"/>
            <a:chExt cx="2083482" cy="2230967"/>
          </a:xfrm>
        </p:grpSpPr>
        <p:grpSp>
          <p:nvGrpSpPr>
            <p:cNvPr id="16" name="Group 16"/>
            <p:cNvGrpSpPr/>
            <p:nvPr/>
          </p:nvGrpSpPr>
          <p:grpSpPr>
            <a:xfrm>
              <a:off x="75599" y="0"/>
              <a:ext cx="1932284" cy="2230967"/>
              <a:chOff x="0" y="0"/>
              <a:chExt cx="703982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0398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03982" h="812800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437582"/>
              <a:ext cx="2083482" cy="1241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5"/>
                </a:lnSpc>
              </a:pPr>
              <a:r>
                <a:rPr lang="en-US" sz="5575" dirty="0">
                  <a:solidFill>
                    <a:schemeClr val="bg1">
                      <a:lumMod val="50000"/>
                    </a:schemeClr>
                  </a:solidFill>
                  <a:latin typeface="Open Sans Bold"/>
                </a:rPr>
                <a:t>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29505" y="110910"/>
            <a:ext cx="5403" cy="2997456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H="1" flipV="1">
            <a:off x="766953" y="7549380"/>
            <a:ext cx="5403" cy="2997456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5915855" y="0"/>
            <a:ext cx="1449213" cy="1673225"/>
            <a:chOff x="0" y="0"/>
            <a:chExt cx="703982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03982" cy="812800"/>
            </a:xfrm>
            <a:custGeom>
              <a:avLst/>
              <a:gdLst/>
              <a:ahLst/>
              <a:cxnLst/>
              <a:rect l="l" t="t" r="r" b="b"/>
              <a:pathLst>
                <a:path w="703982" h="812800">
                  <a:moveTo>
                    <a:pt x="234787" y="793731"/>
                  </a:moveTo>
                  <a:cubicBezTo>
                    <a:pt x="270879" y="805245"/>
                    <a:pt x="311910" y="812800"/>
                    <a:pt x="352180" y="812800"/>
                  </a:cubicBezTo>
                  <a:cubicBezTo>
                    <a:pt x="392452" y="812800"/>
                    <a:pt x="431204" y="806323"/>
                    <a:pt x="466915" y="794809"/>
                  </a:cubicBezTo>
                  <a:cubicBezTo>
                    <a:pt x="467675" y="794450"/>
                    <a:pt x="468435" y="794450"/>
                    <a:pt x="469194" y="794090"/>
                  </a:cubicBezTo>
                  <a:cubicBezTo>
                    <a:pt x="603304" y="748035"/>
                    <a:pt x="702082" y="626421"/>
                    <a:pt x="703982" y="484298"/>
                  </a:cubicBezTo>
                  <a:lnTo>
                    <a:pt x="703982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900" y="627140"/>
                    <a:pt x="99158" y="748755"/>
                    <a:pt x="234787" y="793731"/>
                  </a:cubicBezTo>
                  <a:close/>
                </a:path>
              </a:pathLst>
            </a:custGeom>
            <a:solidFill>
              <a:srgbClr val="9FC3D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703982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857428" y="7809216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 dirty="0"/>
          </a:p>
        </p:txBody>
      </p:sp>
      <p:sp>
        <p:nvSpPr>
          <p:cNvPr id="8" name="Freeform 8"/>
          <p:cNvSpPr/>
          <p:nvPr/>
        </p:nvSpPr>
        <p:spPr>
          <a:xfrm>
            <a:off x="-3212146" y="-582021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 dirty="0"/>
          </a:p>
        </p:txBody>
      </p:sp>
      <p:grpSp>
        <p:nvGrpSpPr>
          <p:cNvPr id="9" name="Group 9"/>
          <p:cNvGrpSpPr/>
          <p:nvPr/>
        </p:nvGrpSpPr>
        <p:grpSpPr>
          <a:xfrm>
            <a:off x="15859155" y="0"/>
            <a:ext cx="1562612" cy="1673225"/>
            <a:chOff x="0" y="0"/>
            <a:chExt cx="2083482" cy="2230967"/>
          </a:xfrm>
        </p:grpSpPr>
        <p:grpSp>
          <p:nvGrpSpPr>
            <p:cNvPr id="10" name="Group 10"/>
            <p:cNvGrpSpPr/>
            <p:nvPr/>
          </p:nvGrpSpPr>
          <p:grpSpPr>
            <a:xfrm>
              <a:off x="75599" y="0"/>
              <a:ext cx="1932284" cy="2230967"/>
              <a:chOff x="0" y="0"/>
              <a:chExt cx="703982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70398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03982" h="812800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437582"/>
              <a:ext cx="2083482" cy="1241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5"/>
                </a:lnSpc>
              </a:pPr>
              <a:r>
                <a:rPr lang="en-US" sz="5575" dirty="0">
                  <a:solidFill>
                    <a:schemeClr val="bg1">
                      <a:lumMod val="50000"/>
                    </a:schemeClr>
                  </a:solidFill>
                  <a:latin typeface="Open Sans Bold"/>
                </a:rPr>
                <a:t>5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169765" y="1917373"/>
            <a:ext cx="5503393" cy="3226127"/>
          </a:xfrm>
          <a:custGeom>
            <a:avLst/>
            <a:gdLst/>
            <a:ahLst/>
            <a:cxnLst/>
            <a:rect l="l" t="t" r="r" b="b"/>
            <a:pathLst>
              <a:path w="5503393" h="3226127">
                <a:moveTo>
                  <a:pt x="0" y="0"/>
                </a:moveTo>
                <a:lnTo>
                  <a:pt x="5503392" y="0"/>
                </a:lnTo>
                <a:lnTo>
                  <a:pt x="5503392" y="3226127"/>
                </a:lnTo>
                <a:lnTo>
                  <a:pt x="0" y="3226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465" t="-65629" r="-34384" b="-105349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241403" y="1492841"/>
            <a:ext cx="8954488" cy="8981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Вітаємо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, My lovely Kyiv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це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саме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той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простір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де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можна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дізнатися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про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історію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та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цікавинки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нашої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столиці-Києва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Ми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пропонуємо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зануритися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в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культуру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історію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та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неймовірні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памʼятки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міста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під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час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захоплюючих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екскурсій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які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розкриють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усю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красу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та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унікальність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Києва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Також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для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вашої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зручності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на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початку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екскурсії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видаються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плеєри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та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одноразові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навушники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Приєднуйтесь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до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нас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у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подорожі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часом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та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відкрийте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нові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перспективи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в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місті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що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дихає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Medium"/>
              </a:rPr>
              <a:t>історією</a:t>
            </a:r>
            <a:r>
              <a:rPr lang="en-US" sz="3400" dirty="0">
                <a:solidFill>
                  <a:srgbClr val="000000"/>
                </a:solidFill>
                <a:latin typeface="Montserrat Medium"/>
              </a:rPr>
              <a:t>.</a:t>
            </a:r>
          </a:p>
          <a:p>
            <a:pPr algn="just">
              <a:lnSpc>
                <a:spcPts val="4760"/>
              </a:lnSpc>
            </a:pPr>
            <a:endParaRPr lang="en-US" sz="3400" dirty="0">
              <a:solidFill>
                <a:srgbClr val="000000"/>
              </a:solidFill>
              <a:latin typeface="Montserrat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134844" y="354965"/>
            <a:ext cx="4754642" cy="87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Montserrat"/>
              </a:rPr>
              <a:t>My lovely Kyiv </a:t>
            </a:r>
          </a:p>
        </p:txBody>
      </p:sp>
      <p:sp>
        <p:nvSpPr>
          <p:cNvPr id="18" name="Freeform 18"/>
          <p:cNvSpPr/>
          <p:nvPr/>
        </p:nvSpPr>
        <p:spPr>
          <a:xfrm rot="2617033">
            <a:off x="15584390" y="3731535"/>
            <a:ext cx="1739850" cy="2890989"/>
          </a:xfrm>
          <a:custGeom>
            <a:avLst/>
            <a:gdLst/>
            <a:ahLst/>
            <a:cxnLst/>
            <a:rect l="l" t="t" r="r" b="b"/>
            <a:pathLst>
              <a:path w="1739850" h="2890989">
                <a:moveTo>
                  <a:pt x="0" y="0"/>
                </a:moveTo>
                <a:lnTo>
                  <a:pt x="1739850" y="0"/>
                </a:lnTo>
                <a:lnTo>
                  <a:pt x="1739850" y="2890989"/>
                </a:lnTo>
                <a:lnTo>
                  <a:pt x="0" y="2890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Прямокутник: округлені кути 20">
            <a:hlinkClick r:id="rId7"/>
            <a:extLst>
              <a:ext uri="{FF2B5EF4-FFF2-40B4-BE49-F238E27FC236}">
                <a16:creationId xmlns:a16="http://schemas.microsoft.com/office/drawing/2014/main" id="{58B91536-8290-F11E-02E4-A20D30B5B738}"/>
              </a:ext>
            </a:extLst>
          </p:cNvPr>
          <p:cNvSpPr/>
          <p:nvPr/>
        </p:nvSpPr>
        <p:spPr>
          <a:xfrm>
            <a:off x="11811987" y="5983561"/>
            <a:ext cx="3657600" cy="1680123"/>
          </a:xfrm>
          <a:prstGeom prst="roundRect">
            <a:avLst/>
          </a:prstGeom>
          <a:solidFill>
            <a:srgbClr val="9FC3D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Посилання</a:t>
            </a:r>
            <a:r>
              <a:rPr lang="en-US" sz="40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" panose="00000500000000000000" pitchFamily="2" charset="-52"/>
              </a:rPr>
              <a:t>на</a:t>
            </a:r>
            <a:r>
              <a:rPr lang="en-US" sz="4000" dirty="0">
                <a:solidFill>
                  <a:srgbClr val="000000"/>
                </a:solidFill>
                <a:latin typeface="Montserrat" panose="00000500000000000000" pitchFamily="2" charset="-52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Montserrat" panose="00000500000000000000" pitchFamily="2" charset="-52"/>
              </a:rPr>
              <a:t>сайт</a:t>
            </a:r>
            <a:r>
              <a:rPr lang="en-US" sz="4000" dirty="0">
                <a:solidFill>
                  <a:srgbClr val="000000"/>
                </a:solidFill>
                <a:latin typeface="Montserrat" panose="00000500000000000000" pitchFamily="2" charset="-52"/>
              </a:rPr>
              <a:t>:</a:t>
            </a:r>
          </a:p>
          <a:p>
            <a:pPr algn="ctr"/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7362" y="0"/>
            <a:ext cx="937061" cy="10287000"/>
            <a:chOff x="0" y="0"/>
            <a:chExt cx="24679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798" cy="2709333"/>
            </a:xfrm>
            <a:custGeom>
              <a:avLst/>
              <a:gdLst/>
              <a:ahLst/>
              <a:cxnLst/>
              <a:rect l="l" t="t" r="r" b="b"/>
              <a:pathLst>
                <a:path w="246798" h="2709333">
                  <a:moveTo>
                    <a:pt x="0" y="0"/>
                  </a:moveTo>
                  <a:lnTo>
                    <a:pt x="246798" y="0"/>
                  </a:lnTo>
                  <a:lnTo>
                    <a:pt x="2467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3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679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H="1" flipV="1">
            <a:off x="1085850" y="7289441"/>
            <a:ext cx="5403" cy="2997456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 flipV="1">
            <a:off x="1090490" y="-104525"/>
            <a:ext cx="5403" cy="2997456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5915855" y="0"/>
            <a:ext cx="1449213" cy="1673225"/>
            <a:chOff x="0" y="0"/>
            <a:chExt cx="703982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03982" cy="812800"/>
            </a:xfrm>
            <a:custGeom>
              <a:avLst/>
              <a:gdLst/>
              <a:ahLst/>
              <a:cxnLst/>
              <a:rect l="l" t="t" r="r" b="b"/>
              <a:pathLst>
                <a:path w="703982" h="812800">
                  <a:moveTo>
                    <a:pt x="234787" y="793731"/>
                  </a:moveTo>
                  <a:cubicBezTo>
                    <a:pt x="270879" y="805245"/>
                    <a:pt x="311910" y="812800"/>
                    <a:pt x="352180" y="812800"/>
                  </a:cubicBezTo>
                  <a:cubicBezTo>
                    <a:pt x="392452" y="812800"/>
                    <a:pt x="431204" y="806323"/>
                    <a:pt x="466915" y="794809"/>
                  </a:cubicBezTo>
                  <a:cubicBezTo>
                    <a:pt x="467675" y="794450"/>
                    <a:pt x="468435" y="794450"/>
                    <a:pt x="469194" y="794090"/>
                  </a:cubicBezTo>
                  <a:cubicBezTo>
                    <a:pt x="603304" y="748035"/>
                    <a:pt x="702082" y="626421"/>
                    <a:pt x="703982" y="484298"/>
                  </a:cubicBezTo>
                  <a:lnTo>
                    <a:pt x="703982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900" y="627140"/>
                    <a:pt x="99158" y="748755"/>
                    <a:pt x="234787" y="793731"/>
                  </a:cubicBezTo>
                  <a:close/>
                </a:path>
              </a:pathLst>
            </a:custGeom>
            <a:solidFill>
              <a:srgbClr val="9FC3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703982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3030238" y="-640253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670875" y="8719922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 dirty="0"/>
          </a:p>
        </p:txBody>
      </p:sp>
      <p:sp>
        <p:nvSpPr>
          <p:cNvPr id="12" name="Freeform 12"/>
          <p:cNvSpPr/>
          <p:nvPr/>
        </p:nvSpPr>
        <p:spPr>
          <a:xfrm>
            <a:off x="1715548" y="2005805"/>
            <a:ext cx="3899890" cy="5199853"/>
          </a:xfrm>
          <a:custGeom>
            <a:avLst/>
            <a:gdLst/>
            <a:ahLst/>
            <a:cxnLst/>
            <a:rect l="l" t="t" r="r" b="b"/>
            <a:pathLst>
              <a:path w="3899890" h="5199853">
                <a:moveTo>
                  <a:pt x="0" y="0"/>
                </a:moveTo>
                <a:lnTo>
                  <a:pt x="3899890" y="0"/>
                </a:lnTo>
                <a:lnTo>
                  <a:pt x="3899890" y="5199853"/>
                </a:lnTo>
                <a:lnTo>
                  <a:pt x="0" y="5199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795227" y="2005805"/>
            <a:ext cx="3979360" cy="5305813"/>
          </a:xfrm>
          <a:custGeom>
            <a:avLst/>
            <a:gdLst/>
            <a:ahLst/>
            <a:cxnLst/>
            <a:rect l="l" t="t" r="r" b="b"/>
            <a:pathLst>
              <a:path w="3979360" h="5305813">
                <a:moveTo>
                  <a:pt x="0" y="0"/>
                </a:moveTo>
                <a:lnTo>
                  <a:pt x="3979360" y="0"/>
                </a:lnTo>
                <a:lnTo>
                  <a:pt x="3979360" y="5305813"/>
                </a:lnTo>
                <a:lnTo>
                  <a:pt x="0" y="53058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84072" y="1966369"/>
            <a:ext cx="4008937" cy="5345250"/>
          </a:xfrm>
          <a:custGeom>
            <a:avLst/>
            <a:gdLst/>
            <a:ahLst/>
            <a:cxnLst/>
            <a:rect l="l" t="t" r="r" b="b"/>
            <a:pathLst>
              <a:path w="4008937" h="5345250">
                <a:moveTo>
                  <a:pt x="0" y="0"/>
                </a:moveTo>
                <a:lnTo>
                  <a:pt x="4008937" y="0"/>
                </a:lnTo>
                <a:lnTo>
                  <a:pt x="4008937" y="5345249"/>
                </a:lnTo>
                <a:lnTo>
                  <a:pt x="0" y="53452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591223" y="291142"/>
            <a:ext cx="11105555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ntserrat"/>
              </a:rPr>
              <a:t>Екскурсії: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5893" y="7330753"/>
            <a:ext cx="5139200" cy="180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Вечірній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Київ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та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його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таємниці</a:t>
            </a:r>
            <a:endParaRPr lang="en-US" sz="3399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662196" y="7373933"/>
            <a:ext cx="5052690" cy="180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Церкви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Києва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та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краєвиди</a:t>
            </a:r>
            <a:endParaRPr lang="en-US" sz="3399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143511" y="7373933"/>
            <a:ext cx="5297860" cy="118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Художники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Києва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та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їх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історія</a:t>
            </a:r>
            <a:endParaRPr lang="en-US" sz="3399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7105" y="6625268"/>
            <a:ext cx="1021139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5860069" y="7974008"/>
            <a:ext cx="1021139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endParaRPr/>
          </a:p>
        </p:txBody>
      </p:sp>
      <p:grpSp>
        <p:nvGrpSpPr>
          <p:cNvPr id="22" name="Group 22"/>
          <p:cNvGrpSpPr/>
          <p:nvPr/>
        </p:nvGrpSpPr>
        <p:grpSpPr>
          <a:xfrm>
            <a:off x="15859155" y="0"/>
            <a:ext cx="1562612" cy="1673225"/>
            <a:chOff x="0" y="0"/>
            <a:chExt cx="2083482" cy="2230967"/>
          </a:xfrm>
        </p:grpSpPr>
        <p:grpSp>
          <p:nvGrpSpPr>
            <p:cNvPr id="23" name="Group 23"/>
            <p:cNvGrpSpPr/>
            <p:nvPr/>
          </p:nvGrpSpPr>
          <p:grpSpPr>
            <a:xfrm>
              <a:off x="75599" y="0"/>
              <a:ext cx="1932284" cy="2230967"/>
              <a:chOff x="0" y="0"/>
              <a:chExt cx="703982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70398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03982" h="812800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0" y="437582"/>
              <a:ext cx="2083482" cy="1241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5"/>
                </a:lnSpc>
              </a:pPr>
              <a:r>
                <a:rPr lang="en-US" sz="5575" dirty="0">
                  <a:solidFill>
                    <a:schemeClr val="bg1">
                      <a:lumMod val="50000"/>
                    </a:schemeClr>
                  </a:solidFill>
                  <a:latin typeface="Open Sans Bold"/>
                </a:rPr>
                <a:t>6</a:t>
              </a:r>
            </a:p>
          </p:txBody>
        </p:sp>
      </p:grpSp>
      <p:sp>
        <p:nvSpPr>
          <p:cNvPr id="27" name="Прямокутник: округлені кути 26">
            <a:hlinkClick r:id="rId7"/>
            <a:extLst>
              <a:ext uri="{FF2B5EF4-FFF2-40B4-BE49-F238E27FC236}">
                <a16:creationId xmlns:a16="http://schemas.microsoft.com/office/drawing/2014/main" id="{7582DF0A-7DD8-6FAD-E0B6-6EAD0AB59D1E}"/>
              </a:ext>
            </a:extLst>
          </p:cNvPr>
          <p:cNvSpPr/>
          <p:nvPr/>
        </p:nvSpPr>
        <p:spPr>
          <a:xfrm>
            <a:off x="1292732" y="9613742"/>
            <a:ext cx="1749866" cy="594091"/>
          </a:xfrm>
          <a:prstGeom prst="roundRect">
            <a:avLst/>
          </a:prstGeom>
          <a:solidFill>
            <a:srgbClr val="9FC3D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Посилання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</a:t>
            </a:r>
            <a:endParaRPr lang="uk-UA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сайт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7362" y="0"/>
            <a:ext cx="937061" cy="10287000"/>
            <a:chOff x="0" y="0"/>
            <a:chExt cx="24679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798" cy="2709333"/>
            </a:xfrm>
            <a:custGeom>
              <a:avLst/>
              <a:gdLst/>
              <a:ahLst/>
              <a:cxnLst/>
              <a:rect l="l" t="t" r="r" b="b"/>
              <a:pathLst>
                <a:path w="246798" h="2709333">
                  <a:moveTo>
                    <a:pt x="0" y="0"/>
                  </a:moveTo>
                  <a:lnTo>
                    <a:pt x="246798" y="0"/>
                  </a:lnTo>
                  <a:lnTo>
                    <a:pt x="2467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3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679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H="1" flipV="1">
            <a:off x="1085850" y="7289441"/>
            <a:ext cx="5403" cy="2997456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 flipV="1">
            <a:off x="1090490" y="-104525"/>
            <a:ext cx="5403" cy="2997456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5810087" y="0"/>
            <a:ext cx="1449213" cy="1673225"/>
            <a:chOff x="0" y="0"/>
            <a:chExt cx="703982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03982" cy="812800"/>
            </a:xfrm>
            <a:custGeom>
              <a:avLst/>
              <a:gdLst/>
              <a:ahLst/>
              <a:cxnLst/>
              <a:rect l="l" t="t" r="r" b="b"/>
              <a:pathLst>
                <a:path w="703982" h="812800">
                  <a:moveTo>
                    <a:pt x="234787" y="793731"/>
                  </a:moveTo>
                  <a:cubicBezTo>
                    <a:pt x="270879" y="805245"/>
                    <a:pt x="311910" y="812800"/>
                    <a:pt x="352180" y="812800"/>
                  </a:cubicBezTo>
                  <a:cubicBezTo>
                    <a:pt x="392452" y="812800"/>
                    <a:pt x="431204" y="806323"/>
                    <a:pt x="466915" y="794809"/>
                  </a:cubicBezTo>
                  <a:cubicBezTo>
                    <a:pt x="467675" y="794450"/>
                    <a:pt x="468435" y="794450"/>
                    <a:pt x="469194" y="794090"/>
                  </a:cubicBezTo>
                  <a:cubicBezTo>
                    <a:pt x="603304" y="748035"/>
                    <a:pt x="702082" y="626421"/>
                    <a:pt x="703982" y="484298"/>
                  </a:cubicBezTo>
                  <a:lnTo>
                    <a:pt x="703982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900" y="627140"/>
                    <a:pt x="99158" y="748755"/>
                    <a:pt x="234787" y="793731"/>
                  </a:cubicBezTo>
                  <a:close/>
                </a:path>
              </a:pathLst>
            </a:custGeom>
            <a:solidFill>
              <a:srgbClr val="9FC3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703982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546953" y="8719922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096755" y="-402279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12483" y="2075504"/>
            <a:ext cx="3845234" cy="5126978"/>
          </a:xfrm>
          <a:custGeom>
            <a:avLst/>
            <a:gdLst/>
            <a:ahLst/>
            <a:cxnLst/>
            <a:rect l="l" t="t" r="r" b="b"/>
            <a:pathLst>
              <a:path w="3845234" h="5126978">
                <a:moveTo>
                  <a:pt x="0" y="0"/>
                </a:moveTo>
                <a:lnTo>
                  <a:pt x="3845234" y="0"/>
                </a:lnTo>
                <a:lnTo>
                  <a:pt x="3845234" y="5126979"/>
                </a:lnTo>
                <a:lnTo>
                  <a:pt x="0" y="51269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55667" y="2075504"/>
            <a:ext cx="3207035" cy="5014256"/>
          </a:xfrm>
          <a:custGeom>
            <a:avLst/>
            <a:gdLst/>
            <a:ahLst/>
            <a:cxnLst/>
            <a:rect l="l" t="t" r="r" b="b"/>
            <a:pathLst>
              <a:path w="3207035" h="5014256">
                <a:moveTo>
                  <a:pt x="0" y="0"/>
                </a:moveTo>
                <a:lnTo>
                  <a:pt x="3207034" y="0"/>
                </a:lnTo>
                <a:lnTo>
                  <a:pt x="3207034" y="5014257"/>
                </a:lnTo>
                <a:lnTo>
                  <a:pt x="0" y="50142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431437" y="2120269"/>
            <a:ext cx="3654972" cy="4873296"/>
          </a:xfrm>
          <a:custGeom>
            <a:avLst/>
            <a:gdLst/>
            <a:ahLst/>
            <a:cxnLst/>
            <a:rect l="l" t="t" r="r" b="b"/>
            <a:pathLst>
              <a:path w="3654972" h="4873296">
                <a:moveTo>
                  <a:pt x="0" y="0"/>
                </a:moveTo>
                <a:lnTo>
                  <a:pt x="3654972" y="0"/>
                </a:lnTo>
                <a:lnTo>
                  <a:pt x="3654972" y="4873295"/>
                </a:lnTo>
                <a:lnTo>
                  <a:pt x="0" y="48732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591223" y="291142"/>
            <a:ext cx="11105555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Montserrat"/>
              </a:rPr>
              <a:t>Екскурсії: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14391" y="7373933"/>
            <a:ext cx="4289585" cy="118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Фото-маршрут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 (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самостійно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105" y="6625268"/>
            <a:ext cx="1021139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6572819" y="7373933"/>
            <a:ext cx="5105698" cy="118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Міні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фото-маршрут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(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самостійно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545292" y="7373933"/>
            <a:ext cx="5318522" cy="56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Що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подивитись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3399" dirty="0" err="1">
                <a:solidFill>
                  <a:srgbClr val="000000"/>
                </a:solidFill>
                <a:latin typeface="Montserrat"/>
              </a:rPr>
              <a:t>місті</a:t>
            </a:r>
            <a:r>
              <a:rPr lang="en-US" sz="3399" dirty="0">
                <a:solidFill>
                  <a:srgbClr val="000000"/>
                </a:solidFill>
                <a:latin typeface="Montserrat"/>
              </a:rPr>
              <a:t>?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5859155" y="0"/>
            <a:ext cx="1562612" cy="1673225"/>
            <a:chOff x="0" y="0"/>
            <a:chExt cx="2083482" cy="2230967"/>
          </a:xfrm>
        </p:grpSpPr>
        <p:grpSp>
          <p:nvGrpSpPr>
            <p:cNvPr id="22" name="Group 22"/>
            <p:cNvGrpSpPr/>
            <p:nvPr/>
          </p:nvGrpSpPr>
          <p:grpSpPr>
            <a:xfrm>
              <a:off x="75599" y="0"/>
              <a:ext cx="1932284" cy="2230967"/>
              <a:chOff x="0" y="0"/>
              <a:chExt cx="703982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70398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03982" h="812800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437582"/>
              <a:ext cx="2083482" cy="1241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5"/>
                </a:lnSpc>
              </a:pPr>
              <a:r>
                <a:rPr lang="en-US" sz="5575" dirty="0">
                  <a:solidFill>
                    <a:schemeClr val="bg1">
                      <a:lumMod val="50000"/>
                    </a:schemeClr>
                  </a:solidFill>
                  <a:latin typeface="Open Sans Bold"/>
                </a:rPr>
                <a:t>7</a:t>
              </a:r>
            </a:p>
          </p:txBody>
        </p:sp>
      </p:grpSp>
      <p:sp>
        <p:nvSpPr>
          <p:cNvPr id="27" name="Прямокутник: округлені кути 26">
            <a:hlinkClick r:id="rId7"/>
            <a:extLst>
              <a:ext uri="{FF2B5EF4-FFF2-40B4-BE49-F238E27FC236}">
                <a16:creationId xmlns:a16="http://schemas.microsoft.com/office/drawing/2014/main" id="{8BA899C6-5E1F-2B82-65B1-5F7AF30969D6}"/>
              </a:ext>
            </a:extLst>
          </p:cNvPr>
          <p:cNvSpPr/>
          <p:nvPr/>
        </p:nvSpPr>
        <p:spPr>
          <a:xfrm>
            <a:off x="1292732" y="9613742"/>
            <a:ext cx="1749866" cy="594091"/>
          </a:xfrm>
          <a:prstGeom prst="roundRect">
            <a:avLst/>
          </a:prstGeom>
          <a:solidFill>
            <a:srgbClr val="9FC3D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Посилання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</a:t>
            </a:r>
            <a:endParaRPr lang="uk-UA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сайт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64167" y="5827621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53" y="9790945"/>
            <a:ext cx="7105264" cy="1905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1731121" y="9781420"/>
            <a:ext cx="7105264" cy="1905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5915855" y="0"/>
            <a:ext cx="1449213" cy="1673225"/>
            <a:chOff x="0" y="0"/>
            <a:chExt cx="703982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3982" cy="812800"/>
            </a:xfrm>
            <a:custGeom>
              <a:avLst/>
              <a:gdLst/>
              <a:ahLst/>
              <a:cxnLst/>
              <a:rect l="l" t="t" r="r" b="b"/>
              <a:pathLst>
                <a:path w="703982" h="812800">
                  <a:moveTo>
                    <a:pt x="234787" y="793731"/>
                  </a:moveTo>
                  <a:cubicBezTo>
                    <a:pt x="270879" y="805245"/>
                    <a:pt x="311910" y="812800"/>
                    <a:pt x="352180" y="812800"/>
                  </a:cubicBezTo>
                  <a:cubicBezTo>
                    <a:pt x="392452" y="812800"/>
                    <a:pt x="431204" y="806323"/>
                    <a:pt x="466915" y="794809"/>
                  </a:cubicBezTo>
                  <a:cubicBezTo>
                    <a:pt x="467675" y="794450"/>
                    <a:pt x="468435" y="794450"/>
                    <a:pt x="469194" y="794090"/>
                  </a:cubicBezTo>
                  <a:cubicBezTo>
                    <a:pt x="603304" y="748035"/>
                    <a:pt x="702082" y="626421"/>
                    <a:pt x="703982" y="484298"/>
                  </a:cubicBezTo>
                  <a:lnTo>
                    <a:pt x="703982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900" y="627140"/>
                    <a:pt x="99158" y="748755"/>
                    <a:pt x="234787" y="793731"/>
                  </a:cubicBezTo>
                  <a:close/>
                </a:path>
              </a:pathLst>
            </a:custGeom>
            <a:solidFill>
              <a:srgbClr val="9FC3D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03982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2628900" y="-1449083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336330" y="2419876"/>
            <a:ext cx="4085437" cy="5447249"/>
          </a:xfrm>
          <a:custGeom>
            <a:avLst/>
            <a:gdLst/>
            <a:ahLst/>
            <a:cxnLst/>
            <a:rect l="l" t="t" r="r" b="b"/>
            <a:pathLst>
              <a:path w="4085437" h="5447249">
                <a:moveTo>
                  <a:pt x="0" y="0"/>
                </a:moveTo>
                <a:lnTo>
                  <a:pt x="4085437" y="0"/>
                </a:lnTo>
                <a:lnTo>
                  <a:pt x="4085437" y="5447248"/>
                </a:lnTo>
                <a:lnTo>
                  <a:pt x="0" y="5447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58915" y="1832597"/>
            <a:ext cx="3205252" cy="3481921"/>
          </a:xfrm>
          <a:custGeom>
            <a:avLst/>
            <a:gdLst/>
            <a:ahLst/>
            <a:cxnLst/>
            <a:rect l="l" t="t" r="r" b="b"/>
            <a:pathLst>
              <a:path w="3205252" h="3481921">
                <a:moveTo>
                  <a:pt x="0" y="0"/>
                </a:moveTo>
                <a:lnTo>
                  <a:pt x="3205252" y="0"/>
                </a:lnTo>
                <a:lnTo>
                  <a:pt x="3205252" y="3481921"/>
                </a:lnTo>
                <a:lnTo>
                  <a:pt x="0" y="34819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369" b="-1136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558915" y="5380176"/>
            <a:ext cx="3118812" cy="4158416"/>
          </a:xfrm>
          <a:custGeom>
            <a:avLst/>
            <a:gdLst/>
            <a:ahLst/>
            <a:cxnLst/>
            <a:rect l="l" t="t" r="r" b="b"/>
            <a:pathLst>
              <a:path w="3118812" h="4158416">
                <a:moveTo>
                  <a:pt x="0" y="0"/>
                </a:moveTo>
                <a:lnTo>
                  <a:pt x="3118812" y="0"/>
                </a:lnTo>
                <a:lnTo>
                  <a:pt x="3118812" y="4158417"/>
                </a:lnTo>
                <a:lnTo>
                  <a:pt x="0" y="41584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60791" y="-85725"/>
            <a:ext cx="9817745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</a:rPr>
              <a:t>Вечірній Київ та його таємниці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1305" y="1157228"/>
            <a:ext cx="9728358" cy="83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Вечірній Київ - це магія світла. 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На цій екскурсії вам будуть показані теплі та приємні краєвиди для споглядання на вечірній Київ. Наприклад вело-пішохідний міст біля Поштової площі або сходи на Пейзажній алеї. Ми підіймемось на найгарніше колесо оберту Києва і побачимо місто ще з вищої точки. Відвідаємо Київський планетарій та просто погуляємо містом і дізнаємось плітки особистого життя найвідоміших київських аристократів. Завітаємо у найвідоміший кінотеатр Києва та розповімо вам його історію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5859155" y="0"/>
            <a:ext cx="1562612" cy="1673225"/>
            <a:chOff x="0" y="0"/>
            <a:chExt cx="2083482" cy="2230967"/>
          </a:xfrm>
        </p:grpSpPr>
        <p:grpSp>
          <p:nvGrpSpPr>
            <p:cNvPr id="16" name="Group 16"/>
            <p:cNvGrpSpPr/>
            <p:nvPr/>
          </p:nvGrpSpPr>
          <p:grpSpPr>
            <a:xfrm>
              <a:off x="75599" y="0"/>
              <a:ext cx="1932284" cy="2230967"/>
              <a:chOff x="0" y="0"/>
              <a:chExt cx="703982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0398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03982" h="812800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437582"/>
              <a:ext cx="2083482" cy="1241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5"/>
                </a:lnSpc>
              </a:pPr>
              <a:r>
                <a:rPr lang="en-US" sz="5575" dirty="0">
                  <a:solidFill>
                    <a:schemeClr val="bg1">
                      <a:lumMod val="50000"/>
                    </a:schemeClr>
                  </a:solidFill>
                  <a:latin typeface="Open Sans Bold"/>
                </a:rPr>
                <a:t>8</a:t>
              </a:r>
            </a:p>
          </p:txBody>
        </p:sp>
      </p:grpSp>
      <p:sp>
        <p:nvSpPr>
          <p:cNvPr id="20" name="Прямокутник: округлені кути 19">
            <a:hlinkClick r:id="rId7"/>
            <a:extLst>
              <a:ext uri="{FF2B5EF4-FFF2-40B4-BE49-F238E27FC236}">
                <a16:creationId xmlns:a16="http://schemas.microsoft.com/office/drawing/2014/main" id="{29B194A4-CEE5-DAA7-DFD7-5C0CFD858B0A}"/>
              </a:ext>
            </a:extLst>
          </p:cNvPr>
          <p:cNvSpPr/>
          <p:nvPr/>
        </p:nvSpPr>
        <p:spPr>
          <a:xfrm>
            <a:off x="685800" y="9721484"/>
            <a:ext cx="1920422" cy="565516"/>
          </a:xfrm>
          <a:prstGeom prst="roundRect">
            <a:avLst/>
          </a:prstGeom>
          <a:solidFill>
            <a:srgbClr val="9FC3D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Посилання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</a:t>
            </a:r>
            <a:endParaRPr lang="uk-UA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сайт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17488" y="6142174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53" y="9620249"/>
            <a:ext cx="7105264" cy="1905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1182583" y="9544049"/>
            <a:ext cx="7105264" cy="19050"/>
          </a:xfrm>
          <a:prstGeom prst="line">
            <a:avLst/>
          </a:prstGeom>
          <a:ln w="114300" cap="flat">
            <a:solidFill>
              <a:srgbClr val="9FC3D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5915855" y="0"/>
            <a:ext cx="1449213" cy="1673225"/>
            <a:chOff x="0" y="0"/>
            <a:chExt cx="703982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3982" cy="812800"/>
            </a:xfrm>
            <a:custGeom>
              <a:avLst/>
              <a:gdLst/>
              <a:ahLst/>
              <a:cxnLst/>
              <a:rect l="l" t="t" r="r" b="b"/>
              <a:pathLst>
                <a:path w="703982" h="812800">
                  <a:moveTo>
                    <a:pt x="234787" y="793731"/>
                  </a:moveTo>
                  <a:cubicBezTo>
                    <a:pt x="270879" y="805245"/>
                    <a:pt x="311910" y="812800"/>
                    <a:pt x="352180" y="812800"/>
                  </a:cubicBezTo>
                  <a:cubicBezTo>
                    <a:pt x="392452" y="812800"/>
                    <a:pt x="431204" y="806323"/>
                    <a:pt x="466915" y="794809"/>
                  </a:cubicBezTo>
                  <a:cubicBezTo>
                    <a:pt x="467675" y="794450"/>
                    <a:pt x="468435" y="794450"/>
                    <a:pt x="469194" y="794090"/>
                  </a:cubicBezTo>
                  <a:cubicBezTo>
                    <a:pt x="603304" y="748035"/>
                    <a:pt x="702082" y="626421"/>
                    <a:pt x="703982" y="484298"/>
                  </a:cubicBezTo>
                  <a:lnTo>
                    <a:pt x="703982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900" y="627140"/>
                    <a:pt x="99158" y="748755"/>
                    <a:pt x="234787" y="793731"/>
                  </a:cubicBezTo>
                  <a:close/>
                </a:path>
              </a:pathLst>
            </a:custGeom>
            <a:solidFill>
              <a:srgbClr val="9FC3D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03982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2243137" y="-402279"/>
            <a:ext cx="7315200" cy="2477783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41153" y="1772516"/>
            <a:ext cx="10841430" cy="718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Багато є прекрасних місць в славному граді Києві. Одні з знаменитостей Києва є звичайно ж, будівлі і архітектурою, які пам'ятають цілі століття та покоління. Музеї і театри, висотки і низенькі будиночки. І червоною ниткою через усе місто проходять храми, в чиїх золотавих куполах видно небесну синь, чиї піднесені вгору стріли немов пов'язують небо і землю, ці два такі різні і такі неможливі один без одного світи. Храми - це ціла історія, цілий пласт культури. Тож проведемо невеличкий екскурс найвідомішими храмами української столиці.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277317" y="2132924"/>
            <a:ext cx="3595542" cy="6021152"/>
          </a:xfrm>
          <a:custGeom>
            <a:avLst/>
            <a:gdLst/>
            <a:ahLst/>
            <a:cxnLst/>
            <a:rect l="l" t="t" r="r" b="b"/>
            <a:pathLst>
              <a:path w="3595542" h="6021152">
                <a:moveTo>
                  <a:pt x="0" y="0"/>
                </a:moveTo>
                <a:lnTo>
                  <a:pt x="3595542" y="0"/>
                </a:lnTo>
                <a:lnTo>
                  <a:pt x="3595542" y="6021152"/>
                </a:lnTo>
                <a:lnTo>
                  <a:pt x="0" y="6021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60" r="-6118" b="-1431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773769" y="4001089"/>
            <a:ext cx="3942909" cy="5257211"/>
          </a:xfrm>
          <a:custGeom>
            <a:avLst/>
            <a:gdLst/>
            <a:ahLst/>
            <a:cxnLst/>
            <a:rect l="l" t="t" r="r" b="b"/>
            <a:pathLst>
              <a:path w="3942909" h="5257211">
                <a:moveTo>
                  <a:pt x="0" y="0"/>
                </a:moveTo>
                <a:lnTo>
                  <a:pt x="3942909" y="0"/>
                </a:lnTo>
                <a:lnTo>
                  <a:pt x="3942909" y="5257211"/>
                </a:lnTo>
                <a:lnTo>
                  <a:pt x="0" y="52572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91817" y="725805"/>
            <a:ext cx="3924861" cy="5233148"/>
          </a:xfrm>
          <a:custGeom>
            <a:avLst/>
            <a:gdLst/>
            <a:ahLst/>
            <a:cxnLst/>
            <a:rect l="l" t="t" r="r" b="b"/>
            <a:pathLst>
              <a:path w="3924861" h="5233148">
                <a:moveTo>
                  <a:pt x="0" y="0"/>
                </a:moveTo>
                <a:lnTo>
                  <a:pt x="3924861" y="0"/>
                </a:lnTo>
                <a:lnTo>
                  <a:pt x="3924861" y="5233148"/>
                </a:lnTo>
                <a:lnTo>
                  <a:pt x="0" y="5233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42489" y="-85725"/>
            <a:ext cx="15642164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</a:rPr>
              <a:t>Церкви Києва та краєвиди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5859155" y="0"/>
            <a:ext cx="1562612" cy="1673225"/>
            <a:chOff x="0" y="0"/>
            <a:chExt cx="2083482" cy="2230967"/>
          </a:xfrm>
        </p:grpSpPr>
        <p:grpSp>
          <p:nvGrpSpPr>
            <p:cNvPr id="16" name="Group 16"/>
            <p:cNvGrpSpPr/>
            <p:nvPr/>
          </p:nvGrpSpPr>
          <p:grpSpPr>
            <a:xfrm>
              <a:off x="75599" y="0"/>
              <a:ext cx="1932284" cy="2230967"/>
              <a:chOff x="0" y="0"/>
              <a:chExt cx="703982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0398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03982" h="812800">
                    <a:moveTo>
                      <a:pt x="234787" y="793731"/>
                    </a:moveTo>
                    <a:cubicBezTo>
                      <a:pt x="270879" y="805245"/>
                      <a:pt x="311910" y="812800"/>
                      <a:pt x="352180" y="812800"/>
                    </a:cubicBezTo>
                    <a:cubicBezTo>
                      <a:pt x="392452" y="812800"/>
                      <a:pt x="431204" y="806323"/>
                      <a:pt x="466915" y="794809"/>
                    </a:cubicBezTo>
                    <a:cubicBezTo>
                      <a:pt x="467675" y="794450"/>
                      <a:pt x="468435" y="794450"/>
                      <a:pt x="469194" y="794090"/>
                    </a:cubicBezTo>
                    <a:cubicBezTo>
                      <a:pt x="603304" y="748035"/>
                      <a:pt x="702082" y="626421"/>
                      <a:pt x="703982" y="484298"/>
                    </a:cubicBezTo>
                    <a:lnTo>
                      <a:pt x="703982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00" y="627140"/>
                      <a:pt x="99158" y="748755"/>
                      <a:pt x="234787" y="793731"/>
                    </a:cubicBezTo>
                    <a:close/>
                  </a:path>
                </a:pathLst>
              </a:custGeom>
              <a:solidFill>
                <a:srgbClr val="9FC3D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703982" cy="733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437582"/>
              <a:ext cx="2083482" cy="1241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5"/>
                </a:lnSpc>
              </a:pPr>
              <a:r>
                <a:rPr lang="en-US" sz="5575" dirty="0">
                  <a:solidFill>
                    <a:schemeClr val="bg1">
                      <a:lumMod val="50000"/>
                    </a:schemeClr>
                  </a:solidFill>
                  <a:latin typeface="Open Sans Bold"/>
                </a:rPr>
                <a:t>9</a:t>
              </a:r>
            </a:p>
          </p:txBody>
        </p:sp>
      </p:grpSp>
      <p:sp>
        <p:nvSpPr>
          <p:cNvPr id="21" name="Прямокутник: округлені кути 20">
            <a:hlinkClick r:id="rId7"/>
            <a:extLst>
              <a:ext uri="{FF2B5EF4-FFF2-40B4-BE49-F238E27FC236}">
                <a16:creationId xmlns:a16="http://schemas.microsoft.com/office/drawing/2014/main" id="{A75D7448-BE9F-6496-FD71-79C72A1EFA80}"/>
              </a:ext>
            </a:extLst>
          </p:cNvPr>
          <p:cNvSpPr/>
          <p:nvPr/>
        </p:nvSpPr>
        <p:spPr>
          <a:xfrm>
            <a:off x="1292732" y="9613742"/>
            <a:ext cx="1749866" cy="594091"/>
          </a:xfrm>
          <a:prstGeom prst="roundRect">
            <a:avLst/>
          </a:prstGeom>
          <a:solidFill>
            <a:srgbClr val="9FC3D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Посилання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</a:t>
            </a:r>
            <a:endParaRPr lang="uk-UA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на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сайт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1025</Words>
  <Application>Microsoft Office PowerPoint</Application>
  <PresentationFormat>Довільний</PresentationFormat>
  <Paragraphs>128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3" baseType="lpstr">
      <vt:lpstr>Arial</vt:lpstr>
      <vt:lpstr>Open Sans Bold</vt:lpstr>
      <vt:lpstr>Montserrat</vt:lpstr>
      <vt:lpstr>Montserrat Bold</vt:lpstr>
      <vt:lpstr>Times New Roman</vt:lpstr>
      <vt:lpstr>Montserrat Medium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 defense</dc:title>
  <dc:creator>User</dc:creator>
  <cp:lastModifiedBy>Світлана Самойлова</cp:lastModifiedBy>
  <cp:revision>7</cp:revision>
  <dcterms:created xsi:type="dcterms:W3CDTF">2006-08-16T00:00:00Z</dcterms:created>
  <dcterms:modified xsi:type="dcterms:W3CDTF">2024-04-16T12:41:01Z</dcterms:modified>
  <dc:identifier>DAGCYGCz144</dc:identifier>
</cp:coreProperties>
</file>