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notesMasterIdLst>
    <p:notesMasterId r:id="rId14"/>
  </p:notesMasterIdLst>
  <p:sldIdLst>
    <p:sldId id="256" r:id="rId2"/>
    <p:sldId id="257" r:id="rId3"/>
    <p:sldId id="266" r:id="rId4"/>
    <p:sldId id="276" r:id="rId5"/>
    <p:sldId id="260" r:id="rId6"/>
    <p:sldId id="271" r:id="rId7"/>
    <p:sldId id="272" r:id="rId8"/>
    <p:sldId id="268" r:id="rId9"/>
    <p:sldId id="273" r:id="rId10"/>
    <p:sldId id="274" r:id="rId11"/>
    <p:sldId id="275" r:id="rId12"/>
    <p:sldId id="263" r:id="rId1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64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46567B-5A43-4F1A-BCCE-0BC0549F7322}" type="doc">
      <dgm:prSet loTypeId="urn:microsoft.com/office/officeart/2005/8/layout/matrix3" loCatId="matrix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52D21D7-915C-427A-8984-33DF9B0FEB71}">
      <dgm:prSet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Місто Пологи  окуповане </a:t>
          </a:r>
          <a:r>
            <a:rPr lang="uk-UA" dirty="0">
              <a:latin typeface="Times New Roman" pitchFamily="18" charset="0"/>
              <a:cs typeface="Times New Roman" pitchFamily="18" charset="0"/>
            </a:rPr>
            <a:t>російськими  військами з 3 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березня 2022 р. </a:t>
          </a:r>
          <a:r>
            <a:rPr lang="uk-UA" dirty="0">
              <a:latin typeface="Times New Roman" pitchFamily="18" charset="0"/>
              <a:cs typeface="Times New Roman" pitchFamily="18" charset="0"/>
            </a:rPr>
            <a:t>Бойові дії 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у   </a:t>
          </a:r>
          <a:r>
            <a:rPr lang="uk-UA" dirty="0">
              <a:latin typeface="Times New Roman" pitchFamily="18" charset="0"/>
              <a:cs typeface="Times New Roman" pitchFamily="18" charset="0"/>
            </a:rPr>
            <a:t>м. Пологи йдуть до 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сьогодні (січень  2023 р.)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406BA3C0-213D-4B37-8CC6-C8AA03722D3E}" type="parTrans" cxnId="{0F2D0DBE-05D8-41A7-846D-C6E7792ABB10}">
      <dgm:prSet/>
      <dgm:spPr/>
      <dgm:t>
        <a:bodyPr/>
        <a:lstStyle/>
        <a:p>
          <a:endParaRPr lang="en-US"/>
        </a:p>
      </dgm:t>
    </dgm:pt>
    <dgm:pt modelId="{9471F9DE-2198-4E64-827E-885BA5DFDF9E}" type="sibTrans" cxnId="{0F2D0DBE-05D8-41A7-846D-C6E7792ABB10}">
      <dgm:prSet/>
      <dgm:spPr/>
      <dgm:t>
        <a:bodyPr/>
        <a:lstStyle/>
        <a:p>
          <a:endParaRPr lang="en-US"/>
        </a:p>
      </dgm:t>
    </dgm:pt>
    <dgm:pt modelId="{74D30326-076A-4354-BA7D-BC0389A6995F}">
      <dgm:prSet/>
      <dgm:spPr/>
      <dgm:t>
        <a:bodyPr/>
        <a:lstStyle/>
        <a:p>
          <a:r>
            <a:rPr lang="uk-UA" dirty="0">
              <a:latin typeface="Times New Roman" pitchFamily="18" charset="0"/>
              <a:cs typeface="Times New Roman" pitchFamily="18" charset="0"/>
            </a:rPr>
            <a:t>Можемо виділити 4 етапи перебігу подій 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російсько-української </a:t>
          </a:r>
          <a:r>
            <a:rPr lang="uk-UA" dirty="0">
              <a:latin typeface="Times New Roman" pitchFamily="18" charset="0"/>
              <a:cs typeface="Times New Roman" pitchFamily="18" charset="0"/>
            </a:rPr>
            <a:t>війни у 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   м</a:t>
          </a:r>
          <a:r>
            <a:rPr lang="uk-UA" dirty="0">
              <a:latin typeface="Times New Roman" pitchFamily="18" charset="0"/>
              <a:cs typeface="Times New Roman" pitchFamily="18" charset="0"/>
            </a:rPr>
            <a:t>. Пологи протягом лютого 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2022 – січня  2023 рр. 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31CB9C4E-F7BD-415C-AC9D-C225C6DEA79A}" type="parTrans" cxnId="{F15A130C-7831-48E6-B0C3-7AB0147CB686}">
      <dgm:prSet/>
      <dgm:spPr/>
      <dgm:t>
        <a:bodyPr/>
        <a:lstStyle/>
        <a:p>
          <a:endParaRPr lang="en-US"/>
        </a:p>
      </dgm:t>
    </dgm:pt>
    <dgm:pt modelId="{BB3175A9-DA84-4F05-86DA-BDE3555D94EE}" type="sibTrans" cxnId="{F15A130C-7831-48E6-B0C3-7AB0147CB686}">
      <dgm:prSet/>
      <dgm:spPr/>
      <dgm:t>
        <a:bodyPr/>
        <a:lstStyle/>
        <a:p>
          <a:endParaRPr lang="en-US"/>
        </a:p>
      </dgm:t>
    </dgm:pt>
    <dgm:pt modelId="{7F1E0684-B861-4783-92AA-62BF6F1B64A8}">
      <dgm:prSet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Місто Пологи має багато героїв </a:t>
          </a:r>
          <a:r>
            <a:rPr lang="uk-UA" dirty="0">
              <a:latin typeface="Times New Roman" pitchFamily="18" charset="0"/>
              <a:cs typeface="Times New Roman" pitchFamily="18" charset="0"/>
            </a:rPr>
            <a:t>та завжди будуть пишатися ними!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4BC4C3CE-48B7-448A-B6A9-46480E5D83E9}" type="parTrans" cxnId="{F74B4F78-6C79-4CC8-8544-CABDD93870B2}">
      <dgm:prSet/>
      <dgm:spPr/>
      <dgm:t>
        <a:bodyPr/>
        <a:lstStyle/>
        <a:p>
          <a:endParaRPr lang="en-US"/>
        </a:p>
      </dgm:t>
    </dgm:pt>
    <dgm:pt modelId="{344AD0AF-5B14-4161-8FE8-D8FBE147D853}" type="sibTrans" cxnId="{F74B4F78-6C79-4CC8-8544-CABDD93870B2}">
      <dgm:prSet/>
      <dgm:spPr/>
      <dgm:t>
        <a:bodyPr/>
        <a:lstStyle/>
        <a:p>
          <a:endParaRPr lang="en-US"/>
        </a:p>
      </dgm:t>
    </dgm:pt>
    <dgm:pt modelId="{C60B8C38-9649-443B-816D-12BD0822C4B0}">
      <dgm:prSet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Мешканці м. Пологи активно протистоять окупантам та їх діям (рух «Жовта стрічка», партизани)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D0D67B48-2E82-4467-AB8F-882AA1734146}" type="parTrans" cxnId="{C6D6D78E-F379-4FDF-B777-CD1510B9AB1D}">
      <dgm:prSet/>
      <dgm:spPr/>
      <dgm:t>
        <a:bodyPr/>
        <a:lstStyle/>
        <a:p>
          <a:endParaRPr lang="uk-UA"/>
        </a:p>
      </dgm:t>
    </dgm:pt>
    <dgm:pt modelId="{21ACAB7B-47A9-4594-A255-43A5D06B7C0D}" type="sibTrans" cxnId="{C6D6D78E-F379-4FDF-B777-CD1510B9AB1D}">
      <dgm:prSet/>
      <dgm:spPr/>
      <dgm:t>
        <a:bodyPr/>
        <a:lstStyle/>
        <a:p>
          <a:endParaRPr lang="uk-UA"/>
        </a:p>
      </dgm:t>
    </dgm:pt>
    <dgm:pt modelId="{C60B9BE6-255B-E244-9C91-94BFE4438DA7}" type="pres">
      <dgm:prSet presAssocID="{D046567B-5A43-4F1A-BCCE-0BC0549F732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199A359-D38C-2A41-A37B-781AD415B71D}" type="pres">
      <dgm:prSet presAssocID="{D046567B-5A43-4F1A-BCCE-0BC0549F7322}" presName="diamond" presStyleLbl="bgShp" presStyleIdx="0" presStyleCnt="1"/>
      <dgm:spPr/>
    </dgm:pt>
    <dgm:pt modelId="{39288DBA-040C-A24D-A07A-FB531E90B3C6}" type="pres">
      <dgm:prSet presAssocID="{D046567B-5A43-4F1A-BCCE-0BC0549F7322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33C34BC-5A06-C34B-90D0-C049287601F1}" type="pres">
      <dgm:prSet presAssocID="{D046567B-5A43-4F1A-BCCE-0BC0549F7322}" presName="quad2" presStyleLbl="node1" presStyleIdx="1" presStyleCnt="4" custLinFactY="21643" custLinFactNeighborX="7228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92225FC-11C1-DC4B-8906-2A6B6DE6A357}" type="pres">
      <dgm:prSet presAssocID="{D046567B-5A43-4F1A-BCCE-0BC0549F7322}" presName="quad3" presStyleLbl="node1" presStyleIdx="2" presStyleCnt="4" custLinFactNeighborX="-3332" custLinFactNeighborY="13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D36F713-68A2-0444-9F7D-DA50B5378568}" type="pres">
      <dgm:prSet presAssocID="{D046567B-5A43-4F1A-BCCE-0BC0549F7322}" presName="quad4" presStyleLbl="node1" presStyleIdx="3" presStyleCnt="4" custLinFactY="-7333" custLinFactNeighborX="4196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15C91E0-99EF-47B4-981D-940D332F8873}" type="presOf" srcId="{A52D21D7-915C-427A-8984-33DF9B0FEB71}" destId="{39288DBA-040C-A24D-A07A-FB531E90B3C6}" srcOrd="0" destOrd="0" presId="urn:microsoft.com/office/officeart/2005/8/layout/matrix3"/>
    <dgm:cxn modelId="{DE488831-8734-408C-B4D8-A27F1A77C74D}" type="presOf" srcId="{74D30326-076A-4354-BA7D-BC0389A6995F}" destId="{F33C34BC-5A06-C34B-90D0-C049287601F1}" srcOrd="0" destOrd="0" presId="urn:microsoft.com/office/officeart/2005/8/layout/matrix3"/>
    <dgm:cxn modelId="{0F2D0DBE-05D8-41A7-846D-C6E7792ABB10}" srcId="{D046567B-5A43-4F1A-BCCE-0BC0549F7322}" destId="{A52D21D7-915C-427A-8984-33DF9B0FEB71}" srcOrd="0" destOrd="0" parTransId="{406BA3C0-213D-4B37-8CC6-C8AA03722D3E}" sibTransId="{9471F9DE-2198-4E64-827E-885BA5DFDF9E}"/>
    <dgm:cxn modelId="{D8CBA5AD-B1D1-460F-9989-A6BB825EEEDA}" type="presOf" srcId="{C60B8C38-9649-443B-816D-12BD0822C4B0}" destId="{9D36F713-68A2-0444-9F7D-DA50B5378568}" srcOrd="0" destOrd="0" presId="urn:microsoft.com/office/officeart/2005/8/layout/matrix3"/>
    <dgm:cxn modelId="{F74B4F78-6C79-4CC8-8544-CABDD93870B2}" srcId="{D046567B-5A43-4F1A-BCCE-0BC0549F7322}" destId="{7F1E0684-B861-4783-92AA-62BF6F1B64A8}" srcOrd="2" destOrd="0" parTransId="{4BC4C3CE-48B7-448A-B6A9-46480E5D83E9}" sibTransId="{344AD0AF-5B14-4161-8FE8-D8FBE147D853}"/>
    <dgm:cxn modelId="{821150E9-D00C-8742-ADC8-786B06685FD8}" type="presOf" srcId="{D046567B-5A43-4F1A-BCCE-0BC0549F7322}" destId="{C60B9BE6-255B-E244-9C91-94BFE4438DA7}" srcOrd="0" destOrd="0" presId="urn:microsoft.com/office/officeart/2005/8/layout/matrix3"/>
    <dgm:cxn modelId="{C6D6D78E-F379-4FDF-B777-CD1510B9AB1D}" srcId="{D046567B-5A43-4F1A-BCCE-0BC0549F7322}" destId="{C60B8C38-9649-443B-816D-12BD0822C4B0}" srcOrd="3" destOrd="0" parTransId="{D0D67B48-2E82-4467-AB8F-882AA1734146}" sibTransId="{21ACAB7B-47A9-4594-A255-43A5D06B7C0D}"/>
    <dgm:cxn modelId="{055616CE-DFB1-496E-AE98-42C7C9ED8E46}" type="presOf" srcId="{7F1E0684-B861-4783-92AA-62BF6F1B64A8}" destId="{A92225FC-11C1-DC4B-8906-2A6B6DE6A357}" srcOrd="0" destOrd="0" presId="urn:microsoft.com/office/officeart/2005/8/layout/matrix3"/>
    <dgm:cxn modelId="{F15A130C-7831-48E6-B0C3-7AB0147CB686}" srcId="{D046567B-5A43-4F1A-BCCE-0BC0549F7322}" destId="{74D30326-076A-4354-BA7D-BC0389A6995F}" srcOrd="1" destOrd="0" parTransId="{31CB9C4E-F7BD-415C-AC9D-C225C6DEA79A}" sibTransId="{BB3175A9-DA84-4F05-86DA-BDE3555D94EE}"/>
    <dgm:cxn modelId="{23349E0C-EE45-1B46-946A-8F328D60CA2B}" type="presParOf" srcId="{C60B9BE6-255B-E244-9C91-94BFE4438DA7}" destId="{F199A359-D38C-2A41-A37B-781AD415B71D}" srcOrd="0" destOrd="0" presId="urn:microsoft.com/office/officeart/2005/8/layout/matrix3"/>
    <dgm:cxn modelId="{61A0F3DC-DF74-B64B-A4B2-ABECD2E1B269}" type="presParOf" srcId="{C60B9BE6-255B-E244-9C91-94BFE4438DA7}" destId="{39288DBA-040C-A24D-A07A-FB531E90B3C6}" srcOrd="1" destOrd="0" presId="urn:microsoft.com/office/officeart/2005/8/layout/matrix3"/>
    <dgm:cxn modelId="{282939B0-74FA-CD4D-90A9-485011C7A479}" type="presParOf" srcId="{C60B9BE6-255B-E244-9C91-94BFE4438DA7}" destId="{F33C34BC-5A06-C34B-90D0-C049287601F1}" srcOrd="2" destOrd="0" presId="urn:microsoft.com/office/officeart/2005/8/layout/matrix3"/>
    <dgm:cxn modelId="{A4590EFC-6DF9-7040-BDEA-4206C6608CAD}" type="presParOf" srcId="{C60B9BE6-255B-E244-9C91-94BFE4438DA7}" destId="{A92225FC-11C1-DC4B-8906-2A6B6DE6A357}" srcOrd="3" destOrd="0" presId="urn:microsoft.com/office/officeart/2005/8/layout/matrix3"/>
    <dgm:cxn modelId="{70DD251F-0A69-6C40-88F7-230A19F3370D}" type="presParOf" srcId="{C60B9BE6-255B-E244-9C91-94BFE4438DA7}" destId="{9D36F713-68A2-0444-9F7D-DA50B537856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20F52E-8665-4C63-9FC1-6346114002C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18CBAA6-674B-4EB0-B44A-8776C5A55E5E}">
      <dgm:prSet phldrT="[Текст]" custT="1"/>
      <dgm:spPr/>
      <dgm:t>
        <a:bodyPr/>
        <a:lstStyle/>
        <a:p>
          <a:pPr algn="l"/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3 </a:t>
          </a:r>
          <a:r>
            <a:rPr lang="ru-RU" sz="20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березня</a:t>
          </a:r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2022 р. нещадно </a:t>
          </a:r>
          <a:r>
            <a:rPr lang="ru-RU" sz="20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розкрадаються</a:t>
          </a:r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навмисно</a:t>
          </a:r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знищуються</a:t>
          </a:r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0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руйнуються</a:t>
          </a:r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ворогом, а </a:t>
          </a:r>
          <a:r>
            <a:rPr lang="ru-RU" sz="20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також</a:t>
          </a:r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місцевим</a:t>
          </a:r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населенням</a:t>
          </a:r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що</a:t>
          </a:r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стало на </a:t>
          </a:r>
          <a:r>
            <a:rPr lang="ru-RU" sz="20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бік</a:t>
          </a:r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окупанта</a:t>
          </a:r>
          <a:endParaRPr lang="uk-UA" sz="20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532022-4D77-4132-81A4-2854ED7DEC03}" type="parTrans" cxnId="{2369FC36-7310-4015-9F7F-2D37249F236F}">
      <dgm:prSet/>
      <dgm:spPr/>
      <dgm:t>
        <a:bodyPr/>
        <a:lstStyle/>
        <a:p>
          <a:endParaRPr lang="uk-UA"/>
        </a:p>
      </dgm:t>
    </dgm:pt>
    <dgm:pt modelId="{4A4F0A84-25AA-4D85-88D0-74A0ACA72412}" type="sibTrans" cxnId="{2369FC36-7310-4015-9F7F-2D37249F236F}">
      <dgm:prSet/>
      <dgm:spPr/>
      <dgm:t>
        <a:bodyPr/>
        <a:lstStyle/>
        <a:p>
          <a:endParaRPr lang="uk-UA"/>
        </a:p>
      </dgm:t>
    </dgm:pt>
    <dgm:pt modelId="{45BC55AF-672D-4CB1-A546-32CB634ADB93}">
      <dgm:prSet custT="1"/>
      <dgm:spPr/>
      <dgm:t>
        <a:bodyPr/>
        <a:lstStyle/>
        <a:p>
          <a:pPr algn="l"/>
          <a:r>
            <a:rPr lang="uk-UA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Протягом травня 2022 – січня 2023 рр. зруйнована інфраструктура міста: Пологівський олійноекстракційний завод, частину залізничної дороги та станції, товариство  «Гірничодобувна компанія Мінерал», «Коагулянт», «Дніпрокераміка» </a:t>
          </a:r>
          <a:endParaRPr lang="uk-UA" sz="20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16E1D6-0266-4A4E-92BF-D7C7A6C855C3}" type="parTrans" cxnId="{5D63A3B2-08DA-4526-906C-B80EB20EAA76}">
      <dgm:prSet/>
      <dgm:spPr/>
      <dgm:t>
        <a:bodyPr/>
        <a:lstStyle/>
        <a:p>
          <a:endParaRPr lang="uk-UA"/>
        </a:p>
      </dgm:t>
    </dgm:pt>
    <dgm:pt modelId="{A1412D2A-59BE-4C22-8697-009A0ED45C33}" type="sibTrans" cxnId="{5D63A3B2-08DA-4526-906C-B80EB20EAA76}">
      <dgm:prSet/>
      <dgm:spPr/>
      <dgm:t>
        <a:bodyPr/>
        <a:lstStyle/>
        <a:p>
          <a:endParaRPr lang="uk-UA"/>
        </a:p>
      </dgm:t>
    </dgm:pt>
    <dgm:pt modelId="{48647A81-CC06-456D-AD4D-A3875DDB1D92}" type="pres">
      <dgm:prSet presAssocID="{4720F52E-8665-4C63-9FC1-6346114002C3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300FB060-DC26-4B65-BA9F-708E295AC32E}" type="pres">
      <dgm:prSet presAssocID="{4720F52E-8665-4C63-9FC1-6346114002C3}" presName="pyramid" presStyleLbl="node1" presStyleIdx="0" presStyleCnt="1" custLinFactNeighborX="-42500" custLinFactNeighborY="-4844"/>
      <dgm:spPr/>
    </dgm:pt>
    <dgm:pt modelId="{25DD5EA0-FC1B-494D-B038-6B167070B7D7}" type="pres">
      <dgm:prSet presAssocID="{4720F52E-8665-4C63-9FC1-6346114002C3}" presName="theList" presStyleCnt="0"/>
      <dgm:spPr/>
    </dgm:pt>
    <dgm:pt modelId="{84C17F24-B0F4-4D92-B4AF-0851D9125B7E}" type="pres">
      <dgm:prSet presAssocID="{818CBAA6-674B-4EB0-B44A-8776C5A55E5E}" presName="aNode" presStyleLbl="fgAcc1" presStyleIdx="0" presStyleCnt="2" custScaleX="104327" custScaleY="105479" custLinFactY="3809" custLinFactNeighborX="60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739CD1D-84C5-4B06-8A8D-E9B468F255F0}" type="pres">
      <dgm:prSet presAssocID="{818CBAA6-674B-4EB0-B44A-8776C5A55E5E}" presName="aSpace" presStyleCnt="0"/>
      <dgm:spPr/>
    </dgm:pt>
    <dgm:pt modelId="{A682C3B9-8A6A-48C0-B363-6DCDE09BF388}" type="pres">
      <dgm:prSet presAssocID="{45BC55AF-672D-4CB1-A546-32CB634ADB93}" presName="aNode" presStyleLbl="fgAcc1" presStyleIdx="1" presStyleCnt="2" custScaleX="145432" custScaleY="108682" custLinFactY="10106" custLinFactNeighborX="-3348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5B1B4EB-A090-4508-B466-A0936100E416}" type="pres">
      <dgm:prSet presAssocID="{45BC55AF-672D-4CB1-A546-32CB634ADB93}" presName="aSpace" presStyleCnt="0"/>
      <dgm:spPr/>
    </dgm:pt>
  </dgm:ptLst>
  <dgm:cxnLst>
    <dgm:cxn modelId="{2369FC36-7310-4015-9F7F-2D37249F236F}" srcId="{4720F52E-8665-4C63-9FC1-6346114002C3}" destId="{818CBAA6-674B-4EB0-B44A-8776C5A55E5E}" srcOrd="0" destOrd="0" parTransId="{1D532022-4D77-4132-81A4-2854ED7DEC03}" sibTransId="{4A4F0A84-25AA-4D85-88D0-74A0ACA72412}"/>
    <dgm:cxn modelId="{5D63A3B2-08DA-4526-906C-B80EB20EAA76}" srcId="{4720F52E-8665-4C63-9FC1-6346114002C3}" destId="{45BC55AF-672D-4CB1-A546-32CB634ADB93}" srcOrd="1" destOrd="0" parTransId="{5916E1D6-0266-4A4E-92BF-D7C7A6C855C3}" sibTransId="{A1412D2A-59BE-4C22-8697-009A0ED45C33}"/>
    <dgm:cxn modelId="{46BC4E6E-1EAB-4B1E-9F95-7A58C332B06A}" type="presOf" srcId="{818CBAA6-674B-4EB0-B44A-8776C5A55E5E}" destId="{84C17F24-B0F4-4D92-B4AF-0851D9125B7E}" srcOrd="0" destOrd="0" presId="urn:microsoft.com/office/officeart/2005/8/layout/pyramid2"/>
    <dgm:cxn modelId="{FA6FDE73-35CF-457A-9615-DA76E6AF274D}" type="presOf" srcId="{4720F52E-8665-4C63-9FC1-6346114002C3}" destId="{48647A81-CC06-456D-AD4D-A3875DDB1D92}" srcOrd="0" destOrd="0" presId="urn:microsoft.com/office/officeart/2005/8/layout/pyramid2"/>
    <dgm:cxn modelId="{CA39CC88-0D45-4F03-8564-2E54FE9E6F4E}" type="presOf" srcId="{45BC55AF-672D-4CB1-A546-32CB634ADB93}" destId="{A682C3B9-8A6A-48C0-B363-6DCDE09BF388}" srcOrd="0" destOrd="0" presId="urn:microsoft.com/office/officeart/2005/8/layout/pyramid2"/>
    <dgm:cxn modelId="{A5E32ECD-EBB5-4CD8-A1A0-A6A8C1009CA8}" type="presParOf" srcId="{48647A81-CC06-456D-AD4D-A3875DDB1D92}" destId="{300FB060-DC26-4B65-BA9F-708E295AC32E}" srcOrd="0" destOrd="0" presId="urn:microsoft.com/office/officeart/2005/8/layout/pyramid2"/>
    <dgm:cxn modelId="{CC79CF6E-A67A-46B9-8AC3-8FAC2400CC7F}" type="presParOf" srcId="{48647A81-CC06-456D-AD4D-A3875DDB1D92}" destId="{25DD5EA0-FC1B-494D-B038-6B167070B7D7}" srcOrd="1" destOrd="0" presId="urn:microsoft.com/office/officeart/2005/8/layout/pyramid2"/>
    <dgm:cxn modelId="{40B05399-C0B2-46A3-A117-A48894D4BC74}" type="presParOf" srcId="{25DD5EA0-FC1B-494D-B038-6B167070B7D7}" destId="{84C17F24-B0F4-4D92-B4AF-0851D9125B7E}" srcOrd="0" destOrd="0" presId="urn:microsoft.com/office/officeart/2005/8/layout/pyramid2"/>
    <dgm:cxn modelId="{B55A8E52-1489-4D6F-82E6-3EE2B626B1DE}" type="presParOf" srcId="{25DD5EA0-FC1B-494D-B038-6B167070B7D7}" destId="{A739CD1D-84C5-4B06-8A8D-E9B468F255F0}" srcOrd="1" destOrd="0" presId="urn:microsoft.com/office/officeart/2005/8/layout/pyramid2"/>
    <dgm:cxn modelId="{4BD1F5AD-478B-489D-932B-55E81B67028C}" type="presParOf" srcId="{25DD5EA0-FC1B-494D-B038-6B167070B7D7}" destId="{A682C3B9-8A6A-48C0-B363-6DCDE09BF388}" srcOrd="2" destOrd="0" presId="urn:microsoft.com/office/officeart/2005/8/layout/pyramid2"/>
    <dgm:cxn modelId="{5D1D5D2A-EED2-44FE-B6DA-95737B22DAAC}" type="presParOf" srcId="{25DD5EA0-FC1B-494D-B038-6B167070B7D7}" destId="{E5B1B4EB-A090-4508-B466-A0936100E416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9A359-D38C-2A41-A37B-781AD415B71D}">
      <dsp:nvSpPr>
        <dsp:cNvPr id="0" name=""/>
        <dsp:cNvSpPr/>
      </dsp:nvSpPr>
      <dsp:spPr>
        <a:xfrm>
          <a:off x="198782" y="0"/>
          <a:ext cx="6443870" cy="6443870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288DBA-040C-A24D-A07A-FB531E90B3C6}">
      <dsp:nvSpPr>
        <dsp:cNvPr id="0" name=""/>
        <dsp:cNvSpPr/>
      </dsp:nvSpPr>
      <dsp:spPr>
        <a:xfrm>
          <a:off x="810950" y="612167"/>
          <a:ext cx="2513109" cy="251310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Місто Пологи  окуповане </a:t>
          </a:r>
          <a:r>
            <a:rPr lang="uk-UA" sz="1800" kern="1200" dirty="0">
              <a:latin typeface="Times New Roman" pitchFamily="18" charset="0"/>
              <a:cs typeface="Times New Roman" pitchFamily="18" charset="0"/>
            </a:rPr>
            <a:t>російськими  військами з 3 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березня 2022 р. </a:t>
          </a:r>
          <a:r>
            <a:rPr lang="uk-UA" sz="1800" kern="1200" dirty="0">
              <a:latin typeface="Times New Roman" pitchFamily="18" charset="0"/>
              <a:cs typeface="Times New Roman" pitchFamily="18" charset="0"/>
            </a:rPr>
            <a:t>Бойові дії 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у   </a:t>
          </a:r>
          <a:r>
            <a:rPr lang="uk-UA" sz="1800" kern="1200" dirty="0">
              <a:latin typeface="Times New Roman" pitchFamily="18" charset="0"/>
              <a:cs typeface="Times New Roman" pitchFamily="18" charset="0"/>
            </a:rPr>
            <a:t>м. Пологи йдуть до 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сьогодні (січень  2023 р.)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33630" y="734847"/>
        <a:ext cx="2267749" cy="2267749"/>
      </dsp:txXfrm>
    </dsp:sp>
    <dsp:sp modelId="{F33C34BC-5A06-C34B-90D0-C049287601F1}">
      <dsp:nvSpPr>
        <dsp:cNvPr id="0" name=""/>
        <dsp:cNvSpPr/>
      </dsp:nvSpPr>
      <dsp:spPr>
        <a:xfrm>
          <a:off x="3699023" y="3669189"/>
          <a:ext cx="2513109" cy="251310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latin typeface="Times New Roman" pitchFamily="18" charset="0"/>
              <a:cs typeface="Times New Roman" pitchFamily="18" charset="0"/>
            </a:rPr>
            <a:t>Можемо виділити 4 етапи перебігу подій 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російсько-української </a:t>
          </a:r>
          <a:r>
            <a:rPr lang="uk-UA" sz="1800" kern="1200" dirty="0">
              <a:latin typeface="Times New Roman" pitchFamily="18" charset="0"/>
              <a:cs typeface="Times New Roman" pitchFamily="18" charset="0"/>
            </a:rPr>
            <a:t>війни у 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   м</a:t>
          </a:r>
          <a:r>
            <a:rPr lang="uk-UA" sz="1800" kern="1200" dirty="0">
              <a:latin typeface="Times New Roman" pitchFamily="18" charset="0"/>
              <a:cs typeface="Times New Roman" pitchFamily="18" charset="0"/>
            </a:rPr>
            <a:t>. Пологи протягом лютого 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2022 – січня  2023 рр. 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21703" y="3791869"/>
        <a:ext cx="2267749" cy="2267749"/>
      </dsp:txXfrm>
    </dsp:sp>
    <dsp:sp modelId="{A92225FC-11C1-DC4B-8906-2A6B6DE6A357}">
      <dsp:nvSpPr>
        <dsp:cNvPr id="0" name=""/>
        <dsp:cNvSpPr/>
      </dsp:nvSpPr>
      <dsp:spPr>
        <a:xfrm>
          <a:off x="727213" y="3669196"/>
          <a:ext cx="2513109" cy="251310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Місто Пологи має багато героїв </a:t>
          </a:r>
          <a:r>
            <a:rPr lang="uk-UA" sz="1800" kern="1200" dirty="0">
              <a:latin typeface="Times New Roman" pitchFamily="18" charset="0"/>
              <a:cs typeface="Times New Roman" pitchFamily="18" charset="0"/>
            </a:rPr>
            <a:t>та завжди будуть пишатися ними!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49893" y="3791876"/>
        <a:ext cx="2267749" cy="2267749"/>
      </dsp:txXfrm>
    </dsp:sp>
    <dsp:sp modelId="{9D36F713-68A2-0444-9F7D-DA50B5378568}">
      <dsp:nvSpPr>
        <dsp:cNvPr id="0" name=""/>
        <dsp:cNvSpPr/>
      </dsp:nvSpPr>
      <dsp:spPr>
        <a:xfrm>
          <a:off x="3622825" y="621197"/>
          <a:ext cx="2513109" cy="251310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Мешканці м. Пологи активно протистоять окупантам та їх діям (рух «Жовта стрічка», партизани)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45505" y="743877"/>
        <a:ext cx="2267749" cy="22677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FB060-DC26-4B65-BA9F-708E295AC32E}">
      <dsp:nvSpPr>
        <dsp:cNvPr id="0" name=""/>
        <dsp:cNvSpPr/>
      </dsp:nvSpPr>
      <dsp:spPr>
        <a:xfrm>
          <a:off x="0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17F24-B0F4-4D92-B4AF-0851D9125B7E}">
      <dsp:nvSpPr>
        <dsp:cNvPr id="0" name=""/>
        <dsp:cNvSpPr/>
      </dsp:nvSpPr>
      <dsp:spPr>
        <a:xfrm>
          <a:off x="3183467" y="838191"/>
          <a:ext cx="3674536" cy="19111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3 </a:t>
          </a:r>
          <a:r>
            <a:rPr lang="ru-RU" sz="20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березня</a:t>
          </a: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2022 р. нещадно </a:t>
          </a:r>
          <a:r>
            <a:rPr lang="ru-RU" sz="20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розкрадаються</a:t>
          </a: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навмисно</a:t>
          </a: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знищуються</a:t>
          </a: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0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руйнуються</a:t>
          </a: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ворогом, а </a:t>
          </a:r>
          <a:r>
            <a:rPr lang="ru-RU" sz="20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також</a:t>
          </a: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місцевим</a:t>
          </a: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населенням</a:t>
          </a: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що</a:t>
          </a: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стало на </a:t>
          </a:r>
          <a:r>
            <a:rPr lang="ru-RU" sz="20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бік</a:t>
          </a: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окупанта</a:t>
          </a:r>
          <a:endParaRPr lang="uk-UA" sz="20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76761" y="931485"/>
        <a:ext cx="3487948" cy="1724550"/>
      </dsp:txXfrm>
    </dsp:sp>
    <dsp:sp modelId="{A682C3B9-8A6A-48C0-B363-6DCDE09BF388}">
      <dsp:nvSpPr>
        <dsp:cNvPr id="0" name=""/>
        <dsp:cNvSpPr/>
      </dsp:nvSpPr>
      <dsp:spPr>
        <a:xfrm>
          <a:off x="2339547" y="3089907"/>
          <a:ext cx="5122309" cy="19691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Протягом травня 2022 – січня 2023 рр. зруйнована інфраструктура міста: Пологівський олійноекстракційний завод, частину залізничної дороги та станції, товариство  «Гірничодобувна компанія Мінерал», «Коагулянт», «Дніпрокераміка» </a:t>
          </a:r>
          <a:endParaRPr lang="uk-UA" sz="20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35674" y="3186034"/>
        <a:ext cx="4930055" cy="1776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3B13F-E686-4D20-89DD-EE6370016970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E6389-1D04-45C4-AA04-713919DB6EA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0283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7DE6118-2437-4B30-8E3C-4D2BE6020583}" type="datetimeFigureOut">
              <a:rPr lang="en-US" smtClean="0"/>
              <a:pPr/>
              <a:t>4/17/2024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‹№›</a:t>
            </a:fld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4/17/2024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4/17/2024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4/17/2024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‹№›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‹№›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‹№›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4/17/2024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87DE6118-2437-4B30-8E3C-4D2BE6020583}" type="datetimeFigureOut">
              <a:rPr lang="en-US" smtClean="0"/>
              <a:pPr/>
              <a:t>4/17/2024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‹№›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>
            <a:extLst>
              <a:ext uri="{FF2B5EF4-FFF2-40B4-BE49-F238E27FC236}">
                <a16:creationId xmlns="" xmlns:a16="http://schemas.microsoft.com/office/drawing/2014/main" id="{2AA2A4A2-50CE-8E8D-D54C-F216888E6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191000"/>
            <a:ext cx="8382000" cy="2498557"/>
          </a:xfrm>
        </p:spPr>
        <p:txBody>
          <a:bodyPr>
            <a:noAutofit/>
          </a:bodyPr>
          <a:lstStyle/>
          <a:p>
            <a:pPr algn="r"/>
            <a:r>
              <a:rPr lang="uk-UA" i="1" dirty="0">
                <a:solidFill>
                  <a:schemeClr val="bg1"/>
                </a:solidFill>
                <a:latin typeface="Times New Roman" pitchFamily="18" charset="0"/>
                <a:ea typeface="Aldhabi" panose="02000000000000000000" pitchFamily="2" charset="0"/>
                <a:cs typeface="Times New Roman" pitchFamily="18" charset="0"/>
              </a:rPr>
              <a:t>Роботу 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ea typeface="Aldhabi" panose="02000000000000000000" pitchFamily="2" charset="0"/>
                <a:cs typeface="Times New Roman" pitchFamily="18" charset="0"/>
              </a:rPr>
              <a:t>виконали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ea typeface="Aldhabi" panose="02000000000000000000" pitchFamily="2" charset="0"/>
                <a:cs typeface="Times New Roman" pitchFamily="18" charset="0"/>
              </a:rPr>
              <a:t>:</a:t>
            </a:r>
            <a:endParaRPr lang="uk-UA" dirty="0">
              <a:solidFill>
                <a:schemeClr val="bg1"/>
              </a:solidFill>
              <a:latin typeface="Times New Roman" pitchFamily="18" charset="0"/>
              <a:ea typeface="Aldhabi" panose="02000000000000000000" pitchFamily="2" charset="0"/>
              <a:cs typeface="Times New Roman" pitchFamily="18" charset="0"/>
            </a:endParaRPr>
          </a:p>
          <a:p>
            <a:pPr indent="450215" algn="r">
              <a:lnSpc>
                <a:spcPct val="115000"/>
              </a:lnSpc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Коротка Еліна Юріївна,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Реуцький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Артем Віталійович</a:t>
            </a:r>
            <a:endParaRPr lang="uk-UA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0215" algn="r">
              <a:lnSpc>
                <a:spcPct val="115000"/>
              </a:lnSpc>
            </a:pPr>
            <a:r>
              <a:rPr lang="uk-UA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учні 9-А класу КУ «</a:t>
            </a: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Пологівський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ліцей «Основа»</a:t>
            </a:r>
          </a:p>
          <a:p>
            <a:pPr indent="450215" algn="r">
              <a:lnSpc>
                <a:spcPct val="115000"/>
              </a:lnSpc>
            </a:pPr>
            <a:r>
              <a:rPr lang="uk-UA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Наукові керівники</a:t>
            </a:r>
            <a:r>
              <a:rPr lang="uk-UA" b="1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endParaRPr lang="uk-UA" b="1" i="1" dirty="0" smtClean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0215" algn="r">
              <a:lnSpc>
                <a:spcPct val="115000"/>
              </a:lnSpc>
            </a:pP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Тоцька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Софія Ігорівна, 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вчитель історії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</a:t>
            </a:r>
          </a:p>
          <a:p>
            <a:pPr indent="450215" algn="r">
              <a:lnSpc>
                <a:spcPct val="115000"/>
              </a:lnSpc>
            </a:pP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Тоцька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Юлія Анатоліївна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вчитель зарубіжної літератури, </a:t>
            </a:r>
          </a:p>
          <a:p>
            <a:pPr indent="450215" algn="r">
              <a:lnSpc>
                <a:spcPct val="115000"/>
              </a:lnSpc>
            </a:pPr>
            <a:r>
              <a:rPr lang="uk-UA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заступник директора з НВР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КУ 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Пологівський</a:t>
            </a:r>
            <a:r>
              <a:rPr lang="uk-UA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ліцей «Основа»</a:t>
            </a:r>
          </a:p>
          <a:p>
            <a:pPr algn="r"/>
            <a:endParaRPr lang="uk-UA" dirty="0">
              <a:solidFill>
                <a:schemeClr val="bg1"/>
              </a:solidFill>
              <a:latin typeface="Times New Roman" pitchFamily="18" charset="0"/>
              <a:ea typeface="Aldhabi" panose="02000000000000000000" pitchFamily="2" charset="0"/>
              <a:cs typeface="Times New Roman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A47582-AC8C-7EC5-F6B7-67CBA218B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282" y="-609600"/>
            <a:ext cx="11963400" cy="2743200"/>
          </a:xfrm>
        </p:spPr>
        <p:txBody>
          <a:bodyPr anchor="b">
            <a:normAutofit/>
          </a:bodyPr>
          <a:lstStyle/>
          <a:p>
            <a:r>
              <a:rPr lang="ru-RU" sz="36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gency FB" panose="02000000000000000000" pitchFamily="2" charset="0"/>
                <a:cs typeface="Times New Roman" pitchFamily="18" charset="0"/>
              </a:rPr>
              <a:t>НЕСКОРЕНЕ МІСТО ПОЛОГИ: ЕКСКУРСІЙНИЙ МАРШРУТ ПРОМИСЛОВИМИ ТА ІНФРАСТРУКТУРНИМИ ОБ’ЄКТАМИ</a:t>
            </a:r>
            <a:endParaRPr lang="uk-UA" sz="36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gency FB" panose="02000000000000000000" pitchFamily="2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0119E8E-874B-6315-D84E-D0FC4A6C2F9B}"/>
              </a:ext>
            </a:extLst>
          </p:cNvPr>
          <p:cNvSpPr txBox="1"/>
          <p:nvPr/>
        </p:nvSpPr>
        <p:spPr>
          <a:xfrm>
            <a:off x="3276600" y="38335"/>
            <a:ext cx="52677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Запорізьке територіальне відділення МАН України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1"/>
            <a:ext cx="563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822" y="2514601"/>
            <a:ext cx="3335178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5" y="2362201"/>
            <a:ext cx="344775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17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8382000" cy="417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6019800" y="4953000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/>
              <a:t>Пологівський</a:t>
            </a:r>
            <a:r>
              <a:rPr lang="uk-UA" dirty="0"/>
              <a:t> Хімічний Завод «Коагулянт</a:t>
            </a:r>
            <a:r>
              <a:rPr lang="uk-UA" dirty="0" smtClean="0"/>
              <a:t>», фото. Джерело: </a:t>
            </a:r>
            <a:r>
              <a:rPr lang="ru-RU" dirty="0" smtClean="0"/>
              <a:t>з </a:t>
            </a:r>
            <a:r>
              <a:rPr lang="ru-RU" dirty="0"/>
              <a:t>сайту новин: https://p-i-k.zp.ua/</a:t>
            </a:r>
          </a:p>
          <a:p>
            <a:r>
              <a:rPr lang="ru-RU" dirty="0"/>
              <a:t> </a:t>
            </a:r>
          </a:p>
          <a:p>
            <a:endParaRPr lang="uk-UA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6001"/>
            <a:ext cx="5541117" cy="457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90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160" y="112680"/>
            <a:ext cx="722208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2743200" y="5562600"/>
            <a:ext cx="723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Територія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хімічного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заводу «Коагулянт»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обстрілу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російськими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бойовиками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червня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2022 р., м. Пологи, фото. </a:t>
            </a:r>
          </a:p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Джерело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сайту новин: https://p-i-k.zp.ua </a:t>
            </a:r>
          </a:p>
        </p:txBody>
      </p:sp>
    </p:spTree>
    <p:extLst>
      <p:ext uri="{BB962C8B-B14F-4D97-AF65-F5344CB8AC3E}">
        <p14:creationId xmlns:p14="http://schemas.microsoft.com/office/powerpoint/2010/main" val="11169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2DAC179-C790-4427-B1A0-AF7E55B8E6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Місце для вмісту 2">
            <a:extLst>
              <a:ext uri="{FF2B5EF4-FFF2-40B4-BE49-F238E27FC236}">
                <a16:creationId xmlns="" xmlns:a16="http://schemas.microsoft.com/office/drawing/2014/main" id="{0F24920D-2078-FA69-381E-F1708FAFE02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58823259"/>
              </p:ext>
            </p:extLst>
          </p:nvPr>
        </p:nvGraphicFramePr>
        <p:xfrm>
          <a:off x="339587" y="140805"/>
          <a:ext cx="6841435" cy="6443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0BDF08-C06D-FD7D-06FA-712B9BA5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0" y="152400"/>
            <a:ext cx="3931919" cy="2789296"/>
          </a:xfrm>
        </p:spPr>
        <p:txBody>
          <a:bodyPr anchor="ctr">
            <a:normAutofit/>
          </a:bodyPr>
          <a:lstStyle/>
          <a:p>
            <a:r>
              <a:rPr lang="uk-UA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Результати дослідження та 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висновки: </a:t>
            </a:r>
            <a:endParaRPr lang="uk-UA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EA392D87-3787-45D6-976E-B85674C090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738366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EFE8E04-DEE3-49FD-89A2-285FAD1CB6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261" y="2743200"/>
            <a:ext cx="4586117" cy="343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79759753"/>
              </p:ext>
            </p:extLst>
          </p:nvPr>
        </p:nvGraphicFramePr>
        <p:xfrm>
          <a:off x="0" y="4572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39414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F76873BA-D102-8E3D-B4AF-B696E75099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2400" y="76200"/>
            <a:ext cx="10896600" cy="2514600"/>
          </a:xfrm>
        </p:spPr>
        <p:txBody>
          <a:bodyPr>
            <a:normAutofit/>
          </a:bodyPr>
          <a:lstStyle/>
          <a:p>
            <a:pPr algn="l"/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Наукова новизна: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вперше досліджено історію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ОЕЗу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локомотивного та вагонного депо, «Мінерал», «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Дніпрокераміка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», «Коагулянт» й створено екскурсійний маршрут довоєнним й післявоєнним життям міста. 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81EFDB56-FF8E-335A-691A-EF542E02A0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00" y="4151004"/>
            <a:ext cx="8933848" cy="2026050"/>
          </a:xfrm>
        </p:spPr>
        <p:txBody>
          <a:bodyPr>
            <a:noAutofit/>
          </a:bodyPr>
          <a:lstStyle/>
          <a:p>
            <a:pPr algn="l"/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Актуальність дослідження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: в умовах активної фази російсько-української війни маємо досліджувати історію міст Запорізької області та сприяти збереженню пам’яті про населені пункти, що перешкоджають рухові російських військ до обласного центру. Актуалізація роботи полягає в негайному та ретельному дослідженні становища інфраструктури, індустрії Поліг допоки вона остаточно не знищена російськими військами.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0" t="28894" b="20442"/>
          <a:stretch/>
        </p:blipFill>
        <p:spPr bwMode="auto">
          <a:xfrm>
            <a:off x="838200" y="1523999"/>
            <a:ext cx="4038600" cy="262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5181600" y="2408831"/>
            <a:ext cx="533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Києва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спалена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російська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техніка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«За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Пологи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!», фото.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Джерело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телеграм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канал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Пологівська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прожарка»: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https://web.telegram.org/k/#@pprogarka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75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381000" y="1371600"/>
            <a:ext cx="11582400" cy="1969167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20000"/>
              </a:lnSpc>
            </a:pPr>
            <a:r>
              <a:rPr lang="uk-UA" b="1" u="sng" dirty="0">
                <a:latin typeface="Times New Roman" pitchFamily="18" charset="0"/>
                <a:cs typeface="Times New Roman" pitchFamily="18" charset="0"/>
              </a:rPr>
              <a:t>Об’єкт дослідження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 історія «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олійноекстракційного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заводу», «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локомотивного депо», «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вагонного депо», ЗАТ «Мінерал», СП «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Дніпрокераміка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», ПХЗ «Коагулянт».</a:t>
            </a:r>
          </a:p>
          <a:p>
            <a:pPr algn="l">
              <a:lnSpc>
                <a:spcPct val="120000"/>
              </a:lnSpc>
            </a:pPr>
            <a:r>
              <a:rPr lang="uk-UA" b="1" u="sng" dirty="0">
                <a:latin typeface="Times New Roman" pitchFamily="18" charset="0"/>
                <a:cs typeface="Times New Roman" pitchFamily="18" charset="0"/>
              </a:rPr>
              <a:t>Предмет дослідження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 екскурсійний маршрут сторінками минулого та  воєнного сьогодення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ОЕЗу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локомотивного депо, вагонного депо, ЗАТ «Мінерал», СП «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Дніпрокераміка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», ПХЗ «Коагулянт».</a:t>
            </a:r>
          </a:p>
          <a:p>
            <a:pPr>
              <a:lnSpc>
                <a:spcPct val="120000"/>
              </a:lnSpc>
            </a:pPr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0" y="5943600"/>
            <a:ext cx="120396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u="sng" dirty="0">
                <a:latin typeface="Times New Roman"/>
                <a:ea typeface="Calibri"/>
                <a:cs typeface="Times New Roman"/>
              </a:rPr>
              <a:t>Методи дослідження. </a:t>
            </a:r>
            <a:r>
              <a:rPr lang="uk-UA" dirty="0">
                <a:latin typeface="Times New Roman"/>
                <a:ea typeface="Calibri"/>
                <a:cs typeface="Times New Roman"/>
              </a:rPr>
              <a:t>Спостереження, аналізу, синтезу, узагальнення. Принципи історизму та об'єктивності реалізуються за допомогою загальнонаукових, загальноісторичних методів.</a:t>
            </a:r>
            <a:endParaRPr lang="uk-UA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3124200"/>
            <a:ext cx="4194175" cy="266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8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13"/>
          </p:nvPr>
        </p:nvSpPr>
        <p:spPr>
          <a:xfrm>
            <a:off x="457201" y="4724400"/>
            <a:ext cx="11734799" cy="2353377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uk-UA" sz="2600" b="1" u="sng" dirty="0">
                <a:latin typeface="Times New Roman" pitchFamily="18" charset="0"/>
                <a:cs typeface="Times New Roman" pitchFamily="18" charset="0"/>
              </a:rPr>
              <a:t>Мета дослідження: </a:t>
            </a:r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схарактеризувати інфраструктурну та індустріальну міць Поліг до повномасштабного вторгнення Російської Федерації (24 лютого 2022 р.) і після (в умовах окупації: 3 березня 2022 – 2024 рр.)</a:t>
            </a:r>
          </a:p>
          <a:p>
            <a:pPr algn="l"/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Реалізація мети передбачає розв’язання </a:t>
            </a:r>
            <a:r>
              <a:rPr lang="uk-UA" sz="2600" b="1" u="sng" dirty="0">
                <a:latin typeface="Times New Roman" pitchFamily="18" charset="0"/>
                <a:cs typeface="Times New Roman" pitchFamily="18" charset="0"/>
              </a:rPr>
              <a:t>таких завдань:</a:t>
            </a:r>
          </a:p>
          <a:p>
            <a:pPr algn="l"/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1.	Досліджено шлях «</a:t>
            </a:r>
            <a:r>
              <a:rPr lang="uk-UA" sz="2600" dirty="0" err="1"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600" dirty="0" err="1">
                <a:latin typeface="Times New Roman" pitchFamily="18" charset="0"/>
                <a:cs typeface="Times New Roman" pitchFamily="18" charset="0"/>
              </a:rPr>
              <a:t>олійноекстракційного</a:t>
            </a:r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 заводу», «</a:t>
            </a:r>
            <a:r>
              <a:rPr lang="uk-UA" sz="2600" dirty="0" err="1"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 локомотивного депо», «</a:t>
            </a:r>
            <a:r>
              <a:rPr lang="uk-UA" sz="2600" dirty="0" err="1"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 вагонного депо»,  ЗАТ «Мінерал», СП «</a:t>
            </a:r>
            <a:r>
              <a:rPr lang="uk-UA" sz="2600" dirty="0" err="1">
                <a:latin typeface="Times New Roman" pitchFamily="18" charset="0"/>
                <a:cs typeface="Times New Roman" pitchFamily="18" charset="0"/>
              </a:rPr>
              <a:t>Дніпрокераміка</a:t>
            </a:r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», ПХЗ «Коагулянт».</a:t>
            </a:r>
          </a:p>
          <a:p>
            <a:pPr algn="l"/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2.	Створено екскурсійний маршрут стежками минулого індустріального та інфраструктурного </a:t>
            </a:r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життя                 </a:t>
            </a:r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м. Пологи та воєнного сьогодення. 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8"/>
          <a:stretch/>
        </p:blipFill>
        <p:spPr bwMode="auto">
          <a:xfrm>
            <a:off x="20053" y="-21657"/>
            <a:ext cx="942233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885" y="927032"/>
            <a:ext cx="184221" cy="26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374" y="228600"/>
            <a:ext cx="173622" cy="24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52" y="927032"/>
            <a:ext cx="173622" cy="24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61295"/>
            <a:ext cx="212725" cy="30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79236"/>
            <a:ext cx="20002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861" y="4040719"/>
            <a:ext cx="200024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42383" y="1371600"/>
            <a:ext cx="27496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1 -</a:t>
            </a:r>
            <a:r>
              <a:rPr lang="uk-UA" spc="3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ЗАТ «Мінерал</a:t>
            </a:r>
            <a:r>
              <a:rPr lang="uk-UA" spc="3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r>
              <a:rPr lang="uk-UA" spc="3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2 - </a:t>
            </a:r>
            <a:r>
              <a:rPr lang="uk-UA" dirty="0" smtClean="0"/>
              <a:t>СП «</a:t>
            </a:r>
            <a:r>
              <a:rPr lang="uk-UA" dirty="0" err="1" smtClean="0"/>
              <a:t>Дніпрокераміка</a:t>
            </a:r>
            <a:r>
              <a:rPr lang="uk-UA" dirty="0" smtClean="0"/>
              <a:t>»;</a:t>
            </a:r>
          </a:p>
          <a:p>
            <a:r>
              <a:rPr lang="uk-UA" dirty="0" smtClean="0"/>
              <a:t>3 - </a:t>
            </a:r>
            <a:r>
              <a:rPr lang="uk-UA" dirty="0"/>
              <a:t>ПХЗ «</a:t>
            </a:r>
            <a:r>
              <a:rPr lang="uk-UA" dirty="0" smtClean="0"/>
              <a:t>Коагулянт»;</a:t>
            </a:r>
          </a:p>
          <a:p>
            <a:r>
              <a:rPr lang="ru-RU" dirty="0" smtClean="0"/>
              <a:t>4 - «</a:t>
            </a:r>
            <a:r>
              <a:rPr lang="ru-RU" dirty="0" err="1" smtClean="0"/>
              <a:t>Пологівське</a:t>
            </a:r>
            <a:r>
              <a:rPr lang="ru-RU" dirty="0" smtClean="0"/>
              <a:t> </a:t>
            </a:r>
            <a:r>
              <a:rPr lang="ru-RU" dirty="0" err="1" smtClean="0"/>
              <a:t>вагонне</a:t>
            </a:r>
            <a:r>
              <a:rPr lang="ru-RU" dirty="0" smtClean="0"/>
              <a:t> депо»;</a:t>
            </a:r>
          </a:p>
          <a:p>
            <a:r>
              <a:rPr lang="ru-RU" dirty="0" smtClean="0"/>
              <a:t>5 - «</a:t>
            </a:r>
            <a:r>
              <a:rPr lang="ru-RU" dirty="0" err="1" smtClean="0"/>
              <a:t>Пологівське</a:t>
            </a:r>
            <a:r>
              <a:rPr lang="ru-RU" dirty="0" smtClean="0"/>
              <a:t> </a:t>
            </a:r>
            <a:r>
              <a:rPr lang="ru-RU" dirty="0" err="1" smtClean="0"/>
              <a:t>локомотивне</a:t>
            </a:r>
            <a:r>
              <a:rPr lang="ru-RU" dirty="0" smtClean="0"/>
              <a:t>  </a:t>
            </a:r>
            <a:r>
              <a:rPr lang="ru-RU" dirty="0"/>
              <a:t>депо</a:t>
            </a:r>
            <a:r>
              <a:rPr lang="ru-RU" dirty="0" smtClean="0"/>
              <a:t>»;</a:t>
            </a:r>
          </a:p>
          <a:p>
            <a:r>
              <a:rPr lang="ru-RU" dirty="0" smtClean="0"/>
              <a:t>6 </a:t>
            </a:r>
            <a:r>
              <a:rPr lang="ru-RU" dirty="0"/>
              <a:t>- </a:t>
            </a:r>
            <a:r>
              <a:rPr lang="ru-RU" dirty="0" err="1"/>
              <a:t>ПрАТ</a:t>
            </a:r>
            <a:r>
              <a:rPr lang="ru-RU" dirty="0"/>
              <a:t> «</a:t>
            </a:r>
            <a:r>
              <a:rPr lang="ru-RU" dirty="0" err="1"/>
              <a:t>Пологівський</a:t>
            </a:r>
            <a:r>
              <a:rPr lang="ru-RU" dirty="0"/>
              <a:t> ОЕЗ».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4774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5BFBBFB-DB61-B767-E3F8-A877F032E4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5132129"/>
            <a:ext cx="6697861" cy="177410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uk-UA" sz="3300" dirty="0" smtClean="0">
                <a:latin typeface="Times New Roman" pitchFamily="18" charset="0"/>
                <a:ea typeface="Calibri"/>
                <a:cs typeface="Times New Roman" pitchFamily="18" charset="0"/>
              </a:rPr>
              <a:t>Місто Пологи знаходиться на перетині важливих транспортних шляхів, зокрема траса Запоріжжя-Маріуполь (Н-08), яка веде до території Донецької області; сусідство </a:t>
            </a:r>
            <a:r>
              <a:rPr lang="uk-UA" sz="3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Пологівського</a:t>
            </a:r>
            <a:r>
              <a:rPr lang="uk-UA" sz="3300" dirty="0" smtClean="0">
                <a:latin typeface="Times New Roman" pitchFamily="18" charset="0"/>
                <a:ea typeface="Calibri"/>
                <a:cs typeface="Times New Roman" pitchFamily="18" charset="0"/>
              </a:rPr>
              <a:t> району з Донецькою областю (Великою </a:t>
            </a:r>
            <a:r>
              <a:rPr lang="uk-UA" sz="3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Новосілкою</a:t>
            </a:r>
            <a:r>
              <a:rPr lang="uk-UA" sz="3300" dirty="0" smtClean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uk-UA" sz="3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Вугледаром</a:t>
            </a:r>
            <a:r>
              <a:rPr lang="uk-UA" sz="3300" dirty="0" smtClean="0">
                <a:latin typeface="Times New Roman" pitchFamily="18" charset="0"/>
                <a:ea typeface="Calibri"/>
                <a:cs typeface="Times New Roman" pitchFamily="18" charset="0"/>
              </a:rPr>
              <a:t> та Волновахою); розташування на території Поліг вузлової залізничної станції. </a:t>
            </a:r>
            <a:r>
              <a:rPr lang="uk-UA" sz="3300" dirty="0" smtClean="0">
                <a:latin typeface="Times New Roman" pitchFamily="18" charset="0"/>
                <a:cs typeface="Times New Roman" pitchFamily="18" charset="0"/>
              </a:rPr>
              <a:t>Тому </a:t>
            </a:r>
            <a:r>
              <a:rPr lang="uk-UA" sz="3300" dirty="0" err="1" smtClean="0">
                <a:latin typeface="Times New Roman" pitchFamily="18" charset="0"/>
                <a:cs typeface="Times New Roman" pitchFamily="18" charset="0"/>
              </a:rPr>
              <a:t>пологівці</a:t>
            </a:r>
            <a:r>
              <a:rPr lang="uk-UA" sz="3300" dirty="0" smtClean="0">
                <a:latin typeface="Times New Roman" pitchFamily="18" charset="0"/>
                <a:cs typeface="Times New Roman" pitchFamily="18" charset="0"/>
              </a:rPr>
              <a:t> одразу почали готуватися до наступу російських військ. Їх мета була не дати захопити місто та допомогти територіальній обороні.</a:t>
            </a:r>
          </a:p>
          <a:p>
            <a:endParaRPr lang="uk-UA" sz="2800" dirty="0"/>
          </a:p>
        </p:txBody>
      </p:sp>
      <p:sp>
        <p:nvSpPr>
          <p:cNvPr id="24" name="Rectangle 11">
            <a:extLst>
              <a:ext uri="{FF2B5EF4-FFF2-40B4-BE49-F238E27FC236}">
                <a16:creationId xmlns="" xmlns:a16="http://schemas.microsoft.com/office/drawing/2014/main" id="{292BAD85-00E4-4D0A-993C-8372E78E1A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A0A45119-6BC9-84EB-3097-16BA34773D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1" b="3458"/>
          <a:stretch/>
        </p:blipFill>
        <p:spPr>
          <a:xfrm>
            <a:off x="7612262" y="-4011"/>
            <a:ext cx="4579738" cy="16042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93"/>
            <a:ext cx="7383661" cy="503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6" b="-1467"/>
          <a:stretch/>
        </p:blipFill>
        <p:spPr bwMode="auto">
          <a:xfrm>
            <a:off x="7612262" y="2599823"/>
            <a:ext cx="4579739" cy="165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9" b="27801"/>
          <a:stretch/>
        </p:blipFill>
        <p:spPr bwMode="auto">
          <a:xfrm>
            <a:off x="7612261" y="5213832"/>
            <a:ext cx="4579739" cy="161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40054" y="1600200"/>
            <a:ext cx="457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Локомотивне депо, вузлова залізнична станція м. Пологи, фото. Джерело: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 сайту новин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https://p-i-k.zp.ua/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7612261" y="4290502"/>
            <a:ext cx="45797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Стратегічно важлива траса Н-08 (Запоріжжя-Маріуполь) фото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. Джерело: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 сайту новин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https://p-i-k.zp.ua/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32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179" y="0"/>
            <a:ext cx="487198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7307178" y="5576765"/>
            <a:ext cx="48848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Підірваний</a:t>
            </a:r>
            <a:r>
              <a:rPr lang="ru-RU" dirty="0"/>
              <a:t> </a:t>
            </a:r>
            <a:r>
              <a:rPr lang="ru-RU" dirty="0" err="1"/>
              <a:t>пішохідний</a:t>
            </a:r>
            <a:r>
              <a:rPr lang="ru-RU" dirty="0"/>
              <a:t> </a:t>
            </a:r>
            <a:r>
              <a:rPr lang="ru-RU" dirty="0" err="1"/>
              <a:t>міст</a:t>
            </a:r>
            <a:r>
              <a:rPr lang="ru-RU" dirty="0"/>
              <a:t> через </a:t>
            </a:r>
            <a:r>
              <a:rPr lang="ru-RU" dirty="0" err="1"/>
              <a:t>залізничне</a:t>
            </a:r>
            <a:r>
              <a:rPr lang="ru-RU" dirty="0"/>
              <a:t> полотно з центру </a:t>
            </a:r>
            <a:r>
              <a:rPr lang="ru-RU" dirty="0" err="1"/>
              <a:t>міста</a:t>
            </a:r>
            <a:r>
              <a:rPr lang="ru-RU" dirty="0"/>
              <a:t> до району «Червоного </a:t>
            </a:r>
            <a:r>
              <a:rPr lang="ru-RU" dirty="0" err="1"/>
              <a:t>виселку</a:t>
            </a:r>
            <a:r>
              <a:rPr lang="ru-RU" dirty="0"/>
              <a:t>, 28 </a:t>
            </a:r>
            <a:r>
              <a:rPr lang="ru-RU" dirty="0" err="1"/>
              <a:t>грудня</a:t>
            </a:r>
            <a:r>
              <a:rPr lang="ru-RU" dirty="0"/>
              <a:t> 2022 р. фото. </a:t>
            </a:r>
            <a:r>
              <a:rPr lang="ru-RU" dirty="0" err="1"/>
              <a:t>Джерело</a:t>
            </a:r>
            <a:r>
              <a:rPr lang="ru-RU" dirty="0"/>
              <a:t>: з сайту новин: https://p-i-k.zp.ua/ 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13455"/>
            <a:ext cx="7307178" cy="48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0" y="5853764"/>
            <a:ext cx="647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Пішохідний</a:t>
            </a:r>
            <a:r>
              <a:rPr lang="ru-RU" dirty="0" smtClean="0"/>
              <a:t> </a:t>
            </a:r>
            <a:r>
              <a:rPr lang="ru-RU" dirty="0" err="1"/>
              <a:t>міст</a:t>
            </a:r>
            <a:r>
              <a:rPr lang="ru-RU" dirty="0"/>
              <a:t> через </a:t>
            </a:r>
            <a:r>
              <a:rPr lang="ru-RU" dirty="0" err="1"/>
              <a:t>залізничне</a:t>
            </a:r>
            <a:r>
              <a:rPr lang="ru-RU" dirty="0"/>
              <a:t> полотно з центру </a:t>
            </a:r>
            <a:r>
              <a:rPr lang="ru-RU" dirty="0" err="1"/>
              <a:t>міста</a:t>
            </a:r>
            <a:r>
              <a:rPr lang="ru-RU" dirty="0"/>
              <a:t> до району «Червоного </a:t>
            </a:r>
            <a:r>
              <a:rPr lang="ru-RU" dirty="0" err="1" smtClean="0"/>
              <a:t>виселку</a:t>
            </a:r>
            <a:r>
              <a:rPr lang="ru-RU" dirty="0" smtClean="0"/>
              <a:t>» до </a:t>
            </a:r>
            <a:r>
              <a:rPr lang="ru-RU" dirty="0" err="1" smtClean="0"/>
              <a:t>підриву</a:t>
            </a:r>
            <a:r>
              <a:rPr lang="ru-RU" dirty="0" smtClean="0"/>
              <a:t> 28 </a:t>
            </a:r>
            <a:r>
              <a:rPr lang="ru-RU" dirty="0" err="1"/>
              <a:t>грудня</a:t>
            </a:r>
            <a:r>
              <a:rPr lang="ru-RU" dirty="0"/>
              <a:t> 2022 р. фото. </a:t>
            </a:r>
            <a:r>
              <a:rPr lang="ru-RU" dirty="0" err="1"/>
              <a:t>Джерело</a:t>
            </a:r>
            <a:r>
              <a:rPr lang="ru-RU" dirty="0"/>
              <a:t>: з сайту новин: https://p-i-k.zp.ua/ </a:t>
            </a:r>
          </a:p>
        </p:txBody>
      </p:sp>
    </p:spTree>
    <p:extLst>
      <p:ext uri="{BB962C8B-B14F-4D97-AF65-F5344CB8AC3E}">
        <p14:creationId xmlns:p14="http://schemas.microsoft.com/office/powerpoint/2010/main" val="28023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71800" y="975360"/>
            <a:ext cx="5867400" cy="701040"/>
          </a:xfrm>
        </p:spPr>
        <p:txBody>
          <a:bodyPr>
            <a:noAutofit/>
          </a:bodyPr>
          <a:lstStyle/>
          <a:p>
            <a:r>
              <a:rPr lang="uk-UA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Прат</a:t>
            </a:r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пологівський</a:t>
            </a:r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олійноекстракційний</a:t>
            </a:r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завод»</a:t>
            </a:r>
            <a:endParaRPr lang="uk-UA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332678" cy="318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63365" y="6019800"/>
            <a:ext cx="6096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Макет </a:t>
            </a:r>
            <a:r>
              <a:rPr lang="ru-RU" dirty="0" err="1"/>
              <a:t>олійноекстракційного</a:t>
            </a:r>
            <a:r>
              <a:rPr lang="ru-RU" dirty="0"/>
              <a:t> заводу, 1974 р., фото. </a:t>
            </a:r>
            <a:r>
              <a:rPr lang="ru-RU" b="1" dirty="0" err="1" smtClean="0"/>
              <a:t>Джерело</a:t>
            </a:r>
            <a:r>
              <a:rPr lang="ru-RU" b="1" dirty="0"/>
              <a:t>: </a:t>
            </a:r>
            <a:r>
              <a:rPr lang="ru-RU" dirty="0" err="1"/>
              <a:t>технічний</a:t>
            </a:r>
            <a:r>
              <a:rPr lang="ru-RU" dirty="0"/>
              <a:t> </a:t>
            </a:r>
            <a:r>
              <a:rPr lang="ru-RU" dirty="0" err="1"/>
              <a:t>архів</a:t>
            </a:r>
            <a:r>
              <a:rPr lang="ru-RU" dirty="0"/>
              <a:t> </a:t>
            </a:r>
            <a:r>
              <a:rPr lang="ru-RU" dirty="0" err="1"/>
              <a:t>ПрАТ</a:t>
            </a:r>
            <a:r>
              <a:rPr lang="ru-RU" dirty="0"/>
              <a:t> «</a:t>
            </a:r>
            <a:r>
              <a:rPr lang="ru-RU" dirty="0" err="1"/>
              <a:t>Пологівський</a:t>
            </a:r>
            <a:r>
              <a:rPr lang="ru-RU" dirty="0"/>
              <a:t> ОЕЗ».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093" y="0"/>
            <a:ext cx="360790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152" y="2667000"/>
            <a:ext cx="6775848" cy="319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6172200" y="595824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Пологівський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ОЕЗ,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фото.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Джерело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технічний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архів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ПрАТ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Пологівський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ОЕЗ».</a:t>
            </a:r>
          </a:p>
        </p:txBody>
      </p:sp>
    </p:spTree>
    <p:extLst>
      <p:ext uri="{BB962C8B-B14F-4D97-AF65-F5344CB8AC3E}">
        <p14:creationId xmlns:p14="http://schemas.microsoft.com/office/powerpoint/2010/main" val="20335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10668000" cy="1066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Слід «</a:t>
            </a:r>
            <a:r>
              <a:rPr lang="uk-UA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Русского</a:t>
            </a:r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міра» на території приватного акціонерного  товариства </a:t>
            </a:r>
            <a:r>
              <a:rPr lang="uk-UA" sz="2800" cap="none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«ПОЛОГІВСЬКИЙ ОЛІЙНОЕСТРАКЦІЙНИЙ ЗАВОД» </a:t>
            </a:r>
            <a:endParaRPr lang="uk-UA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800136"/>
            <a:ext cx="4666139" cy="393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1282" y="5719660"/>
            <a:ext cx="67418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3149600" algn="ctr"/>
              </a:tabLst>
            </a:pPr>
            <a:r>
              <a:rPr lang="uk-UA" sz="1600" b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ПрАТ</a:t>
            </a:r>
            <a:r>
              <a:rPr lang="uk-UA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«</a:t>
            </a:r>
            <a:r>
              <a:rPr lang="uk-UA" sz="1600" b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Пологівський</a:t>
            </a:r>
            <a:r>
              <a:rPr lang="uk-UA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sz="1600" b="1" dirty="0" err="1">
                <a:latin typeface="Times New Roman" pitchFamily="18" charset="0"/>
                <a:ea typeface="Calibri"/>
                <a:cs typeface="Times New Roman" pitchFamily="18" charset="0"/>
              </a:rPr>
              <a:t>олійноекстраційний</a:t>
            </a:r>
            <a:r>
              <a:rPr lang="uk-UA" sz="1600" b="1" dirty="0">
                <a:latin typeface="Times New Roman" pitchFamily="18" charset="0"/>
                <a:ea typeface="Calibri"/>
                <a:cs typeface="Times New Roman" pitchFamily="18" charset="0"/>
              </a:rPr>
              <a:t> завод» після обстрілу, здійсненого російськими окупантами 7 травня 2022 р. Пошкоджено елеватор насіння, горить до сьогодні, січень 2023 р. м. Пологи, </a:t>
            </a:r>
            <a:r>
              <a:rPr lang="uk-UA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фото. Джерело</a:t>
            </a:r>
            <a:r>
              <a:rPr lang="uk-UA" sz="1600" b="1" dirty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uk-UA" sz="1600" dirty="0">
                <a:latin typeface="Times New Roman" pitchFamily="18" charset="0"/>
                <a:ea typeface="Calibri"/>
                <a:cs typeface="Times New Roman" pitchFamily="18" charset="0"/>
              </a:rPr>
              <a:t> з сайту новин: https://</a:t>
            </a:r>
            <a:r>
              <a:rPr lang="uk-UA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p-i-k.zp.ua/</a:t>
            </a:r>
            <a:endParaRPr lang="uk-UA" sz="16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881323"/>
            <a:ext cx="4534188" cy="397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5029200" y="1800136"/>
            <a:ext cx="718525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1600" b="1" dirty="0">
                <a:latin typeface="Times New Roman" pitchFamily="18" charset="0"/>
                <a:ea typeface="Times New Roman"/>
                <a:cs typeface="Times New Roman" pitchFamily="18" charset="0"/>
              </a:rPr>
              <a:t>Територія </a:t>
            </a:r>
            <a:r>
              <a:rPr lang="uk-UA" sz="16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ПрАТ</a:t>
            </a:r>
            <a:r>
              <a:rPr lang="uk-UA" sz="1600" b="1" dirty="0">
                <a:latin typeface="Times New Roman" pitchFamily="18" charset="0"/>
                <a:ea typeface="Times New Roman"/>
                <a:cs typeface="Times New Roman" pitchFamily="18" charset="0"/>
              </a:rPr>
              <a:t> «</a:t>
            </a:r>
            <a:r>
              <a:rPr lang="uk-UA" sz="16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Пологівський</a:t>
            </a:r>
            <a:r>
              <a:rPr lang="uk-UA" sz="1600" b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uk-UA" sz="16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олійноекстраційний</a:t>
            </a:r>
            <a:r>
              <a:rPr lang="uk-UA" sz="1600" b="1" dirty="0">
                <a:latin typeface="Times New Roman" pitchFamily="18" charset="0"/>
                <a:ea typeface="Times New Roman"/>
                <a:cs typeface="Times New Roman" pitchFamily="18" charset="0"/>
              </a:rPr>
              <a:t> завод» після обстрілу, здійсненого українськими військовими та знищення складу боєприпасів росіян. Будови заводу та баки з мастилом й олією не пошкоджено.      </a:t>
            </a:r>
            <a:endParaRPr lang="uk-UA" sz="1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1600" b="1" dirty="0">
                <a:latin typeface="Times New Roman" pitchFamily="18" charset="0"/>
                <a:ea typeface="Calibri"/>
                <a:cs typeface="Times New Roman" pitchFamily="18" charset="0"/>
              </a:rPr>
              <a:t>7 травня 2022 р.,</a:t>
            </a:r>
            <a:r>
              <a:rPr lang="uk-UA" sz="1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sz="1600" b="1" dirty="0">
                <a:latin typeface="Times New Roman" pitchFamily="18" charset="0"/>
                <a:ea typeface="Times New Roman"/>
                <a:cs typeface="Times New Roman" pitchFamily="18" charset="0"/>
              </a:rPr>
              <a:t>м. Пологи, фото. </a:t>
            </a:r>
            <a:r>
              <a:rPr lang="uk-UA" sz="1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Джерело</a:t>
            </a:r>
            <a:r>
              <a:rPr lang="uk-UA" sz="1600" b="1" dirty="0"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r>
              <a:rPr lang="uk-UA" sz="1600" dirty="0">
                <a:latin typeface="Times New Roman" pitchFamily="18" charset="0"/>
                <a:ea typeface="Times New Roman"/>
                <a:cs typeface="Times New Roman" pitchFamily="18" charset="0"/>
              </a:rPr>
              <a:t> з сайту </a:t>
            </a:r>
            <a:r>
              <a:rPr lang="uk-UA" sz="1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новин:</a:t>
            </a:r>
            <a:r>
              <a:rPr lang="uk-UA" sz="16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uk-UA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https</a:t>
            </a:r>
            <a:r>
              <a:rPr lang="uk-UA" sz="1600" dirty="0">
                <a:latin typeface="Times New Roman" pitchFamily="18" charset="0"/>
                <a:ea typeface="Calibri"/>
                <a:cs typeface="Times New Roman" pitchFamily="18" charset="0"/>
              </a:rPr>
              <a:t>://p-i-k.zp.ua/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510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«МІНЕРАЛ», «ДНІПРОКЕРАМІКА», «КОАГУЛЯНТ»</a:t>
            </a:r>
            <a:endParaRPr lang="uk-UA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486400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Коалінові</a:t>
            </a:r>
            <a:r>
              <a:rPr lang="uk-UA" dirty="0" smtClean="0"/>
              <a:t> руди, гірничодобувна компанія «Мінерал» , м. Пологи, фото. Джерело: </a:t>
            </a:r>
            <a:r>
              <a:rPr lang="ru-RU" dirty="0"/>
              <a:t>з сайту новин: https://p-i-k.zp.ua/</a:t>
            </a:r>
          </a:p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" y="1734253"/>
            <a:ext cx="5715000" cy="377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18" y="1752600"/>
            <a:ext cx="6399550" cy="373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6115251" y="548640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 ТОВАРИСТВО З ОБМЕЖЕНОЮ ВІДПОВІДАЛЬНІСТЮ </a:t>
            </a:r>
            <a:r>
              <a:rPr lang="uk-UA" dirty="0" smtClean="0"/>
              <a:t>«ДНІПРОКЕРАМІКА», м. Пологи, фото. </a:t>
            </a:r>
            <a:r>
              <a:rPr lang="ru-RU" dirty="0" err="1"/>
              <a:t>Джерело</a:t>
            </a:r>
            <a:r>
              <a:rPr lang="ru-RU" dirty="0"/>
              <a:t>: з сайту новин: https://p-i-k.zp.ua/</a:t>
            </a:r>
          </a:p>
          <a:p>
            <a:r>
              <a:rPr lang="ru-RU" dirty="0"/>
              <a:t>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4151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711</TotalTime>
  <Words>910</Words>
  <Application>Microsoft Office PowerPoint</Application>
  <PresentationFormat>Довільний</PresentationFormat>
  <Paragraphs>53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3" baseType="lpstr">
      <vt:lpstr>BlackTie</vt:lpstr>
      <vt:lpstr>НЕСКОРЕНЕ МІСТО ПОЛОГИ: ЕКСКУРСІЙНИЙ МАРШРУТ ПРОМИСЛОВИМИ ТА ІНФРАСТРУКТУРНИМИ ОБ’ЄКТАМИ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Прат «пологівський олійноекстракційний завод»</vt:lpstr>
      <vt:lpstr>Слід «Русского міра» на території приватного акціонерного  товариства «ПОЛОГІВСЬКИЙ ОЛІЙНОЕСТРАКЦІЙНИЙ ЗАВОД» </vt:lpstr>
      <vt:lpstr>«МІНЕРАЛ», «ДНІПРОКЕРАМІКА», «КОАГУЛЯНТ»</vt:lpstr>
      <vt:lpstr>Презентація PowerPoint</vt:lpstr>
      <vt:lpstr>Презентація PowerPoint</vt:lpstr>
      <vt:lpstr>Результати дослідження та висновки: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ПОЛОГИ В УМОВАХ  РОСІЙСЬКО-УКРАЇНСЬКОЇ ВІЙНИ  (ЛЮТИЙ 2022- СІЧЕНЬ2023РР.)</dc:title>
  <dc:creator>alizavetasergeevna@gmail.com</dc:creator>
  <cp:lastModifiedBy>Gyrocopter</cp:lastModifiedBy>
  <cp:revision>46</cp:revision>
  <dcterms:created xsi:type="dcterms:W3CDTF">2023-01-27T14:32:50Z</dcterms:created>
  <dcterms:modified xsi:type="dcterms:W3CDTF">2024-04-17T11:50:59Z</dcterms:modified>
</cp:coreProperties>
</file>