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8" r:id="rId8"/>
    <p:sldId id="270" r:id="rId9"/>
    <p:sldId id="276" r:id="rId10"/>
    <p:sldId id="277" r:id="rId11"/>
    <p:sldId id="278" r:id="rId12"/>
    <p:sldId id="272" r:id="rId13"/>
    <p:sldId id="264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ubjectum.eu/physics/junior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692696"/>
            <a:ext cx="6444208" cy="198879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b="0" dirty="0" smtClean="0">
                <a:latin typeface="Arial Black" pitchFamily="34" charset="0"/>
              </a:rPr>
              <a:t/>
            </a:r>
            <a:br>
              <a:rPr lang="ru-RU" sz="2400" b="0" dirty="0" smtClean="0">
                <a:latin typeface="Arial Black" pitchFamily="34" charset="0"/>
              </a:rPr>
            </a:br>
            <a:r>
              <a:rPr lang="ru-RU" sz="2400" b="0" dirty="0" smtClean="0">
                <a:latin typeface="Arial Black" pitchFamily="34" charset="0"/>
              </a:rPr>
              <a:t/>
            </a:r>
            <a:br>
              <a:rPr lang="ru-RU" sz="2400" b="0" dirty="0" smtClean="0">
                <a:latin typeface="Arial Black" pitchFamily="34" charset="0"/>
              </a:rPr>
            </a:br>
            <a:r>
              <a:rPr lang="ru-RU" sz="2400" b="0" dirty="0" smtClean="0">
                <a:latin typeface="Arial Black" pitchFamily="34" charset="0"/>
              </a:rPr>
              <a:t/>
            </a:r>
            <a:br>
              <a:rPr lang="ru-RU" sz="2400" b="0" dirty="0" smtClean="0">
                <a:latin typeface="Arial Black" pitchFamily="34" charset="0"/>
              </a:rPr>
            </a:br>
            <a:r>
              <a:rPr lang="ru-RU" sz="2400" b="0" dirty="0" err="1" smtClean="0">
                <a:latin typeface="Arial Black" pitchFamily="34" charset="0"/>
              </a:rPr>
              <a:t>Всеукраїнський</a:t>
            </a:r>
            <a:r>
              <a:rPr lang="ru-RU" sz="2400" b="0" dirty="0" smtClean="0">
                <a:latin typeface="Arial Black" pitchFamily="34" charset="0"/>
              </a:rPr>
              <a:t> </a:t>
            </a:r>
            <a:br>
              <a:rPr lang="ru-RU" sz="2400" b="0" dirty="0" smtClean="0">
                <a:latin typeface="Arial Black" pitchFamily="34" charset="0"/>
              </a:rPr>
            </a:br>
            <a:r>
              <a:rPr lang="ru-RU" sz="2400" b="0" dirty="0" err="1" smtClean="0">
                <a:latin typeface="Arial Black" pitchFamily="34" charset="0"/>
              </a:rPr>
              <a:t>інтерактивний</a:t>
            </a:r>
            <a:r>
              <a:rPr lang="ru-RU" sz="2400" b="0" dirty="0" smtClean="0">
                <a:latin typeface="Arial Black" pitchFamily="34" charset="0"/>
              </a:rPr>
              <a:t> конкурс</a:t>
            </a:r>
            <a:br>
              <a:rPr lang="ru-RU" sz="2400" b="0" dirty="0" smtClean="0">
                <a:latin typeface="Arial Black" pitchFamily="34" charset="0"/>
              </a:rPr>
            </a:br>
            <a:r>
              <a:rPr lang="ru-RU" sz="2400" b="0" dirty="0" smtClean="0">
                <a:latin typeface="Arial Black" pitchFamily="34" charset="0"/>
              </a:rPr>
              <a:t>«МАН-ЮНІОР ДОСЛІДНИК </a:t>
            </a:r>
            <a:r>
              <a:rPr lang="ru-RU" sz="2400" b="0" smtClean="0">
                <a:latin typeface="Arial Black" pitchFamily="34" charset="0"/>
              </a:rPr>
              <a:t>- 2024</a:t>
            </a:r>
            <a:r>
              <a:rPr lang="ru-RU" sz="2400" b="0" dirty="0" smtClean="0">
                <a:latin typeface="Arial Black" pitchFamily="34" charset="0"/>
              </a:rPr>
              <a:t>»</a:t>
            </a:r>
            <a:br>
              <a:rPr lang="ru-RU" sz="2400" b="0" dirty="0" smtClean="0">
                <a:latin typeface="Arial Black" pitchFamily="34" charset="0"/>
              </a:rPr>
            </a:br>
            <a:r>
              <a:rPr lang="uk-UA" sz="2400" b="0" i="1" dirty="0" smtClean="0">
                <a:latin typeface="Arial Black" pitchFamily="34" charset="0"/>
                <a:cs typeface="Times New Roman" panose="02020603050405020304" pitchFamily="18" charset="0"/>
              </a:rPr>
              <a:t>Номінація  </a:t>
            </a:r>
            <a:r>
              <a:rPr lang="uk-UA" sz="2400" b="0" i="1" dirty="0" err="1" smtClean="0">
                <a:latin typeface="Arial Black" pitchFamily="34" charset="0"/>
                <a:cs typeface="Times New Roman" panose="02020603050405020304" pitchFamily="18" charset="0"/>
              </a:rPr>
              <a:t>“Технік−Юніор</a:t>
            </a:r>
            <a:r>
              <a:rPr lang="uk-UA" sz="2400" b="0" i="1" dirty="0" err="1" smtClean="0">
                <a:latin typeface="Arial Black" pitchFamily="34" charset="0"/>
              </a:rPr>
              <a:t>”</a:t>
            </a:r>
            <a:endParaRPr lang="uk-UA" sz="24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682993"/>
            <a:ext cx="5400600" cy="176223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sz="5200" b="1" i="1" dirty="0" smtClean="0"/>
              <a:t>Тема </a:t>
            </a:r>
            <a:r>
              <a:rPr lang="uk-UA" sz="5200" b="1" i="1" dirty="0" err="1" smtClean="0"/>
              <a:t>проєкту</a:t>
            </a:r>
            <a:r>
              <a:rPr lang="uk-UA" sz="5200" b="1" i="1" dirty="0" smtClean="0"/>
              <a:t>:</a:t>
            </a:r>
            <a:r>
              <a:rPr lang="uk-UA" sz="5700" b="1" dirty="0" smtClean="0"/>
              <a:t> </a:t>
            </a:r>
          </a:p>
          <a:p>
            <a:pPr algn="ctr"/>
            <a:r>
              <a:rPr lang="uk-UA" sz="5700" b="1" dirty="0" smtClean="0"/>
              <a:t>Свічка, що «сама» запалюється.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" r="6553" b="20274"/>
          <a:stretch/>
        </p:blipFill>
        <p:spPr>
          <a:xfrm>
            <a:off x="0" y="2377709"/>
            <a:ext cx="2699792" cy="44923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2" y="0"/>
            <a:ext cx="2006349" cy="2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7622" y="639852"/>
            <a:ext cx="8100392" cy="9848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uk-UA" sz="2800" dirty="0"/>
              <a:t>4. Загасимо першу свічку і друга теж сама «загасилась».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" y="2276873"/>
            <a:ext cx="8190263" cy="460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5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7622" y="639852"/>
            <a:ext cx="8100392" cy="9848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uk-UA" sz="2800" dirty="0"/>
              <a:t>4. Загасимо першу свічку і друга теж сама «загасилась».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" y="2276873"/>
            <a:ext cx="8190263" cy="460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7848872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 smtClean="0"/>
              <a:t>Пояснення досліду:</a:t>
            </a:r>
          </a:p>
          <a:p>
            <a:pPr marL="0" indent="0">
              <a:buNone/>
            </a:pPr>
            <a:r>
              <a:rPr lang="uk-UA" b="1" dirty="0" smtClean="0"/>
              <a:t>Ніякої </a:t>
            </a:r>
            <a:r>
              <a:rPr lang="uk-UA" b="1" dirty="0"/>
              <a:t>магії тут немає – просто елементарні </a:t>
            </a:r>
            <a:r>
              <a:rPr lang="uk-UA" b="1" dirty="0" smtClean="0"/>
              <a:t>знання </a:t>
            </a:r>
            <a:r>
              <a:rPr lang="uk-UA" b="1" dirty="0"/>
              <a:t>законів фізики</a:t>
            </a:r>
            <a:r>
              <a:rPr lang="uk-UA" b="1" dirty="0" smtClean="0"/>
              <a:t>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66444" y="1700808"/>
            <a:ext cx="4752528" cy="482453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b="1" dirty="0" smtClean="0"/>
              <a:t>У склі ми отримали уявне зображення першої свічки, яке </a:t>
            </a:r>
            <a:r>
              <a:rPr lang="uk-UA" b="1" dirty="0" err="1" smtClean="0"/>
              <a:t>наклалось</a:t>
            </a:r>
            <a:r>
              <a:rPr lang="uk-UA" b="1" dirty="0" smtClean="0"/>
              <a:t> на зображення другої свічки, яку видно через скло. У глядачів складається враження, що друга свічка теж горить, хоча це не так. Якщо скло покласти не перпендикулярно, то можна побачити у склі «дві» свічки.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1" t="14280" r="16394" b="20566"/>
          <a:stretch/>
        </p:blipFill>
        <p:spPr>
          <a:xfrm>
            <a:off x="5033896" y="1844824"/>
            <a:ext cx="3112577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9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b="1" dirty="0"/>
              <a:t>Висновки:</a:t>
            </a:r>
            <a:endParaRPr lang="uk-UA" sz="2400" dirty="0"/>
          </a:p>
          <a:p>
            <a:pPr marL="0" indent="0">
              <a:buNone/>
            </a:pPr>
            <a:r>
              <a:rPr lang="uk-UA" sz="2000" dirty="0"/>
              <a:t>1. В роботі показано, що плоске дзеркало завжди дає уявне зображення предмета. Предмет і його зображення симетричні відносно поверхні плоского дзеркала.</a:t>
            </a:r>
          </a:p>
          <a:p>
            <a:pPr marL="0" indent="0">
              <a:buNone/>
            </a:pPr>
            <a:r>
              <a:rPr lang="uk-UA" sz="2000" dirty="0"/>
              <a:t>2. На основі набутих знань підготовлений і проведений дослід, який я продемонстрував на засіданні шкільного наукового товариства «</a:t>
            </a:r>
            <a:r>
              <a:rPr lang="uk-UA" sz="2000" dirty="0" err="1"/>
              <a:t>Гіперіон</a:t>
            </a:r>
            <a:r>
              <a:rPr lang="uk-UA" sz="2000" dirty="0"/>
              <a:t>». Також демонструватиму його під час проведення декади фізики.</a:t>
            </a:r>
          </a:p>
          <a:p>
            <a:pPr marL="0" indent="0">
              <a:buNone/>
            </a:pPr>
            <a:r>
              <a:rPr lang="uk-UA" sz="2000" dirty="0"/>
              <a:t>3. Оформлені тези та створена презентація, які направлені на Всеукраїнський інтерактивний конкурс юних винахідників «МАН-Юніор-дослідник-2024» у номінації «Технік-Юніор</a:t>
            </a:r>
            <a:r>
              <a:rPr lang="uk-UA" sz="2000" dirty="0" smtClean="0"/>
              <a:t>».</a:t>
            </a:r>
          </a:p>
          <a:p>
            <a:pPr marL="0" indent="0">
              <a:buNone/>
            </a:pPr>
            <a:r>
              <a:rPr lang="uk-UA" sz="2400" b="1" dirty="0"/>
              <a:t>Список використаних джерел:</a:t>
            </a:r>
            <a:endParaRPr lang="uk-UA" sz="2400" dirty="0"/>
          </a:p>
          <a:p>
            <a:pPr marL="0" lvl="0" indent="0">
              <a:buNone/>
            </a:pPr>
            <a:r>
              <a:rPr lang="ru-RU" sz="2200" dirty="0" smtClean="0"/>
              <a:t>1. </a:t>
            </a:r>
            <a:r>
              <a:rPr lang="ru-RU" sz="2200" dirty="0" err="1" smtClean="0"/>
              <a:t>Довідник</a:t>
            </a:r>
            <a:r>
              <a:rPr lang="ru-RU" sz="2200" dirty="0" smtClean="0"/>
              <a:t> </a:t>
            </a:r>
            <a:r>
              <a:rPr lang="ru-RU" sz="2200" dirty="0"/>
              <a:t>юного </a:t>
            </a:r>
            <a:r>
              <a:rPr lang="ru-RU" sz="2200" dirty="0" err="1"/>
              <a:t>фізика</a:t>
            </a:r>
            <a:r>
              <a:rPr lang="ru-RU" sz="2200" dirty="0"/>
              <a:t> </a:t>
            </a:r>
            <a:r>
              <a:rPr lang="ru-RU" sz="2200" u="sng" dirty="0">
                <a:hlinkClick r:id="rId2"/>
              </a:rPr>
              <a:t>https://subjectum.eu/physics/junior/index.html</a:t>
            </a:r>
            <a:r>
              <a:rPr lang="ru-RU" sz="2200" dirty="0"/>
              <a:t> </a:t>
            </a:r>
            <a:endParaRPr lang="uk-UA" sz="2200" dirty="0"/>
          </a:p>
          <a:p>
            <a:pPr marL="0" lvl="0" indent="0">
              <a:buNone/>
            </a:pPr>
            <a:r>
              <a:rPr lang="ru-RU" sz="2200" dirty="0" smtClean="0"/>
              <a:t>2. </a:t>
            </a:r>
            <a:r>
              <a:rPr lang="ru-RU" sz="2200" dirty="0" err="1" smtClean="0"/>
              <a:t>Підручник</a:t>
            </a:r>
            <a:r>
              <a:rPr lang="ru-RU" sz="2200" dirty="0" smtClean="0"/>
              <a:t> «</a:t>
            </a:r>
            <a:r>
              <a:rPr lang="ru-RU" sz="2200" dirty="0" err="1" smtClean="0"/>
              <a:t>Фізика</a:t>
            </a:r>
            <a:r>
              <a:rPr lang="ru-RU" sz="2200" dirty="0"/>
              <a:t>» для 9 </a:t>
            </a:r>
            <a:r>
              <a:rPr lang="ru-RU" sz="2200" dirty="0" err="1"/>
              <a:t>класу</a:t>
            </a:r>
            <a:r>
              <a:rPr lang="ru-RU" sz="2200" dirty="0"/>
              <a:t> </a:t>
            </a:r>
            <a:r>
              <a:rPr lang="ru-RU" sz="2200" dirty="0" err="1"/>
              <a:t>загальноосвітніх</a:t>
            </a:r>
            <a:r>
              <a:rPr lang="ru-RU" sz="2200" dirty="0"/>
              <a:t> </a:t>
            </a:r>
            <a:r>
              <a:rPr lang="ru-RU" sz="2200" dirty="0" err="1"/>
              <a:t>навчальних</a:t>
            </a:r>
            <a:r>
              <a:rPr lang="ru-RU" sz="2200" dirty="0"/>
              <a:t> </a:t>
            </a:r>
            <a:r>
              <a:rPr lang="ru-RU" sz="2200" dirty="0" err="1"/>
              <a:t>закладів</a:t>
            </a:r>
            <a:r>
              <a:rPr lang="ru-RU" sz="2200" dirty="0"/>
              <a:t> за </a:t>
            </a:r>
            <a:r>
              <a:rPr lang="ru-RU" sz="2200" dirty="0" err="1"/>
              <a:t>редакцією</a:t>
            </a:r>
            <a:r>
              <a:rPr lang="ru-RU" sz="2200" dirty="0"/>
              <a:t> </a:t>
            </a:r>
            <a:r>
              <a:rPr lang="ru-RU" sz="2200" dirty="0" err="1"/>
              <a:t>В.Г.Бар'яхтара</a:t>
            </a:r>
            <a:r>
              <a:rPr lang="ru-RU" sz="2200" dirty="0"/>
              <a:t>, </a:t>
            </a:r>
            <a:r>
              <a:rPr lang="ru-RU" sz="2200" dirty="0" err="1"/>
              <a:t>С.О.Довгого</a:t>
            </a:r>
            <a:r>
              <a:rPr lang="uk-UA" sz="2200" dirty="0"/>
              <a:t>, </a:t>
            </a:r>
            <a:r>
              <a:rPr lang="ru-RU" sz="2200" dirty="0" err="1"/>
              <a:t>Харків</a:t>
            </a:r>
            <a:r>
              <a:rPr lang="ru-RU" sz="2200" dirty="0"/>
              <a:t>, </a:t>
            </a:r>
            <a:r>
              <a:rPr lang="ru-RU" sz="2200" dirty="0" err="1"/>
              <a:t>Видавництво</a:t>
            </a:r>
            <a:r>
              <a:rPr lang="ru-RU" sz="2200" dirty="0"/>
              <a:t> «Ранок», 2017 р., 272 с.</a:t>
            </a:r>
            <a:endParaRPr lang="uk-UA" sz="2200" dirty="0"/>
          </a:p>
          <a:p>
            <a:pPr marL="0" indent="0">
              <a:buNone/>
            </a:pP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578820"/>
            <a:ext cx="2808312" cy="3074315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Дякую </a:t>
            </a:r>
            <a:br>
              <a:rPr lang="uk-UA" dirty="0" smtClean="0"/>
            </a:br>
            <a:r>
              <a:rPr lang="uk-UA" dirty="0" smtClean="0"/>
              <a:t>за увагу!</a:t>
            </a:r>
            <a:endParaRPr lang="uk-UA" dirty="0"/>
          </a:p>
        </p:txBody>
      </p:sp>
      <p:pic>
        <p:nvPicPr>
          <p:cNvPr id="3" name="Picture 4" descr="Результат пошуку зображень за запитом &quot;кот зеркало&quot;">
            <a:extLst>
              <a:ext uri="{FF2B5EF4-FFF2-40B4-BE49-F238E27FC236}">
                <a16:creationId xmlns:a16="http://schemas.microsoft.com/office/drawing/2014/main" id="{861A6715-EAB4-4E60-9AE5-3859D71FD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" t="25504" r="4402" b="3443"/>
          <a:stretch/>
        </p:blipFill>
        <p:spPr bwMode="auto">
          <a:xfrm>
            <a:off x="0" y="1556792"/>
            <a:ext cx="510162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5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053443" cy="3127532"/>
          </a:xfrm>
          <a:noFill/>
        </p:spPr>
        <p:txBody>
          <a:bodyPr>
            <a:noAutofit/>
          </a:bodyPr>
          <a:lstStyle/>
          <a:p>
            <a:r>
              <a:rPr lang="uk-UA" sz="2000" b="0" cap="none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/>
            </a:r>
            <a:br>
              <a:rPr lang="uk-UA" sz="2000" b="0" cap="none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</a:br>
            <a:r>
              <a:rPr lang="uk-UA" sz="2000" b="0" cap="none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/>
            </a:r>
            <a:br>
              <a:rPr lang="uk-UA" sz="2000" b="0" cap="none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</a:br>
            <a:r>
              <a:rPr lang="uk-UA" sz="2000" b="0" cap="none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/>
            </a:r>
            <a:br>
              <a:rPr lang="uk-UA" sz="2000" b="0" cap="none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</a:br>
            <a:r>
              <a:rPr lang="uk-UA" sz="2000" b="0" cap="none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/>
            </a:r>
            <a:br>
              <a:rPr lang="uk-UA" sz="2000" b="0" cap="none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</a:br>
            <a:r>
              <a:rPr lang="uk-UA" sz="2000" cap="none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Автор </a:t>
            </a:r>
            <a:r>
              <a:rPr lang="uk-UA" sz="2000" cap="none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проєкту</a:t>
            </a:r>
            <a:r>
              <a:rPr lang="uk-UA" sz="2000" cap="none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:  </a:t>
            </a:r>
            <a:r>
              <a:rPr lang="uk-UA" sz="2400" cap="none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Королюк</a:t>
            </a:r>
            <a:r>
              <a:rPr lang="uk-UA" sz="2400" cap="none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Роман Петрович</a:t>
            </a:r>
            <a:br>
              <a:rPr lang="uk-UA" sz="2400" cap="none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uk-UA" sz="2000" cap="none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учень 7-Б класу, Глибоцької гімназії, селище Глибока, Чернівецької області. </a:t>
            </a:r>
            <a:br>
              <a:rPr lang="uk-UA" sz="2000" cap="none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uk-UA" sz="2000" cap="none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Науковий  керівник: </a:t>
            </a:r>
            <a:r>
              <a:rPr lang="uk-UA" sz="2400" cap="none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Романюк Віктор Михайлович</a:t>
            </a:r>
            <a:r>
              <a:rPr lang="uk-UA" sz="2000" cap="none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учитель фізики Глибоцької гімназії,            </a:t>
            </a:r>
            <a:br>
              <a:rPr lang="uk-UA" sz="2000" cap="none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uk-UA" sz="2000" cap="none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вища кваліфікаційна категорія, старший вчитель, керівник секції фізики та астрономії НТ «</a:t>
            </a:r>
            <a:r>
              <a:rPr lang="uk-UA" sz="2000" cap="none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Гіперіон</a:t>
            </a:r>
            <a:r>
              <a:rPr lang="uk-UA" sz="2000" cap="none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».</a:t>
            </a:r>
            <a:br>
              <a:rPr lang="uk-UA" sz="2000" cap="none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uk-UA" sz="2000" cap="none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Територіальне відділення МАН: КУ «Буковинська Мала академія наук»</a:t>
            </a:r>
            <a:br>
              <a:rPr lang="uk-UA" sz="2000" cap="none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endParaRPr lang="uk-UA" sz="2000" cap="none" dirty="0">
              <a:ln w="10541" cmpd="sng">
                <a:noFill/>
                <a:prstDash val="solid"/>
              </a:ln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2" b="9783"/>
          <a:stretch/>
        </p:blipFill>
        <p:spPr>
          <a:xfrm>
            <a:off x="0" y="3021507"/>
            <a:ext cx="8160947" cy="3836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7848872" cy="4437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      Актуальність </a:t>
            </a:r>
            <a:r>
              <a:rPr lang="uk-UA" b="1" dirty="0"/>
              <a:t>теми: </a:t>
            </a:r>
            <a:r>
              <a:rPr lang="uk-UA" sz="2400" dirty="0"/>
              <a:t>Матеріали роботи </a:t>
            </a:r>
            <a:r>
              <a:rPr lang="uk-UA" sz="2400" dirty="0" smtClean="0"/>
              <a:t>можна використати </a:t>
            </a:r>
            <a:r>
              <a:rPr lang="uk-UA" sz="2400" dirty="0"/>
              <a:t>на </a:t>
            </a:r>
            <a:r>
              <a:rPr lang="uk-UA" sz="2400" dirty="0" err="1"/>
              <a:t>уроці</a:t>
            </a:r>
            <a:r>
              <a:rPr lang="uk-UA" sz="2400" dirty="0"/>
              <a:t> фізики при вивченні теми «Відбивання світла. Закони відбивання світла. Плоске дзеркало», при проведенні позакласних заходів, декади фізики. А також продемонструвати дослід учням початкової школи, для зацікавлення у вивченні </a:t>
            </a:r>
            <a:r>
              <a:rPr lang="uk-UA" sz="2400" dirty="0" smtClean="0"/>
              <a:t>фізики.</a:t>
            </a:r>
            <a:r>
              <a:rPr lang="ru-RU" sz="2400" b="1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uk-UA" sz="2400" b="1" dirty="0" smtClean="0"/>
              <a:t>      </a:t>
            </a:r>
            <a:r>
              <a:rPr lang="uk-UA" b="1" dirty="0" smtClean="0"/>
              <a:t>Мета </a:t>
            </a:r>
            <a:r>
              <a:rPr lang="uk-UA" b="1" dirty="0" err="1"/>
              <a:t>проєкту</a:t>
            </a:r>
            <a:r>
              <a:rPr lang="uk-UA" b="1" dirty="0"/>
              <a:t>:</a:t>
            </a:r>
            <a:r>
              <a:rPr lang="uk-UA" dirty="0"/>
              <a:t> </a:t>
            </a:r>
            <a:r>
              <a:rPr lang="uk-UA" sz="2400" dirty="0"/>
              <a:t>сформувати знання про явище відбивання світла, закони відбивання світла, про особливості відбивання світла в плоскому дзеркалі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4" name="Picture 4" descr="Пов’язане зображення">
            <a:extLst>
              <a:ext uri="{FF2B5EF4-FFF2-40B4-BE49-F238E27FC236}">
                <a16:creationId xmlns:a16="http://schemas.microsoft.com/office/drawing/2014/main" id="{A1F06477-994C-4321-BA87-788ABC03F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" r="5353"/>
          <a:stretch/>
        </p:blipFill>
        <p:spPr bwMode="auto">
          <a:xfrm>
            <a:off x="2339752" y="3933057"/>
            <a:ext cx="579664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823"/>
            <a:ext cx="7848872" cy="51433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b="1" dirty="0"/>
              <a:t>Об’єкт дослідження:  </a:t>
            </a:r>
            <a:r>
              <a:rPr lang="uk-UA" sz="2400" dirty="0"/>
              <a:t>Відбивання світла у плоскому </a:t>
            </a:r>
            <a:r>
              <a:rPr lang="uk-UA" sz="2400" dirty="0" smtClean="0"/>
              <a:t>дзеркалі </a:t>
            </a:r>
            <a:r>
              <a:rPr lang="uk-UA" sz="2400" smtClean="0"/>
              <a:t>(склі).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b="1" dirty="0" err="1" smtClean="0"/>
              <a:t>Прeдмeт</a:t>
            </a:r>
            <a:r>
              <a:rPr lang="uk-UA" sz="2400" b="1" dirty="0" smtClean="0"/>
              <a:t> </a:t>
            </a:r>
            <a:r>
              <a:rPr lang="uk-UA" sz="2400" b="1" dirty="0" err="1"/>
              <a:t>дoслiджeння</a:t>
            </a:r>
            <a:r>
              <a:rPr lang="uk-UA" sz="2400" b="1" dirty="0"/>
              <a:t>:</a:t>
            </a:r>
            <a:r>
              <a:rPr lang="uk-UA" sz="2400" dirty="0"/>
              <a:t> Дзеркальне зображення</a:t>
            </a:r>
            <a:r>
              <a:rPr lang="uk-UA" sz="2400" dirty="0" smtClean="0"/>
              <a:t>.</a:t>
            </a:r>
          </a:p>
          <a:p>
            <a:pPr marL="0" indent="0">
              <a:buNone/>
            </a:pPr>
            <a:r>
              <a:rPr lang="uk-UA" sz="2400" b="1" dirty="0" err="1" smtClean="0"/>
              <a:t>Зaвдaння</a:t>
            </a:r>
            <a:r>
              <a:rPr lang="uk-UA" sz="2400" b="1" dirty="0" smtClean="0"/>
              <a:t> </a:t>
            </a:r>
            <a:r>
              <a:rPr lang="uk-UA" sz="2400" b="1" dirty="0" err="1"/>
              <a:t>дoслiджeння</a:t>
            </a:r>
            <a:r>
              <a:rPr lang="uk-UA" sz="2400" b="1" dirty="0"/>
              <a:t>:</a:t>
            </a:r>
            <a:endParaRPr lang="uk-UA" sz="2400" dirty="0"/>
          </a:p>
          <a:p>
            <a:pPr marL="0" lvl="0" indent="0">
              <a:buNone/>
            </a:pPr>
            <a:r>
              <a:rPr lang="ru-RU" sz="2400" dirty="0" smtClean="0"/>
              <a:t>    1. Робота </a:t>
            </a:r>
            <a:r>
              <a:rPr lang="ru-RU" sz="2400" dirty="0"/>
              <a:t>з </a:t>
            </a:r>
            <a:r>
              <a:rPr lang="ru-RU" sz="2400" dirty="0" err="1"/>
              <a:t>довідниковою</a:t>
            </a:r>
            <a:r>
              <a:rPr lang="ru-RU" sz="2400" dirty="0"/>
              <a:t>, </a:t>
            </a:r>
            <a:r>
              <a:rPr lang="ru-RU" sz="2400" dirty="0" err="1"/>
              <a:t>науково</a:t>
            </a:r>
            <a:r>
              <a:rPr lang="ru-RU" sz="2400" dirty="0"/>
              <a:t>-популярною </a:t>
            </a:r>
            <a:r>
              <a:rPr lang="ru-RU" sz="2400" dirty="0" err="1"/>
              <a:t>літературою</a:t>
            </a:r>
            <a:r>
              <a:rPr lang="ru-RU" sz="2400" dirty="0"/>
              <a:t>, </a:t>
            </a:r>
            <a:r>
              <a:rPr lang="ru-RU" sz="2400" dirty="0" err="1"/>
              <a:t>інтернет-джерелами</a:t>
            </a:r>
            <a:r>
              <a:rPr lang="uk-UA" sz="2400" dirty="0"/>
              <a:t>, проаналізувати та узагальнити отримані знання;</a:t>
            </a:r>
          </a:p>
          <a:p>
            <a:pPr marL="0" lvl="0" indent="0">
              <a:buNone/>
            </a:pPr>
            <a:r>
              <a:rPr lang="uk-UA" sz="2400" dirty="0" smtClean="0"/>
              <a:t>    2.Оформити </a:t>
            </a:r>
            <a:r>
              <a:rPr lang="uk-UA" sz="2400" dirty="0"/>
              <a:t>презентацію, тези доповіді та виступити на засіданні шкільного наукового товариства «</a:t>
            </a:r>
            <a:r>
              <a:rPr lang="uk-UA" sz="2400" dirty="0" err="1"/>
              <a:t>Гіперіон</a:t>
            </a:r>
            <a:r>
              <a:rPr lang="uk-UA" sz="2400" dirty="0"/>
              <a:t>»;</a:t>
            </a:r>
          </a:p>
          <a:p>
            <a:pPr marL="0" lvl="0" indent="0">
              <a:buNone/>
            </a:pPr>
            <a:r>
              <a:rPr lang="uk-UA" sz="2400" dirty="0" smtClean="0"/>
              <a:t>    3.Взяти </a:t>
            </a:r>
            <a:r>
              <a:rPr lang="uk-UA" sz="2400" dirty="0"/>
              <a:t>участь у Всеукраїнському інтерактивному конкурсі юних винахідників «МАН-Юніор-дослідник-2024» у номінації «Технік-Юніор</a:t>
            </a:r>
            <a:r>
              <a:rPr lang="uk-UA" sz="2400" dirty="0" smtClean="0"/>
              <a:t>».</a:t>
            </a:r>
            <a:endParaRPr lang="uk-UA" sz="2400" dirty="0"/>
          </a:p>
        </p:txBody>
      </p:sp>
      <p:pic>
        <p:nvPicPr>
          <p:cNvPr id="4" name="Picture 2" descr="Результат пошуку зображень за запитом &quot;собака и зеркало&quot;">
            <a:extLst>
              <a:ext uri="{FF2B5EF4-FFF2-40B4-BE49-F238E27FC236}">
                <a16:creationId xmlns:a16="http://schemas.microsoft.com/office/drawing/2014/main" id="{19F3DDA5-892C-44AE-9507-E5DC14A8D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0" y="4772169"/>
            <a:ext cx="4248472" cy="213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Результат пошуку зображень за запитом &quot;природа&quot;">
            <a:extLst>
              <a:ext uri="{FF2B5EF4-FFF2-40B4-BE49-F238E27FC236}">
                <a16:creationId xmlns:a16="http://schemas.microsoft.com/office/drawing/2014/main" id="{40A624AC-8B0F-4ECC-9CB5-809F5F76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49" y="4733715"/>
            <a:ext cx="3479642" cy="217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7992888" cy="6339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/>
              <a:t>Теоретична частина:</a:t>
            </a:r>
            <a:endParaRPr lang="uk-UA" dirty="0"/>
          </a:p>
          <a:p>
            <a:pPr marL="0" indent="0">
              <a:buNone/>
            </a:pPr>
            <a:r>
              <a:rPr lang="uk-UA" sz="2400" dirty="0"/>
              <a:t>Закони відбивання світла:</a:t>
            </a:r>
          </a:p>
          <a:p>
            <a:pPr marL="0" indent="0">
              <a:buNone/>
            </a:pPr>
            <a:r>
              <a:rPr lang="uk-UA" sz="2400" dirty="0" smtClean="0"/>
              <a:t>1. Промінь </a:t>
            </a:r>
            <a:r>
              <a:rPr lang="uk-UA" sz="2400" dirty="0"/>
              <a:t>падаючий, промінь відбитий і перпендикуляр до поверхні відбивання, проведений із точки падіння </a:t>
            </a:r>
            <a:r>
              <a:rPr lang="uk-UA" sz="2400" dirty="0" err="1"/>
              <a:t>променя</a:t>
            </a:r>
            <a:r>
              <a:rPr lang="uk-UA" sz="2400" dirty="0"/>
              <a:t>, лежать в одній площині.</a:t>
            </a:r>
          </a:p>
          <a:p>
            <a:pPr marL="0" indent="0">
              <a:buNone/>
            </a:pPr>
            <a:r>
              <a:rPr lang="uk-UA" sz="2400" dirty="0" smtClean="0"/>
              <a:t>2. Кут </a:t>
            </a:r>
            <a:r>
              <a:rPr lang="uk-UA" sz="2400" dirty="0"/>
              <a:t>відбивання дорівнює куту падіння: α = β.</a:t>
            </a:r>
          </a:p>
          <a:p>
            <a:pPr marL="0" indent="0">
              <a:buNone/>
            </a:pPr>
            <a:r>
              <a:rPr lang="uk-UA" sz="2400" dirty="0"/>
              <a:t>Залежно від якості поверхні розрізняють </a:t>
            </a:r>
            <a:r>
              <a:rPr lang="uk-UA" sz="2400" i="1" dirty="0"/>
              <a:t>дзеркальне</a:t>
            </a:r>
            <a:r>
              <a:rPr lang="uk-UA" sz="2400" dirty="0"/>
              <a:t> та </a:t>
            </a:r>
            <a:r>
              <a:rPr lang="uk-UA" sz="2400" i="1" dirty="0"/>
              <a:t>розсіяне (дифузне) відбиття.</a:t>
            </a:r>
            <a:endParaRPr lang="uk-UA" sz="2400" dirty="0"/>
          </a:p>
          <a:p>
            <a:pPr marL="0" indent="0">
              <a:buNone/>
            </a:pPr>
            <a:r>
              <a:rPr lang="uk-UA" sz="2400" dirty="0"/>
              <a:t>Дзеркальне відбивання світла – це відбивання світла від гладенької поверхні.</a:t>
            </a:r>
          </a:p>
          <a:p>
            <a:pPr marL="0" indent="0">
              <a:buNone/>
            </a:pPr>
            <a:r>
              <a:rPr lang="uk-UA" sz="2400" dirty="0"/>
              <a:t>Розсіяне (дифузне) відбивання світла – це відбивання світла від нерівної, шорсткої поверхні.</a:t>
            </a:r>
            <a:endParaRPr lang="uk-UA" sz="2400" b="1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8072" y="5234880"/>
            <a:ext cx="1944216" cy="151154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317290" y="5229200"/>
            <a:ext cx="2092776" cy="1511548"/>
          </a:xfrm>
          <a:prstGeom prst="rect">
            <a:avLst/>
          </a:prstGeom>
        </p:spPr>
      </p:pic>
      <p:pic>
        <p:nvPicPr>
          <p:cNvPr id="7" name="Рисунок 6" descr="http://znaika.ru/synopsis_content/6fc0255bb1594830d073163ed7f706dcc3242d2065b85fc254774b/otrazenie%20sveta.files/image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49" y="5229200"/>
            <a:ext cx="2011680" cy="151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znaika.ru/synopsis_content/6fc0255bb1594830d073163ed7f706dcc3242d2065b85fc254774b/otrazenie%20sveta.files/image0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301" y="5229200"/>
            <a:ext cx="2086139" cy="1501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7176" y="3451436"/>
            <a:ext cx="5779023" cy="30043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uk-UA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4789" y="848644"/>
            <a:ext cx="80283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052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71" y="260648"/>
            <a:ext cx="152310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17177" y="260648"/>
            <a:ext cx="617122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Розглянемо, як утворюється зображення в плоскому дзеркалі (рис. а).</a:t>
            </a: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S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 – джерело світла</a:t>
            </a: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SA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, </a:t>
            </a:r>
            <a:r>
              <a:rPr kumimoji="0" lang="uk-UA" alt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SB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, </a:t>
            </a:r>
            <a:r>
              <a:rPr kumimoji="0" lang="uk-UA" alt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SC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 – падаючі промені</a:t>
            </a: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AA</a:t>
            </a:r>
            <a:r>
              <a:rPr kumimoji="0" lang="uk-UA" altLang="uk-UA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1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, </a:t>
            </a:r>
            <a:r>
              <a:rPr kumimoji="0" lang="uk-UA" alt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BB</a:t>
            </a:r>
            <a:r>
              <a:rPr kumimoji="0" lang="uk-UA" altLang="uk-UA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1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, </a:t>
            </a:r>
            <a:r>
              <a:rPr kumimoji="0" lang="uk-UA" alt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CC</a:t>
            </a:r>
            <a:r>
              <a:rPr kumimoji="0" lang="uk-UA" altLang="uk-UA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1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 – відбиті промені</a:t>
            </a: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Якщо продовжити відбиті промені в протилежному напрямку (за дзеркало), усі вони перетнуться в точці S</a:t>
            </a:r>
            <a:r>
              <a:rPr kumimoji="0" lang="uk-UA" altLang="uk-UA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1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.</a:t>
            </a: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Точка S</a:t>
            </a:r>
            <a:r>
              <a:rPr kumimoji="0" lang="uk-UA" altLang="uk-UA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1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 – уявне зображення точки S.</a:t>
            </a: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charset="-128"/>
                <a:cs typeface="Times New Roman" panose="02020603050405020304" pitchFamily="18" charset="0"/>
              </a:rPr>
              <a:t>Плоске дзеркало завжди дає уявне зображення.</a:t>
            </a: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917177" y="3532769"/>
            <a:ext cx="617122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dirty="0"/>
              <a:t>З’ясуємо, як розташовані предмет і його зображення відносно дзеркала (рис. б)</a:t>
            </a:r>
          </a:p>
          <a:p>
            <a:r>
              <a:rPr lang="uk-UA" dirty="0"/>
              <a:t>Розглянемо промінь </a:t>
            </a:r>
            <a:r>
              <a:rPr lang="uk-UA" i="1" dirty="0"/>
              <a:t>SС</a:t>
            </a:r>
            <a:r>
              <a:rPr lang="uk-UA" dirty="0"/>
              <a:t>.</a:t>
            </a:r>
          </a:p>
          <a:p>
            <a:r>
              <a:rPr lang="uk-UA" dirty="0"/>
              <a:t>∆ </a:t>
            </a:r>
            <a:r>
              <a:rPr lang="uk-UA" i="1" dirty="0"/>
              <a:t>SOC</a:t>
            </a:r>
            <a:r>
              <a:rPr lang="uk-UA" dirty="0"/>
              <a:t> = ∆ </a:t>
            </a:r>
            <a:r>
              <a:rPr lang="uk-UA" i="1" dirty="0"/>
              <a:t>S</a:t>
            </a:r>
            <a:r>
              <a:rPr lang="uk-UA" baseline="-25000" dirty="0"/>
              <a:t>1</a:t>
            </a:r>
            <a:r>
              <a:rPr lang="uk-UA" i="1" dirty="0"/>
              <a:t>OC </a:t>
            </a:r>
            <a:r>
              <a:rPr lang="uk-UA" dirty="0"/>
              <a:t>(</a:t>
            </a:r>
            <a:r>
              <a:rPr lang="uk-UA" i="1" dirty="0"/>
              <a:t>CO</a:t>
            </a:r>
            <a:r>
              <a:rPr lang="uk-UA" dirty="0"/>
              <a:t> спільна, </a:t>
            </a:r>
            <a:r>
              <a:rPr lang="uk-UA" dirty="0">
                <a:sym typeface="Symbol" panose="05050102010706020507" pitchFamily="18" charset="2"/>
              </a:rPr>
              <a:t></a:t>
            </a:r>
            <a:r>
              <a:rPr lang="uk-UA" dirty="0"/>
              <a:t>α = </a:t>
            </a:r>
            <a:r>
              <a:rPr lang="uk-UA" dirty="0">
                <a:sym typeface="Symbol" panose="05050102010706020507" pitchFamily="18" charset="2"/>
              </a:rPr>
              <a:t></a:t>
            </a:r>
            <a:r>
              <a:rPr lang="uk-UA" dirty="0"/>
              <a:t>β)    =&gt;   </a:t>
            </a:r>
            <a:r>
              <a:rPr lang="uk-UA" i="1" dirty="0"/>
              <a:t>SO</a:t>
            </a:r>
            <a:r>
              <a:rPr lang="uk-UA" dirty="0"/>
              <a:t> = </a:t>
            </a:r>
            <a:r>
              <a:rPr lang="uk-UA" i="1" dirty="0"/>
              <a:t>S</a:t>
            </a:r>
            <a:r>
              <a:rPr lang="uk-UA" baseline="-25000" dirty="0"/>
              <a:t>1</a:t>
            </a:r>
            <a:r>
              <a:rPr lang="uk-UA" i="1" dirty="0"/>
              <a:t>O</a:t>
            </a:r>
            <a:endParaRPr lang="uk-UA" dirty="0"/>
          </a:p>
          <a:p>
            <a:r>
              <a:rPr lang="uk-UA" i="1" dirty="0"/>
              <a:t>S</a:t>
            </a:r>
            <a:r>
              <a:rPr lang="uk-UA" dirty="0"/>
              <a:t> та </a:t>
            </a:r>
            <a:r>
              <a:rPr lang="uk-UA" i="1" dirty="0"/>
              <a:t>S</a:t>
            </a:r>
            <a:r>
              <a:rPr lang="uk-UA" baseline="-25000" dirty="0"/>
              <a:t>1</a:t>
            </a:r>
            <a:r>
              <a:rPr lang="uk-UA" i="1" dirty="0"/>
              <a:t> </a:t>
            </a:r>
            <a:r>
              <a:rPr lang="uk-UA" dirty="0"/>
              <a:t>є симетричним відносно поверхні плоского дзеркала.</a:t>
            </a:r>
          </a:p>
          <a:p>
            <a:r>
              <a:rPr lang="uk-UA" b="1" i="1" dirty="0"/>
              <a:t> </a:t>
            </a:r>
            <a:endParaRPr lang="uk-UA" dirty="0"/>
          </a:p>
          <a:p>
            <a:r>
              <a:rPr lang="uk-UA" b="1" i="1" dirty="0"/>
              <a:t>Предмет і його зображення симетричні відносно поверхні плоского дзеркала.</a:t>
            </a:r>
            <a:endParaRPr lang="uk-UA" dirty="0"/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2" y="3721936"/>
            <a:ext cx="1523104" cy="2693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6" y="116632"/>
            <a:ext cx="74523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Практична </a:t>
            </a:r>
            <a:r>
              <a:rPr lang="uk-UA" sz="2800" b="1" dirty="0" smtClean="0"/>
              <a:t>частина.</a:t>
            </a:r>
          </a:p>
          <a:p>
            <a:endParaRPr lang="uk-UA" sz="2800" dirty="0"/>
          </a:p>
          <a:p>
            <a:r>
              <a:rPr lang="uk-UA" sz="2600" b="1" dirty="0"/>
              <a:t>Необхідне обрання: </a:t>
            </a:r>
            <a:endParaRPr lang="uk-UA" sz="2600" b="1" dirty="0" smtClean="0"/>
          </a:p>
          <a:p>
            <a:r>
              <a:rPr lang="uk-UA" sz="2400" dirty="0" smtClean="0"/>
              <a:t>дві </a:t>
            </a:r>
            <a:r>
              <a:rPr lang="uk-UA" sz="2400" dirty="0"/>
              <a:t>однакові свічки, скло прямокутної форми, запальничка.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1"/>
          <a:stretch/>
        </p:blipFill>
        <p:spPr>
          <a:xfrm>
            <a:off x="-12441" y="2132857"/>
            <a:ext cx="8173423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6632"/>
            <a:ext cx="7704856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/>
              <a:t>Перед початком демонстрації досліду можна спитати у аудиторії: як запалити другу свічку не підносячи джерело вогню до неї</a:t>
            </a:r>
            <a:r>
              <a:rPr lang="uk-UA" b="1" i="1" dirty="0" smtClean="0"/>
              <a:t>?</a:t>
            </a:r>
          </a:p>
          <a:p>
            <a:pPr marL="0" lvl="0" indent="0">
              <a:buNone/>
            </a:pPr>
            <a:r>
              <a:rPr lang="ru-RU" dirty="0" smtClean="0"/>
              <a:t>1. Роз</a:t>
            </a:r>
            <a:r>
              <a:rPr lang="uk-UA" dirty="0"/>
              <a:t>ташуємо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свічки</a:t>
            </a:r>
            <a:r>
              <a:rPr lang="ru-RU" dirty="0"/>
              <a:t> на </a:t>
            </a:r>
            <a:r>
              <a:rPr lang="ru-RU" dirty="0" err="1"/>
              <a:t>відстані</a:t>
            </a:r>
            <a:r>
              <a:rPr lang="ru-RU" dirty="0"/>
              <a:t> 40 см одна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одної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2. </a:t>
            </a:r>
            <a:r>
              <a:rPr lang="uk-UA" dirty="0"/>
              <a:t>Запалимо одну свічку.</a:t>
            </a:r>
          </a:p>
          <a:p>
            <a:pPr marL="0" lv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4"/>
          <a:stretch/>
        </p:blipFill>
        <p:spPr>
          <a:xfrm>
            <a:off x="479519" y="3140968"/>
            <a:ext cx="7536889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7622" y="116632"/>
            <a:ext cx="8100392" cy="20313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600" dirty="0" smtClean="0"/>
              <a:t>3. Покладемо </a:t>
            </a:r>
            <a:r>
              <a:rPr lang="uk-UA" sz="2600" dirty="0"/>
              <a:t>посередині між свічками плоске скло, перпендикулярно до лінії, що з’єднує ці свічки</a:t>
            </a:r>
            <a:r>
              <a:rPr lang="uk-UA" sz="2600" dirty="0" smtClean="0"/>
              <a:t>. О, чудо! Якщо дивитись через скло, то друга свічка теж сама «загорілась». </a:t>
            </a:r>
            <a:endParaRPr lang="uk-UA" sz="2600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" y="2276873"/>
            <a:ext cx="8190264" cy="460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325</TotalTime>
  <Words>657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MyriadPro-Regular</vt:lpstr>
      <vt:lpstr>Symbol</vt:lpstr>
      <vt:lpstr>Times New Roman</vt:lpstr>
      <vt:lpstr>Trebuchet MS</vt:lpstr>
      <vt:lpstr>Wingdings</vt:lpstr>
      <vt:lpstr>Wingdings 2</vt:lpstr>
      <vt:lpstr>Изящная</vt:lpstr>
      <vt:lpstr>   Всеукраїнський  інтерактивний конкурс «МАН-ЮНІОР ДОСЛІДНИК - 2024» Номінація  “Технік−Юніор”</vt:lpstr>
      <vt:lpstr>    Автор проєкту:  Королюк Роман Петрович учень 7-Б класу, Глибоцької гімназії, селище Глибока, Чернівецької області.  Науковий  керівник: Романюк Віктор Михайлович, учитель фізики Глибоцької гімназії,             вища кваліфікаційна категорія, старший вчитель, керівник секції фізики та астрономії НТ «Гіперіон». Територіальне відділення МАН: КУ «Буковинська Мала академія наук»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Всеукраїнський інтерактивний конкурс юних винахідників «МАН-ЮНІОР ДОСЛІДНИК -2019» Номінація  “Технік−Юніор”</dc:title>
  <dc:creator>Romaniuk</dc:creator>
  <cp:lastModifiedBy>Романюк</cp:lastModifiedBy>
  <cp:revision>43</cp:revision>
  <dcterms:created xsi:type="dcterms:W3CDTF">2019-04-13T09:55:34Z</dcterms:created>
  <dcterms:modified xsi:type="dcterms:W3CDTF">2024-04-07T18:56:56Z</dcterms:modified>
</cp:coreProperties>
</file>