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6085062-5481-408A-BA59-F34917E4A47B}"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8A6CA3-3CBD-451F-99DB-2D30EAEDA4B6}"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6085062-5481-408A-BA59-F34917E4A47B}"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8A6CA3-3CBD-451F-99DB-2D30EAEDA4B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6085062-5481-408A-BA59-F34917E4A47B}"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8A6CA3-3CBD-451F-99DB-2D30EAEDA4B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085062-5481-408A-BA59-F34917E4A47B}"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8A6CA3-3CBD-451F-99DB-2D30EAEDA4B6}"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6085062-5481-408A-BA59-F34917E4A47B}"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8A6CA3-3CBD-451F-99DB-2D30EAEDA4B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085062-5481-408A-BA59-F34917E4A47B}"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8A6CA3-3CBD-451F-99DB-2D30EAEDA4B6}"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6085062-5481-408A-BA59-F34917E4A47B}" type="datetimeFigureOut">
              <a:rPr lang="ru-RU" smtClean="0"/>
              <a:t>12.04.2024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B8A6CA3-3CBD-451F-99DB-2D30EAEDA4B6}"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6085062-5481-408A-BA59-F34917E4A47B}" type="datetimeFigureOut">
              <a:rPr lang="ru-RU" smtClean="0"/>
              <a:t>12.04.2024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B8A6CA3-3CBD-451F-99DB-2D30EAEDA4B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85062-5481-408A-BA59-F34917E4A47B}" type="datetimeFigureOut">
              <a:rPr lang="ru-RU" smtClean="0"/>
              <a:t>12.04.2024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B8A6CA3-3CBD-451F-99DB-2D30EAEDA4B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6085062-5481-408A-BA59-F34917E4A47B}"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8A6CA3-3CBD-451F-99DB-2D30EAEDA4B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6085062-5481-408A-BA59-F34917E4A47B}"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8A6CA3-3CBD-451F-99DB-2D30EAEDA4B6}"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6085062-5481-408A-BA59-F34917E4A47B}" type="datetimeFigureOut">
              <a:rPr lang="ru-RU" smtClean="0"/>
              <a:t>12.04.2024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B8A6CA3-3CBD-451F-99DB-2D30EAEDA4B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059832" y="4005064"/>
            <a:ext cx="5779165" cy="2448272"/>
          </a:xfrm>
        </p:spPr>
        <p:txBody>
          <a:bodyPr>
            <a:normAutofit/>
          </a:bodyPr>
          <a:lstStyle/>
          <a:p>
            <a:r>
              <a:rPr lang="uk-UA" sz="2000" b="1" dirty="0">
                <a:latin typeface="Times New Roman" panose="02020603050405020304" pitchFamily="18" charset="0"/>
                <a:cs typeface="Times New Roman" panose="02020603050405020304" pitchFamily="18" charset="0"/>
              </a:rPr>
              <a:t>Виконав: </a:t>
            </a:r>
            <a:r>
              <a:rPr lang="uk-UA" sz="2000" dirty="0">
                <a:latin typeface="Times New Roman" panose="02020603050405020304" pitchFamily="18" charset="0"/>
                <a:cs typeface="Times New Roman" panose="02020603050405020304" pitchFamily="18" charset="0"/>
              </a:rPr>
              <a:t>Конченко Богдан Романович,</a:t>
            </a:r>
            <a:endParaRPr lang="ru-RU"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учень 10 класу </a:t>
            </a:r>
            <a:r>
              <a:rPr lang="uk-UA" sz="2000" dirty="0" err="1">
                <a:latin typeface="Times New Roman" panose="02020603050405020304" pitchFamily="18" charset="0"/>
                <a:cs typeface="Times New Roman" panose="02020603050405020304" pitchFamily="18" charset="0"/>
              </a:rPr>
              <a:t>Славутського</a:t>
            </a:r>
            <a:r>
              <a:rPr lang="uk-UA" sz="2000" dirty="0">
                <a:latin typeface="Times New Roman" panose="02020603050405020304" pitchFamily="18" charset="0"/>
                <a:cs typeface="Times New Roman" panose="02020603050405020304" pitchFamily="18" charset="0"/>
              </a:rPr>
              <a:t> ліцею Хмельницької обласної ради.</a:t>
            </a:r>
            <a:endParaRPr lang="ru-RU" sz="2000" dirty="0">
              <a:latin typeface="Times New Roman" panose="02020603050405020304" pitchFamily="18" charset="0"/>
              <a:cs typeface="Times New Roman" panose="02020603050405020304" pitchFamily="18" charset="0"/>
            </a:endParaRPr>
          </a:p>
          <a:p>
            <a:r>
              <a:rPr lang="uk-UA" sz="2000" b="1" dirty="0">
                <a:latin typeface="Times New Roman" panose="02020603050405020304" pitchFamily="18" charset="0"/>
                <a:cs typeface="Times New Roman" panose="02020603050405020304" pitchFamily="18" charset="0"/>
              </a:rPr>
              <a:t>Науковий керівник</a:t>
            </a:r>
            <a:r>
              <a:rPr lang="uk-UA" sz="2000" dirty="0">
                <a:latin typeface="Times New Roman" panose="02020603050405020304" pitchFamily="18" charset="0"/>
                <a:cs typeface="Times New Roman" panose="02020603050405020304" pitchFamily="18" charset="0"/>
              </a:rPr>
              <a:t>: Коваль Віктор </a:t>
            </a:r>
            <a:r>
              <a:rPr lang="uk-UA" sz="2000" dirty="0" err="1">
                <a:latin typeface="Times New Roman" panose="02020603050405020304" pitchFamily="18" charset="0"/>
                <a:cs typeface="Times New Roman" panose="02020603050405020304" pitchFamily="18" charset="0"/>
              </a:rPr>
              <a:t>Людвигович</a:t>
            </a:r>
            <a:r>
              <a:rPr lang="uk-UA"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вчитель фізики </a:t>
            </a:r>
            <a:r>
              <a:rPr lang="uk-UA" sz="2000" dirty="0" err="1">
                <a:latin typeface="Times New Roman" panose="02020603050405020304" pitchFamily="18" charset="0"/>
                <a:cs typeface="Times New Roman" panose="02020603050405020304" pitchFamily="18" charset="0"/>
              </a:rPr>
              <a:t>Славутського</a:t>
            </a:r>
            <a:r>
              <a:rPr lang="uk-UA" sz="2000" dirty="0">
                <a:latin typeface="Times New Roman" panose="02020603050405020304" pitchFamily="18" charset="0"/>
                <a:cs typeface="Times New Roman" panose="02020603050405020304" pitchFamily="18" charset="0"/>
              </a:rPr>
              <a:t> ліцею Хмельницької обласної ради.</a:t>
            </a:r>
            <a:endParaRPr lang="ru-RU" sz="2000" dirty="0">
              <a:latin typeface="Times New Roman" panose="02020603050405020304" pitchFamily="18" charset="0"/>
              <a:cs typeface="Times New Roman" panose="02020603050405020304" pitchFamily="18" charset="0"/>
            </a:endParaRPr>
          </a:p>
          <a:p>
            <a:endParaRPr lang="ru-RU" dirty="0"/>
          </a:p>
        </p:txBody>
      </p:sp>
      <p:sp>
        <p:nvSpPr>
          <p:cNvPr id="2" name="Заголовок 1"/>
          <p:cNvSpPr>
            <a:spLocks noGrp="1"/>
          </p:cNvSpPr>
          <p:nvPr>
            <p:ph type="ctrTitle"/>
          </p:nvPr>
        </p:nvSpPr>
        <p:spPr>
          <a:xfrm>
            <a:off x="971600" y="1772816"/>
            <a:ext cx="7175351" cy="1793167"/>
          </a:xfrm>
        </p:spPr>
        <p:txBody>
          <a:bodyPr/>
          <a:lstStyle/>
          <a:p>
            <a:pPr marL="182880" indent="0">
              <a:buNone/>
            </a:pPr>
            <a:r>
              <a:rPr lang="uk-UA" dirty="0">
                <a:latin typeface="Times New Roman" panose="02020603050405020304" pitchFamily="18" charset="0"/>
                <a:cs typeface="Times New Roman" panose="02020603050405020304" pitchFamily="18" charset="0"/>
              </a:rPr>
              <a:t>Магічний візерунок</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51720" y="404664"/>
            <a:ext cx="4572000" cy="923330"/>
          </a:xfrm>
          <a:prstGeom prst="rect">
            <a:avLst/>
          </a:prstGeom>
        </p:spPr>
        <p:txBody>
          <a:bodyPr>
            <a:spAutoFit/>
          </a:bodyPr>
          <a:lstStyle/>
          <a:p>
            <a:pPr algn="ctr"/>
            <a:r>
              <a:rPr lang="uk-UA" dirty="0">
                <a:latin typeface="Times New Roman" panose="02020603050405020304" pitchFamily="18" charset="0"/>
                <a:cs typeface="Times New Roman" panose="02020603050405020304" pitchFamily="18" charset="0"/>
              </a:rPr>
              <a:t>Всеукраїнський відкритий інтерактивний конкурс </a:t>
            </a:r>
          </a:p>
          <a:p>
            <a:pPr algn="ctr"/>
            <a:r>
              <a:rPr lang="uk-UA" dirty="0">
                <a:latin typeface="Times New Roman" panose="02020603050405020304" pitchFamily="18" charset="0"/>
                <a:cs typeface="Times New Roman" panose="02020603050405020304" pitchFamily="18" charset="0"/>
              </a:rPr>
              <a:t>«МАН – Юніор Дослідник» </a:t>
            </a:r>
            <a:endParaRPr lang="ru-RU" dirty="0"/>
          </a:p>
        </p:txBody>
      </p:sp>
    </p:spTree>
    <p:extLst>
      <p:ext uri="{BB962C8B-B14F-4D97-AF65-F5344CB8AC3E}">
        <p14:creationId xmlns:p14="http://schemas.microsoft.com/office/powerpoint/2010/main" val="627377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548" y="620688"/>
            <a:ext cx="8424936" cy="864096"/>
          </a:xfrm>
        </p:spPr>
        <p:txBody>
          <a:bodyPr/>
          <a:lstStyle/>
          <a:p>
            <a:pPr marL="0" indent="0" algn="ctr">
              <a:buNone/>
            </a:pPr>
            <a:r>
              <a:rPr lang="uk-UA" dirty="0">
                <a:latin typeface="Times New Roman" panose="02020603050405020304" pitchFamily="18" charset="0"/>
                <a:cs typeface="Times New Roman" panose="02020603050405020304" pitchFamily="18" charset="0"/>
              </a:rPr>
              <a:t>Список використаних джерел:</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71600" y="1628800"/>
            <a:ext cx="7488832" cy="2232248"/>
          </a:xfrm>
        </p:spPr>
        <p:txBody>
          <a:bodyPr>
            <a:normAutofit/>
          </a:bodyPr>
          <a:lstStyle/>
          <a:p>
            <a:pPr marL="45720" indent="0">
              <a:buNone/>
            </a:pPr>
            <a:r>
              <a:rPr lang="uk-UA" sz="2400" dirty="0">
                <a:latin typeface="Times New Roman" panose="02020603050405020304" pitchFamily="18" charset="0"/>
                <a:cs typeface="Times New Roman" panose="02020603050405020304" pitchFamily="18" charset="0"/>
              </a:rPr>
              <a:t>1.Підручник «Фізика. Рівень стандарту. 11 клас» (автори В.Г. Бар’яхтар, С.О. Довгий).</a:t>
            </a:r>
            <a:endParaRPr lang="ru-RU" sz="2400" dirty="0">
              <a:latin typeface="Times New Roman" panose="02020603050405020304" pitchFamily="18" charset="0"/>
              <a:cs typeface="Times New Roman" panose="02020603050405020304" pitchFamily="18" charset="0"/>
            </a:endParaRPr>
          </a:p>
          <a:p>
            <a:pPr marL="45720" indent="0">
              <a:buNone/>
            </a:pPr>
            <a:r>
              <a:rPr lang="uk-UA" sz="2400" dirty="0">
                <a:latin typeface="Times New Roman" panose="02020603050405020304" pitchFamily="18" charset="0"/>
                <a:cs typeface="Times New Roman" panose="02020603050405020304" pitchFamily="18" charset="0"/>
              </a:rPr>
              <a:t>2.https://uk.wikipedia.org/wiki/%D0%9C%D1%83%D0%B0%D1%80_(%D0%B2%D1%96%D0%B7%D0%B5%D1%80%D1%83%D0%BD%D0%BE%D0%BA)</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74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75656" y="2492896"/>
            <a:ext cx="6512511" cy="1143000"/>
          </a:xfrm>
        </p:spPr>
        <p:txBody>
          <a:bodyPr/>
          <a:lstStyle/>
          <a:p>
            <a:pPr marL="0" indent="0" algn="ctr">
              <a:buNone/>
            </a:pPr>
            <a:r>
              <a:rPr lang="uk-UA" dirty="0">
                <a:latin typeface="Times New Roman" panose="02020603050405020304" pitchFamily="18" charset="0"/>
                <a:cs typeface="Times New Roman" panose="02020603050405020304" pitchFamily="18" charset="0"/>
              </a:rPr>
              <a:t>ДЯКУЮ ЗА УВАГУ!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64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375" y="312738"/>
            <a:ext cx="6055841" cy="1100038"/>
          </a:xfrm>
        </p:spPr>
        <p:txBody>
          <a:bodyPr/>
          <a:lstStyle/>
          <a:p>
            <a:pPr marL="0" indent="0">
              <a:buNone/>
            </a:pPr>
            <a:r>
              <a:rPr lang="uk-UA" dirty="0">
                <a:latin typeface="Times New Roman" panose="02020603050405020304" pitchFamily="18" charset="0"/>
                <a:cs typeface="Times New Roman" panose="02020603050405020304" pitchFamily="18" charset="0"/>
              </a:rPr>
              <a:t>Мета дослідження:</a:t>
            </a:r>
            <a:br>
              <a:rPr lang="ru-RU" dirty="0"/>
            </a:br>
            <a:endParaRPr lang="ru-RU" dirty="0"/>
          </a:p>
        </p:txBody>
      </p:sp>
      <p:sp>
        <p:nvSpPr>
          <p:cNvPr id="3" name="Объект 2"/>
          <p:cNvSpPr>
            <a:spLocks noGrp="1"/>
          </p:cNvSpPr>
          <p:nvPr>
            <p:ph sz="quarter" idx="13"/>
          </p:nvPr>
        </p:nvSpPr>
        <p:spPr>
          <a:xfrm>
            <a:off x="3707904" y="1557958"/>
            <a:ext cx="4536504" cy="1100038"/>
          </a:xfrm>
        </p:spPr>
        <p:txBody>
          <a:bodyPr>
            <a:normAutofit/>
          </a:bodyPr>
          <a:lstStyle/>
          <a:p>
            <a:r>
              <a:rPr lang="uk-UA" sz="2400" dirty="0">
                <a:latin typeface="Times New Roman" panose="02020603050405020304" pitchFamily="18" charset="0"/>
                <a:cs typeface="Times New Roman" panose="02020603050405020304" pitchFamily="18" charset="0"/>
              </a:rPr>
              <a:t>Демонстрація оптичної ілюзії, на основі муарових візерунків</a:t>
            </a:r>
            <a:r>
              <a:rPr lang="ru-RU" sz="2400" dirty="0">
                <a:latin typeface="Times New Roman" panose="02020603050405020304" pitchFamily="18" charset="0"/>
                <a:cs typeface="Times New Roman" panose="02020603050405020304" pitchFamily="18" charset="0"/>
              </a:rPr>
              <a:t>.</a:t>
            </a:r>
          </a:p>
        </p:txBody>
      </p:sp>
      <p:sp>
        <p:nvSpPr>
          <p:cNvPr id="4" name="AutoShape 2" descr="Муар (візерунок) — Вікіпеді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Муар (візерунок) — Вікіпеді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7" descr="Мета дослідження - це... Тема, об &quot;єкт, предмет, завдання та мета  дослідження"/>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628799"/>
            <a:ext cx="2582689" cy="239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09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512511" cy="1143000"/>
          </a:xfrm>
        </p:spPr>
        <p:txBody>
          <a:bodyPr/>
          <a:lstStyle/>
          <a:p>
            <a:pPr marL="0" indent="0" algn="l">
              <a:buNone/>
            </a:pPr>
            <a:r>
              <a:rPr lang="uk-UA" dirty="0">
                <a:latin typeface="Times New Roman" panose="02020603050405020304" pitchFamily="18" charset="0"/>
                <a:cs typeface="Times New Roman" panose="02020603050405020304" pitchFamily="18" charset="0"/>
              </a:rPr>
              <a:t>Завдання:</a:t>
            </a:r>
            <a:br>
              <a:rPr lang="ru-RU" dirty="0"/>
            </a:br>
            <a:endParaRPr lang="ru-RU" dirty="0"/>
          </a:p>
        </p:txBody>
      </p:sp>
      <p:sp>
        <p:nvSpPr>
          <p:cNvPr id="3" name="Объект 2"/>
          <p:cNvSpPr>
            <a:spLocks noGrp="1"/>
          </p:cNvSpPr>
          <p:nvPr>
            <p:ph sz="quarter" idx="13"/>
          </p:nvPr>
        </p:nvSpPr>
        <p:spPr>
          <a:xfrm>
            <a:off x="827584" y="1988840"/>
            <a:ext cx="7704856" cy="3474720"/>
          </a:xfrm>
        </p:spPr>
        <p:txBody>
          <a:bodyPr/>
          <a:lstStyle/>
          <a:p>
            <a:pPr lvl="0"/>
            <a:r>
              <a:rPr lang="uk-UA" sz="2400" dirty="0">
                <a:latin typeface="Times New Roman" panose="02020603050405020304" pitchFamily="18" charset="0"/>
                <a:cs typeface="Times New Roman" panose="02020603050405020304" pitchFamily="18" charset="0"/>
              </a:rPr>
              <a:t>Відтворити оптичну ілюзію спричинену накладанням сітчастих тіл.</a:t>
            </a:r>
          </a:p>
          <a:p>
            <a:pPr lvl="0"/>
            <a:r>
              <a:rPr lang="uk-UA" sz="2400" dirty="0">
                <a:latin typeface="Times New Roman" panose="02020603050405020304" pitchFamily="18" charset="0"/>
                <a:cs typeface="Times New Roman" panose="02020603050405020304" pitchFamily="18" charset="0"/>
              </a:rPr>
              <a:t>Дослідити оптичне явище з утворення муарових візерунків.</a:t>
            </a:r>
          </a:p>
          <a:p>
            <a:pPr marL="45720" indent="0">
              <a:buNone/>
            </a:pPr>
            <a:endParaRPr lang="ru-RU" dirty="0"/>
          </a:p>
        </p:txBody>
      </p:sp>
    </p:spTree>
    <p:extLst>
      <p:ext uri="{BB962C8B-B14F-4D97-AF65-F5344CB8AC3E}">
        <p14:creationId xmlns:p14="http://schemas.microsoft.com/office/powerpoint/2010/main" val="17196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92696"/>
            <a:ext cx="7416824" cy="1440160"/>
          </a:xfrm>
        </p:spPr>
        <p:txBody>
          <a:bodyPr/>
          <a:lstStyle/>
          <a:p>
            <a:pPr marL="0" indent="0" algn="l">
              <a:buNone/>
            </a:pPr>
            <a:r>
              <a:rPr lang="uk-UA" dirty="0">
                <a:latin typeface="Times New Roman" panose="02020603050405020304" pitchFamily="18" charset="0"/>
                <a:cs typeface="Times New Roman" panose="02020603050405020304" pitchFamily="18" charset="0"/>
              </a:rPr>
              <a:t>Матеріали та обладнання:</a:t>
            </a:r>
            <a:br>
              <a:rPr lang="ru-RU" dirty="0">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539552" y="2636912"/>
            <a:ext cx="3384376" cy="1296144"/>
          </a:xfrm>
        </p:spPr>
        <p:txBody>
          <a:bodyPr>
            <a:noAutofit/>
          </a:bodyPr>
          <a:lstStyle/>
          <a:p>
            <a:r>
              <a:rPr lang="uk-UA" sz="2400" dirty="0">
                <a:latin typeface="Times New Roman" panose="02020603050405020304" pitchFamily="18" charset="0"/>
                <a:cs typeface="Times New Roman" panose="02020603050405020304" pitchFamily="18" charset="0"/>
              </a:rPr>
              <a:t>дві картонні рамки </a:t>
            </a:r>
          </a:p>
          <a:p>
            <a:r>
              <a:rPr lang="uk-UA" sz="2400" dirty="0">
                <a:latin typeface="Times New Roman" panose="02020603050405020304" pitchFamily="18" charset="0"/>
                <a:cs typeface="Times New Roman" panose="02020603050405020304" pitchFamily="18" charset="0"/>
              </a:rPr>
              <a:t>москітна сітка</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0804" y="1628800"/>
            <a:ext cx="3776820" cy="5051545"/>
          </a:xfrm>
          <a:prstGeom prst="rect">
            <a:avLst/>
          </a:prstGeom>
        </p:spPr>
      </p:pic>
    </p:spTree>
    <p:extLst>
      <p:ext uri="{BB962C8B-B14F-4D97-AF65-F5344CB8AC3E}">
        <p14:creationId xmlns:p14="http://schemas.microsoft.com/office/powerpoint/2010/main" val="61904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620688"/>
            <a:ext cx="6512511" cy="1143000"/>
          </a:xfrm>
        </p:spPr>
        <p:txBody>
          <a:bodyPr/>
          <a:lstStyle/>
          <a:p>
            <a:pPr marL="0" indent="0" algn="ctr">
              <a:buNone/>
            </a:pPr>
            <a:r>
              <a:rPr lang="uk-UA" dirty="0">
                <a:effectLst/>
                <a:latin typeface="Times New Roman" panose="02020603050405020304" pitchFamily="18" charset="0"/>
                <a:cs typeface="Times New Roman" panose="02020603050405020304" pitchFamily="18" charset="0"/>
              </a:rPr>
              <a:t>Хід роботи</a:t>
            </a:r>
            <a:br>
              <a:rPr lang="ru-RU" dirty="0">
                <a:effectLst/>
              </a:rPr>
            </a:br>
            <a:endParaRPr lang="ru-RU" dirty="0"/>
          </a:p>
        </p:txBody>
      </p:sp>
      <p:sp>
        <p:nvSpPr>
          <p:cNvPr id="3" name="Объект 2"/>
          <p:cNvSpPr>
            <a:spLocks noGrp="1"/>
          </p:cNvSpPr>
          <p:nvPr>
            <p:ph sz="quarter" idx="13"/>
          </p:nvPr>
        </p:nvSpPr>
        <p:spPr>
          <a:xfrm>
            <a:off x="323528" y="1412776"/>
            <a:ext cx="8424936" cy="4032448"/>
          </a:xfrm>
        </p:spPr>
        <p:txBody>
          <a:bodyPr>
            <a:normAutofit/>
          </a:bodyPr>
          <a:lstStyle/>
          <a:p>
            <a:pPr marL="45720" lvl="0" indent="0">
              <a:buNone/>
            </a:pPr>
            <a:r>
              <a:rPr lang="uk-UA" sz="2400" b="1" dirty="0">
                <a:latin typeface="Times New Roman" panose="02020603050405020304" pitchFamily="18" charset="0"/>
                <a:cs typeface="Times New Roman" panose="02020603050405020304" pitchFamily="18" charset="0"/>
              </a:rPr>
              <a:t>1. Підготовка:</a:t>
            </a:r>
            <a:endParaRPr lang="ru-RU"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Підготуємо два сітчастих квадрата, вставивши москітну сітку в рамки.</a:t>
            </a:r>
          </a:p>
          <a:p>
            <a:pPr marL="45720" indent="0">
              <a:buNone/>
            </a:pPr>
            <a:r>
              <a:rPr lang="uk-UA" sz="2400" b="1" dirty="0">
                <a:latin typeface="Times New Roman" panose="02020603050405020304" pitchFamily="18" charset="0"/>
                <a:cs typeface="Times New Roman" panose="02020603050405020304" pitchFamily="18" charset="0"/>
              </a:rPr>
              <a:t>2. Проведення досліду:</a:t>
            </a:r>
            <a:endParaRPr lang="uk-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Накладаємо два квадрата один на одного. Прокручуємо на 360 градусів та рухаємо квадрати в різних напрямках, один відносно другого.</a:t>
            </a:r>
          </a:p>
          <a:p>
            <a:pPr marL="45720" lvl="0" indent="0">
              <a:buNone/>
            </a:pPr>
            <a:r>
              <a:rPr lang="uk-UA" sz="2400" b="1" dirty="0">
                <a:latin typeface="Times New Roman" panose="02020603050405020304" pitchFamily="18" charset="0"/>
                <a:cs typeface="Times New Roman" panose="02020603050405020304" pitchFamily="18" charset="0"/>
              </a:rPr>
              <a:t>3. Спостереження:</a:t>
            </a:r>
            <a:endParaRPr lang="uk-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Спостерігаємо утворення муарових  візерунків.</a:t>
            </a:r>
          </a:p>
          <a:p>
            <a:endParaRPr lang="uk-UA" sz="2400" dirty="0">
              <a:latin typeface="Times New Roman" panose="02020603050405020304" pitchFamily="18" charset="0"/>
              <a:cs typeface="Times New Roman" panose="02020603050405020304" pitchFamily="18" charset="0"/>
            </a:endParaRPr>
          </a:p>
          <a:p>
            <a:endParaRPr lang="uk-UA" sz="2400" dirty="0">
              <a:latin typeface="Times New Roman" panose="02020603050405020304" pitchFamily="18" charset="0"/>
              <a:cs typeface="Times New Roman" panose="02020603050405020304" pitchFamily="18" charset="0"/>
            </a:endParaRPr>
          </a:p>
          <a:p>
            <a:endParaRPr lang="uk-UA" sz="2400" dirty="0">
              <a:latin typeface="Times New Roman" panose="02020603050405020304" pitchFamily="18" charset="0"/>
              <a:cs typeface="Times New Roman" panose="02020603050405020304" pitchFamily="18" charset="0"/>
            </a:endParaRPr>
          </a:p>
          <a:p>
            <a:endParaRPr lang="uk-UA" sz="2400" dirty="0">
              <a:latin typeface="Times New Roman" panose="02020603050405020304" pitchFamily="18" charset="0"/>
              <a:cs typeface="Times New Roman" panose="02020603050405020304" pitchFamily="18" charset="0"/>
            </a:endParaRPr>
          </a:p>
          <a:p>
            <a:endParaRPr lang="ru-RU" dirty="0"/>
          </a:p>
        </p:txBody>
      </p:sp>
      <p:sp>
        <p:nvSpPr>
          <p:cNvPr id="4" name="Прямокутник 3">
            <a:extLst>
              <a:ext uri="{FF2B5EF4-FFF2-40B4-BE49-F238E27FC236}">
                <a16:creationId xmlns:a16="http://schemas.microsoft.com/office/drawing/2014/main" id="{14A840BD-E0B5-4404-B38A-1CC743F7E91E}"/>
              </a:ext>
            </a:extLst>
          </p:cNvPr>
          <p:cNvSpPr/>
          <p:nvPr/>
        </p:nvSpPr>
        <p:spPr>
          <a:xfrm>
            <a:off x="1115616" y="3558816"/>
            <a:ext cx="6912768" cy="461665"/>
          </a:xfrm>
          <a:prstGeom prst="rect">
            <a:avLst/>
          </a:prstGeom>
        </p:spPr>
        <p:txBody>
          <a:bodyPr wrap="square">
            <a:spAutoFit/>
          </a:bodyPr>
          <a:lstStyle/>
          <a:p>
            <a:pPr marL="388620" lvl="0" indent="-342900">
              <a:buFont typeface="Arial" panose="020B0604020202020204" pitchFamily="34" charset="0"/>
              <a:buChar char="•"/>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82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6632"/>
            <a:ext cx="6512511" cy="1143000"/>
          </a:xfrm>
        </p:spPr>
        <p:txBody>
          <a:bodyPr/>
          <a:lstStyle/>
          <a:p>
            <a:pPr marL="0" indent="0" algn="ctr">
              <a:buNone/>
            </a:pPr>
            <a:r>
              <a:rPr lang="uk-UA" dirty="0">
                <a:latin typeface="Times New Roman" panose="02020603050405020304" pitchFamily="18" charset="0"/>
                <a:cs typeface="Times New Roman" panose="02020603050405020304" pitchFamily="18" charset="0"/>
              </a:rPr>
              <a:t>Результат:</a:t>
            </a:r>
            <a:endParaRPr lang="ru-RU" dirty="0"/>
          </a:p>
        </p:txBody>
      </p:sp>
      <p:pic>
        <p:nvPicPr>
          <p:cNvPr id="9" name="video_2024-04-12_11-27-54">
            <a:hlinkClick r:id="" action="ppaction://media"/>
            <a:extLst>
              <a:ext uri="{FF2B5EF4-FFF2-40B4-BE49-F238E27FC236}">
                <a16:creationId xmlns:a16="http://schemas.microsoft.com/office/drawing/2014/main" id="{6B520106-3C75-4EF9-8985-E200D86D5AF4}"/>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rotWithShape="1">
          <a:blip r:embed="rId4"/>
          <a:srcRect l="21588" t="20716" b="22421"/>
          <a:stretch/>
        </p:blipFill>
        <p:spPr>
          <a:xfrm>
            <a:off x="2624634" y="836712"/>
            <a:ext cx="4214554" cy="5434836"/>
          </a:xfrm>
        </p:spPr>
      </p:pic>
    </p:spTree>
    <p:extLst>
      <p:ext uri="{BB962C8B-B14F-4D97-AF65-F5344CB8AC3E}">
        <p14:creationId xmlns:p14="http://schemas.microsoft.com/office/powerpoint/2010/main" val="33050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9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23448"/>
            <a:ext cx="6512511" cy="1143000"/>
          </a:xfrm>
        </p:spPr>
        <p:txBody>
          <a:bodyPr/>
          <a:lstStyle/>
          <a:p>
            <a:pPr marL="0" indent="0" algn="l">
              <a:buNone/>
            </a:pPr>
            <a:r>
              <a:rPr lang="uk-UA" dirty="0">
                <a:latin typeface="Times New Roman" panose="02020603050405020304" pitchFamily="18" charset="0"/>
                <a:cs typeface="Times New Roman" panose="02020603050405020304" pitchFamily="18" charset="0"/>
              </a:rPr>
              <a:t>Результат:</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36732" y="1268760"/>
            <a:ext cx="5371372" cy="5265792"/>
          </a:xfrm>
        </p:spPr>
        <p:txBody>
          <a:bodyPr>
            <a:noAutofit/>
          </a:bodyPr>
          <a:lstStyle/>
          <a:p>
            <a:pPr algn="just"/>
            <a:r>
              <a:rPr lang="uk-UA" sz="2400" dirty="0">
                <a:latin typeface="Times New Roman" panose="02020603050405020304" pitchFamily="18" charset="0"/>
                <a:cs typeface="Times New Roman" panose="02020603050405020304" pitchFamily="18" charset="0"/>
              </a:rPr>
              <a:t>Якщо накласти два періодичних сітчастих тіла, то спостерігається утворення візерунку (муарового ефекту). Муаровий візерунок  - візерунок, що виникає при накладенні двох періодичних сіток; назва явища походить від назви тканини «муар», при обробці якої це явище використовувалося. Якщо квадрати віддалити один від одно то ефект зникне. Також, при різних кутах накладання квадратів утворюється різні цікаві комбінації узорів. </a:t>
            </a:r>
          </a:p>
          <a:p>
            <a:pPr marL="45720" indent="0">
              <a:buNone/>
            </a:pPr>
            <a:r>
              <a:rPr lang="uk-UA" sz="2400" b="1" dirty="0"/>
              <a:t> </a:t>
            </a:r>
            <a:endParaRPr lang="uk-UA" sz="2400" dirty="0"/>
          </a:p>
        </p:txBody>
      </p:sp>
      <p:pic>
        <p:nvPicPr>
          <p:cNvPr id="5" name="Рисунок 4">
            <a:extLst>
              <a:ext uri="{FF2B5EF4-FFF2-40B4-BE49-F238E27FC236}">
                <a16:creationId xmlns:a16="http://schemas.microsoft.com/office/drawing/2014/main" id="{351E1A6C-B180-4CD2-A335-713387B90AAE}"/>
              </a:ext>
            </a:extLst>
          </p:cNvPr>
          <p:cNvPicPr>
            <a:picLocks noChangeAspect="1"/>
          </p:cNvPicPr>
          <p:nvPr/>
        </p:nvPicPr>
        <p:blipFill rotWithShape="1">
          <a:blip r:embed="rId2"/>
          <a:srcRect l="10719" t="10101" b="6951"/>
          <a:stretch/>
        </p:blipFill>
        <p:spPr>
          <a:xfrm>
            <a:off x="5539747" y="1628800"/>
            <a:ext cx="3379224" cy="4194800"/>
          </a:xfrm>
          <a:prstGeom prst="rect">
            <a:avLst/>
          </a:prstGeom>
        </p:spPr>
      </p:pic>
    </p:spTree>
    <p:extLst>
      <p:ext uri="{BB962C8B-B14F-4D97-AF65-F5344CB8AC3E}">
        <p14:creationId xmlns:p14="http://schemas.microsoft.com/office/powerpoint/2010/main" val="116867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692696"/>
            <a:ext cx="6512511" cy="1143000"/>
          </a:xfrm>
        </p:spPr>
        <p:txBody>
          <a:bodyPr/>
          <a:lstStyle/>
          <a:p>
            <a:pPr marL="0" indent="0" algn="ctr">
              <a:buNone/>
            </a:pPr>
            <a:r>
              <a:rPr lang="uk-UA" dirty="0">
                <a:latin typeface="Times New Roman" panose="02020603050405020304" pitchFamily="18" charset="0"/>
                <a:cs typeface="Times New Roman" panose="02020603050405020304" pitchFamily="18" charset="0"/>
              </a:rPr>
              <a:t>Пояснення: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67544" y="1988840"/>
            <a:ext cx="5544616" cy="3168352"/>
          </a:xfrm>
        </p:spPr>
        <p:txBody>
          <a:bodyPr>
            <a:normAutofit/>
          </a:bodyPr>
          <a:lstStyle/>
          <a:p>
            <a:pPr algn="just"/>
            <a:r>
              <a:rPr lang="uk-UA" sz="2400" dirty="0">
                <a:latin typeface="Times New Roman" panose="02020603050405020304" pitchFamily="18" charset="0"/>
                <a:cs typeface="Times New Roman" panose="02020603050405020304" pitchFamily="18" charset="0"/>
              </a:rPr>
              <a:t>Коли накладаються два періодично сітчасті предмети, то внаслідок того, що повторювальні лінії двох квадратів йдуть з різною частотою, то вони накладаються, а то утворюють пусті проміжки. Внаслідок цього й утворюється оптична ілюзія – муаровий візерунок.</a:t>
            </a: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553" y="2396883"/>
            <a:ext cx="2362766" cy="23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39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1398" y="714568"/>
            <a:ext cx="6512511" cy="1143000"/>
          </a:xfrm>
        </p:spPr>
        <p:txBody>
          <a:bodyPr/>
          <a:lstStyle/>
          <a:p>
            <a:pPr marL="0" indent="0" algn="ctr">
              <a:buNone/>
            </a:pPr>
            <a:r>
              <a:rPr lang="uk-UA" dirty="0">
                <a:latin typeface="Times New Roman" panose="02020603050405020304" pitchFamily="18" charset="0"/>
                <a:cs typeface="Times New Roman" panose="02020603050405020304" pitchFamily="18" charset="0"/>
              </a:rPr>
              <a:t>Висновок:</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187624" y="1844824"/>
            <a:ext cx="7488832" cy="3474720"/>
          </a:xfrm>
        </p:spPr>
        <p:txBody>
          <a:bodyPr/>
          <a:lstStyle/>
          <a:p>
            <a:pPr algn="just"/>
            <a:r>
              <a:rPr lang="uk-UA" sz="2400" dirty="0">
                <a:latin typeface="Times New Roman" panose="02020603050405020304" pitchFamily="18" charset="0"/>
                <a:cs typeface="Times New Roman" panose="02020603050405020304" pitchFamily="18" charset="0"/>
              </a:rPr>
              <a:t>Цим фокусом-дослідом я показав, як можна створити красиві та дивовижні візерунки за допомогою муарового ефекту,  використовуючи сітчасті тіла.</a:t>
            </a:r>
          </a:p>
          <a:p>
            <a:endParaRPr lang="ru-RU" dirty="0"/>
          </a:p>
        </p:txBody>
      </p:sp>
    </p:spTree>
    <p:extLst>
      <p:ext uri="{BB962C8B-B14F-4D97-AF65-F5344CB8AC3E}">
        <p14:creationId xmlns:p14="http://schemas.microsoft.com/office/powerpoint/2010/main" val="120672892"/>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121</TotalTime>
  <Words>365</Words>
  <Application>Microsoft Office PowerPoint</Application>
  <PresentationFormat>Екран (4:3)</PresentationFormat>
  <Paragraphs>37</Paragraphs>
  <Slides>11</Slides>
  <Notes>0</Notes>
  <HiddenSlides>0</HiddenSlides>
  <MMClips>1</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11</vt:i4>
      </vt:variant>
    </vt:vector>
  </HeadingPairs>
  <TitlesOfParts>
    <vt:vector size="16" baseType="lpstr">
      <vt:lpstr>Arial</vt:lpstr>
      <vt:lpstr>Georgia</vt:lpstr>
      <vt:lpstr>Times New Roman</vt:lpstr>
      <vt:lpstr>Trebuchet MS</vt:lpstr>
      <vt:lpstr>Воздушный поток</vt:lpstr>
      <vt:lpstr>Магічний візерунок</vt:lpstr>
      <vt:lpstr>Мета дослідження: </vt:lpstr>
      <vt:lpstr>Завдання: </vt:lpstr>
      <vt:lpstr>Матеріали та обладнання: </vt:lpstr>
      <vt:lpstr>Хід роботи </vt:lpstr>
      <vt:lpstr>Результат:</vt:lpstr>
      <vt:lpstr>Результат:</vt:lpstr>
      <vt:lpstr>Пояснення:</vt:lpstr>
      <vt:lpstr>Висновок:</vt:lpstr>
      <vt:lpstr>Список використаних джерел: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TPCUser</cp:lastModifiedBy>
  <cp:revision>14</cp:revision>
  <dcterms:created xsi:type="dcterms:W3CDTF">2024-04-11T18:42:23Z</dcterms:created>
  <dcterms:modified xsi:type="dcterms:W3CDTF">2024-04-12T09:36:30Z</dcterms:modified>
</cp:coreProperties>
</file>