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1" r:id="rId5"/>
    <p:sldId id="263" r:id="rId6"/>
    <p:sldId id="264" r:id="rId7"/>
    <p:sldId id="265" r:id="rId8"/>
    <p:sldId id="266" r:id="rId9"/>
    <p:sldId id="269" r:id="rId10"/>
    <p:sldId id="267" r:id="rId11"/>
    <p:sldId id="270" r:id="rId12"/>
    <p:sldId id="271" r:id="rId13"/>
    <p:sldId id="272" r:id="rId14"/>
    <p:sldId id="262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92" autoAdjust="0"/>
    <p:restoredTop sz="94660"/>
  </p:normalViewPr>
  <p:slideViewPr>
    <p:cSldViewPr snapToGrid="0">
      <p:cViewPr varScale="1">
        <p:scale>
          <a:sx n="47" d="100"/>
          <a:sy n="47" d="100"/>
        </p:scale>
        <p:origin x="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839E-ABE0-47C7-9DA2-7773936B566C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BD6-CB10-43F8-A935-0D0DB9DECA6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4706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839E-ABE0-47C7-9DA2-7773936B566C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BD6-CB10-43F8-A935-0D0DB9DECA6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11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839E-ABE0-47C7-9DA2-7773936B566C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BD6-CB10-43F8-A935-0D0DB9DECA6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1305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839E-ABE0-47C7-9DA2-7773936B566C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BD6-CB10-43F8-A935-0D0DB9DECA6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783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839E-ABE0-47C7-9DA2-7773936B566C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BD6-CB10-43F8-A935-0D0DB9DECA6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8987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839E-ABE0-47C7-9DA2-7773936B566C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BD6-CB10-43F8-A935-0D0DB9DECA6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1741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839E-ABE0-47C7-9DA2-7773936B566C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BD6-CB10-43F8-A935-0D0DB9DECA6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716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839E-ABE0-47C7-9DA2-7773936B566C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BD6-CB10-43F8-A935-0D0DB9DECA6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7825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839E-ABE0-47C7-9DA2-7773936B566C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BD6-CB10-43F8-A935-0D0DB9DECA6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348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839E-ABE0-47C7-9DA2-7773936B566C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BD6-CB10-43F8-A935-0D0DB9DECA6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867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839E-ABE0-47C7-9DA2-7773936B566C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0BD6-CB10-43F8-A935-0D0DB9DECA6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0592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1839E-ABE0-47C7-9DA2-7773936B566C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D0BD6-CB10-43F8-A935-0D0DB9DECA6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016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nzadnem.com.ua/istoriya/72641" TargetMode="External"/><Relationship Id="rId7" Type="http://schemas.openxmlformats.org/officeDocument/2006/relationships/hyperlink" Target="https://polonne-crb.at.ua/index/0-179" TargetMode="External"/><Relationship Id="rId2" Type="http://schemas.openxmlformats.org/officeDocument/2006/relationships/hyperlink" Target="https://pol-otg.gov.ua/davnya-istoriya-11-50-15-17-12-2019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rainaincognita.com/mista/polonne" TargetMode="External"/><Relationship Id="rId5" Type="http://schemas.openxmlformats.org/officeDocument/2006/relationships/hyperlink" Target="https://www.ukrinform.ua/rubric-culture/3653718-hitr-mic-girl-i-doroz-taemnica-davnoruskoi-svincevoi-gramoti-z-polonnogo.html" TargetMode="External"/><Relationship Id="rId4" Type="http://schemas.openxmlformats.org/officeDocument/2006/relationships/hyperlink" Target="http://decerkva.org.ua/khm/polonne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4" y="1094015"/>
            <a:ext cx="6018720" cy="4816928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35318" y="849085"/>
            <a:ext cx="5627913" cy="3335112"/>
          </a:xfrm>
        </p:spPr>
        <p:txBody>
          <a:bodyPr>
            <a:normAutofit/>
          </a:bodyPr>
          <a:lstStyle/>
          <a:p>
            <a:pPr algn="ctr"/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Полонне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замок-фортеця та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«ідеальне місто»: минуле і сьогодення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36814" y="365125"/>
            <a:ext cx="10716986" cy="728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smtClean="0"/>
              <a:t>Всеукраїнський інтерактивний конкурс «МАН-Юніор Дослідник»</a:t>
            </a:r>
            <a:endParaRPr lang="uk-UA" sz="2800" b="1" dirty="0"/>
          </a:p>
        </p:txBody>
      </p:sp>
      <p:pic>
        <p:nvPicPr>
          <p:cNvPr id="2050" name="Picture 2" descr="https://rada.info/upload/users_files/04060743/5544576d1260d28063557ebf24b9b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4" y="1094014"/>
            <a:ext cx="1352008" cy="124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6253844" y="3939268"/>
            <a:ext cx="5790862" cy="2657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dirty="0" smtClean="0"/>
              <a:t>Кононенко </a:t>
            </a:r>
            <a:r>
              <a:rPr lang="uk-UA" sz="2800" dirty="0" smtClean="0"/>
              <a:t>Кирило</a:t>
            </a:r>
            <a:r>
              <a:rPr lang="uk-UA" sz="2800" dirty="0" smtClean="0"/>
              <a:t>, учень 6 класу Полонського ліцею №1 </a:t>
            </a:r>
          </a:p>
          <a:p>
            <a:pPr algn="ctr"/>
            <a:r>
              <a:rPr lang="uk-UA" sz="2800" dirty="0" smtClean="0"/>
              <a:t>Полонської МР Полонської міської ТГ</a:t>
            </a:r>
          </a:p>
          <a:p>
            <a:pPr algn="ctr"/>
            <a:r>
              <a:rPr lang="uk-UA" sz="2800" dirty="0" smtClean="0"/>
              <a:t>Шепетівського району</a:t>
            </a:r>
          </a:p>
          <a:p>
            <a:pPr algn="ctr"/>
            <a:r>
              <a:rPr lang="uk-UA" sz="2800" dirty="0" smtClean="0"/>
              <a:t>Хмельницької області</a:t>
            </a:r>
          </a:p>
          <a:p>
            <a:pPr algn="ctr"/>
            <a:endParaRPr lang="uk-UA" sz="2800" dirty="0" smtClean="0"/>
          </a:p>
          <a:p>
            <a:pPr algn="ctr"/>
            <a:r>
              <a:rPr lang="uk-UA" sz="2800" dirty="0" smtClean="0"/>
              <a:t>Керівник: Кондратюк Людмила Іванівна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003902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1688" y="23583"/>
            <a:ext cx="3586843" cy="1325563"/>
          </a:xfrm>
        </p:spPr>
        <p:txBody>
          <a:bodyPr/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Леся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Українка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 t="5953" r="6269" b="31666"/>
          <a:stretch/>
        </p:blipFill>
        <p:spPr>
          <a:xfrm>
            <a:off x="1045689" y="3558400"/>
            <a:ext cx="4130468" cy="2973029"/>
          </a:xfrm>
          <a:prstGeom prst="rect">
            <a:avLst/>
          </a:prstGeom>
        </p:spPr>
      </p:pic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>
          <a:xfrm>
            <a:off x="5278318" y="898073"/>
            <a:ext cx="6792686" cy="563335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1900" dirty="0" smtClean="0"/>
              <a:t>Відома українська поетеса Лариса Петрівна Косач (Леся Українка) народилася в сім’ї чиновника і письменниці в Новограді-Волинському. Сучасники любили Лесю Українку за життя, а нащадкам залишилася її творчість. Пам’ятники, меморіальні дошки і музеї на честь поетеси відкрито по всьому світу. Зберігся такий будинок і в </a:t>
            </a:r>
            <a:r>
              <a:rPr lang="uk-UA" sz="1900" dirty="0" err="1" smtClean="0"/>
              <a:t>Полонному</a:t>
            </a:r>
            <a:r>
              <a:rPr lang="uk-UA" sz="1900" dirty="0" smtClean="0"/>
              <a:t> - це дім Григорія Косача, дядька Лариси.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1900" dirty="0" smtClean="0"/>
              <a:t>Григорій Антонович Косач народився у листопаді 1843 року в місті </a:t>
            </a:r>
            <a:r>
              <a:rPr lang="uk-UA" sz="1900" dirty="0" err="1" smtClean="0"/>
              <a:t>Мглин</a:t>
            </a:r>
            <a:r>
              <a:rPr lang="uk-UA" sz="1900" dirty="0" smtClean="0"/>
              <a:t> Чернігівської губернії. Любив природу, вивчав рослинний і тваринний світ Волині.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1900" dirty="0" smtClean="0"/>
              <a:t>1893 року його будинок в </a:t>
            </a:r>
            <a:r>
              <a:rPr lang="uk-UA" sz="1900" dirty="0" err="1" smtClean="0"/>
              <a:t>Полонному</a:t>
            </a:r>
            <a:r>
              <a:rPr lang="uk-UA" sz="1900" dirty="0" smtClean="0"/>
              <a:t> відвідала племінниця - Лариса Косач. Навесні 1893 року Леся Українка з родичами дорогою з </a:t>
            </a:r>
            <a:r>
              <a:rPr lang="uk-UA" sz="1900" dirty="0" err="1" smtClean="0"/>
              <a:t>Колодяжного</a:t>
            </a:r>
            <a:r>
              <a:rPr lang="uk-UA" sz="1900" dirty="0" smtClean="0"/>
              <a:t> до Гадяча, по дорозі зупинилися в </a:t>
            </a:r>
            <a:r>
              <a:rPr lang="uk-UA" sz="1900" dirty="0" err="1" smtClean="0"/>
              <a:t>Полонному</a:t>
            </a:r>
            <a:r>
              <a:rPr lang="uk-UA" sz="1900" dirty="0" smtClean="0"/>
              <a:t>. Тут Леся не лише відпочивала, а збирала та записувала народні пісні, намагалася відвідати навколишні села з метою вивчення побуту, звичаїв та фольклору.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1900" dirty="0" smtClean="0"/>
              <a:t>В 1971 році до 100-річчя від дня народження Лесі Українки, на стіні колишнього будинку Григорія Косача розміщено меморіальну дошку (колишнє приміщення ЗОШ </a:t>
            </a:r>
            <a:r>
              <a:rPr lang="en-US" sz="1900" dirty="0" smtClean="0"/>
              <a:t>I–II </a:t>
            </a:r>
            <a:r>
              <a:rPr lang="uk-UA" sz="1900" dirty="0" smtClean="0"/>
              <a:t>ступенів № 5). </a:t>
            </a:r>
          </a:p>
        </p:txBody>
      </p:sp>
      <p:pic>
        <p:nvPicPr>
          <p:cNvPr id="7" name="Місце для вмісту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77" y="809998"/>
            <a:ext cx="3916400" cy="29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71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2671" y="447222"/>
            <a:ext cx="7908471" cy="1325563"/>
          </a:xfrm>
        </p:spPr>
        <p:txBody>
          <a:bodyPr>
            <a:normAutofit/>
          </a:bodyPr>
          <a:lstStyle/>
          <a:p>
            <a:pPr algn="ctr"/>
            <a:r>
              <a:rPr lang="uk-UA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</a:t>
            </a:r>
            <a:r>
              <a:rPr lang="uk-UA" b="1" cap="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ДВоХ</a:t>
            </a:r>
            <a:r>
              <a:rPr lang="uk-UA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cap="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ЗАВОДіВ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984671" y="1825625"/>
            <a:ext cx="3869872" cy="435133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uk-UA" dirty="0" smtClean="0"/>
              <a:t>Ще з ХІХ століття </a:t>
            </a:r>
            <a:r>
              <a:rPr lang="uk-UA" dirty="0" err="1" smtClean="0"/>
              <a:t>Полонне</a:t>
            </a:r>
            <a:r>
              <a:rPr lang="uk-UA" dirty="0" smtClean="0"/>
              <a:t> відоме як центр </a:t>
            </a:r>
            <a:r>
              <a:rPr lang="uk-UA" dirty="0" err="1" smtClean="0"/>
              <a:t>фарфорово</a:t>
            </a:r>
            <a:r>
              <a:rPr lang="uk-UA" dirty="0" smtClean="0"/>
              <a:t>-фаянсового виробництва. Перший фарфоровий завод у </a:t>
            </a:r>
            <a:r>
              <a:rPr lang="uk-UA" dirty="0" err="1" smtClean="0"/>
              <a:t>Полонному</a:t>
            </a:r>
            <a:r>
              <a:rPr lang="uk-UA" dirty="0" smtClean="0"/>
              <a:t> заснували у 1848 році, а в кінці ХІХ століття у місті працювало вже 4 заводи продовженням яких стали завод художньої кераміки та фарфоровий завод. Півтора століття долі багатьох </a:t>
            </a:r>
            <a:r>
              <a:rPr lang="uk-UA" dirty="0" err="1" smtClean="0"/>
              <a:t>полончан</a:t>
            </a:r>
            <a:r>
              <a:rPr lang="uk-UA" dirty="0" smtClean="0"/>
              <a:t> були з фарфором, тут сформувалися цілі династії майстрів, які займалися його виробництвом до закриття заводів у 2000-х роках.</a:t>
            </a:r>
          </a:p>
          <a:p>
            <a:pPr algn="just"/>
            <a:r>
              <a:rPr lang="uk-UA" dirty="0" smtClean="0"/>
              <a:t>Створення музею увіковічнило історію полонської кераміки та фарфору.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84" y="2943452"/>
            <a:ext cx="2664279" cy="3552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68" y="241074"/>
            <a:ext cx="2419350" cy="3225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68" y="3596821"/>
            <a:ext cx="2109107" cy="2812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75" y="1696584"/>
            <a:ext cx="3127600" cy="41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90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086" y="464230"/>
            <a:ext cx="5132614" cy="1325563"/>
          </a:xfrm>
        </p:spPr>
        <p:txBody>
          <a:bodyPr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Козацька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могила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535386" y="636816"/>
            <a:ext cx="6368141" cy="561702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uk-UA" dirty="0" smtClean="0"/>
              <a:t>Козацька могила — комплекс, що включає в себе кам'яний хрест </a:t>
            </a:r>
            <a:r>
              <a:rPr lang="en-US" dirty="0" smtClean="0"/>
              <a:t>XVII </a:t>
            </a:r>
            <a:r>
              <a:rPr lang="uk-UA" dirty="0" smtClean="0"/>
              <a:t>століття та пам'ятний знак на честь українських козаків, встановлений в 1993 році.</a:t>
            </a:r>
          </a:p>
          <a:p>
            <a:pPr algn="just"/>
            <a:r>
              <a:rPr lang="uk-UA" dirty="0"/>
              <a:t>Щ</a:t>
            </a:r>
            <a:r>
              <a:rPr lang="uk-UA" dirty="0" smtClean="0"/>
              <a:t>е з 1648 року </a:t>
            </a:r>
            <a:r>
              <a:rPr lang="uk-UA" dirty="0" err="1" smtClean="0"/>
              <a:t>Полонне</a:t>
            </a:r>
            <a:r>
              <a:rPr lang="uk-UA" dirty="0" smtClean="0"/>
              <a:t> було сотенним містом Волинського полку в Українській державі Богдана Хмельницького, а жорстокі бої навколо міста тривали до 1675 року.</a:t>
            </a:r>
          </a:p>
          <a:p>
            <a:pPr algn="just"/>
            <a:r>
              <a:rPr lang="uk-UA" dirty="0" smtClean="0"/>
              <a:t>В літописі Самійла Величка зазначено, що в 1653 році, у вересні місяці, козацький загін генерального осавула Дем'яна </a:t>
            </a:r>
            <a:r>
              <a:rPr lang="uk-UA" dirty="0" err="1" smtClean="0"/>
              <a:t>Лісовця</a:t>
            </a:r>
            <a:r>
              <a:rPr lang="uk-UA" dirty="0" smtClean="0"/>
              <a:t> (відомого також як Демко Чигиринський) ходив на Бердичів і далі на </a:t>
            </a:r>
            <a:r>
              <a:rPr lang="uk-UA" dirty="0" err="1" smtClean="0"/>
              <a:t>Полонне</a:t>
            </a:r>
            <a:r>
              <a:rPr lang="uk-UA" dirty="0" smtClean="0"/>
              <a:t>, і по дорозі до міста розгромив польський загін.</a:t>
            </a:r>
          </a:p>
          <a:p>
            <a:pPr algn="just"/>
            <a:r>
              <a:rPr lang="uk-UA" dirty="0" smtClean="0"/>
              <a:t>Ці відомості підтверджує польський шляхтич в листі від 10 вересня 1653 року: «Хмельницький із ханом тиждень тому були під </a:t>
            </a:r>
            <a:r>
              <a:rPr lang="uk-UA" dirty="0" err="1" smtClean="0"/>
              <a:t>Бердичевом</a:t>
            </a:r>
            <a:r>
              <a:rPr lang="uk-UA" dirty="0" smtClean="0"/>
              <a:t>, їхні під'їзди на Волині взяли </a:t>
            </a:r>
            <a:r>
              <a:rPr lang="uk-UA" dirty="0" err="1" smtClean="0"/>
              <a:t>Полонне</a:t>
            </a:r>
            <a:r>
              <a:rPr lang="uk-UA" dirty="0" smtClean="0"/>
              <a:t> і пограбували, багато побито».</a:t>
            </a:r>
          </a:p>
          <a:p>
            <a:pPr algn="just"/>
            <a:r>
              <a:rPr lang="uk-UA" dirty="0" smtClean="0"/>
              <a:t>Всіляка старовина з часом обростає легендами. Не обминула ця доля і камінний козацький хрест. За свідченням старожилів, хрест встановлений на місці битви козаків з ворогами. В окремих переказах говориться, що тут похований козацький ватажок.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поширена</a:t>
            </a:r>
            <a:r>
              <a:rPr lang="ru-RU" dirty="0" smtClean="0"/>
              <a:t> </a:t>
            </a:r>
            <a:r>
              <a:rPr lang="ru-RU" dirty="0" err="1" smtClean="0"/>
              <a:t>історія</a:t>
            </a:r>
            <a:r>
              <a:rPr lang="ru-RU" dirty="0" smtClean="0"/>
              <a:t> про те,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хрестом</a:t>
            </a:r>
            <a:r>
              <a:rPr lang="ru-RU" dirty="0" smtClean="0"/>
              <a:t> </a:t>
            </a:r>
            <a:r>
              <a:rPr lang="ru-RU" dirty="0" err="1" smtClean="0"/>
              <a:t>козаки</a:t>
            </a:r>
            <a:r>
              <a:rPr lang="ru-RU" dirty="0" smtClean="0"/>
              <a:t> </a:t>
            </a:r>
            <a:r>
              <a:rPr lang="ru-RU" dirty="0" err="1" smtClean="0"/>
              <a:t>позначили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, де </a:t>
            </a:r>
            <a:r>
              <a:rPr lang="ru-RU" dirty="0" err="1" smtClean="0"/>
              <a:t>заховані</a:t>
            </a:r>
            <a:r>
              <a:rPr lang="ru-RU" dirty="0" smtClean="0"/>
              <a:t> </a:t>
            </a:r>
            <a:r>
              <a:rPr lang="ru-RU" dirty="0" err="1" smtClean="0"/>
              <a:t>скарби</a:t>
            </a:r>
            <a:r>
              <a:rPr lang="ru-RU" dirty="0" smtClean="0"/>
              <a:t>.</a:t>
            </a:r>
            <a:endParaRPr lang="uk-UA" dirty="0" smtClean="0"/>
          </a:p>
        </p:txBody>
      </p:sp>
      <p:pic>
        <p:nvPicPr>
          <p:cNvPr id="10242" name="Picture 2" descr="Козацька могила 1 - Мої фотографії - Фотоальбоми - Полонне Т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37" b="12748"/>
          <a:stretch/>
        </p:blipFill>
        <p:spPr bwMode="auto">
          <a:xfrm>
            <a:off x="384175" y="1825625"/>
            <a:ext cx="4759325" cy="37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966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5227" y="566169"/>
            <a:ext cx="4193929" cy="1325563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Висновки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" y="365125"/>
            <a:ext cx="4727365" cy="2671989"/>
          </a:xfrm>
          <a:prstGeom prst="rect">
            <a:avLst/>
          </a:prstGeom>
        </p:spPr>
      </p:pic>
      <p:sp>
        <p:nvSpPr>
          <p:cNvPr id="7" name="Місце для вмісту 2"/>
          <p:cNvSpPr>
            <a:spLocks noGrp="1"/>
          </p:cNvSpPr>
          <p:nvPr>
            <p:ph idx="1"/>
          </p:nvPr>
        </p:nvSpPr>
        <p:spPr>
          <a:xfrm>
            <a:off x="4637314" y="2282824"/>
            <a:ext cx="7282543" cy="42812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dirty="0" smtClean="0"/>
              <a:t>Вивчення </a:t>
            </a:r>
            <a:r>
              <a:rPr lang="uk-UA" dirty="0"/>
              <a:t>історії рідного краю дало можливість подивитися на рідне та здавалося б знайоме місто з іншої сторони. В ході дослідження я відкрив невідомі мені сторінки історії </a:t>
            </a:r>
            <a:r>
              <a:rPr lang="uk-UA" dirty="0" err="1"/>
              <a:t>Полонщини</a:t>
            </a:r>
            <a:r>
              <a:rPr lang="uk-UA" dirty="0"/>
              <a:t>. Створений екскурсійний маршрут дасть можливість познайомити якомога ширше коло </a:t>
            </a:r>
            <a:r>
              <a:rPr lang="uk-UA" dirty="0" err="1"/>
              <a:t>місцян</a:t>
            </a:r>
            <a:r>
              <a:rPr lang="uk-UA" dirty="0"/>
              <a:t> з історією міста, а відкриття екскурсійних туристичних маршрутів </a:t>
            </a:r>
            <a:r>
              <a:rPr lang="uk-UA" dirty="0" err="1"/>
              <a:t>Полощиною</a:t>
            </a:r>
            <a:r>
              <a:rPr lang="uk-UA" dirty="0"/>
              <a:t> зробить наше місто відомим та привабливим серед туристів.</a:t>
            </a:r>
          </a:p>
        </p:txBody>
      </p:sp>
    </p:spTree>
    <p:extLst>
      <p:ext uri="{BB962C8B-B14F-4D97-AF65-F5344CB8AC3E}">
        <p14:creationId xmlns:p14="http://schemas.microsoft.com/office/powerpoint/2010/main" val="3409749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5942" y="283482"/>
            <a:ext cx="3831771" cy="1325563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Література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https://pol-otg.gov.ua/davnya-istoriya-11-50-15-17-12-2019/</a:t>
            </a:r>
            <a:endParaRPr lang="uk-UA" dirty="0" smtClean="0"/>
          </a:p>
          <a:p>
            <a:r>
              <a:rPr lang="en-US" dirty="0" smtClean="0">
                <a:hlinkClick r:id="rId3"/>
              </a:rPr>
              <a:t>https://denzadnem.com.ua/istoriya/72641</a:t>
            </a:r>
            <a:endParaRPr lang="uk-UA" dirty="0"/>
          </a:p>
          <a:p>
            <a:r>
              <a:rPr lang="en-US" dirty="0" smtClean="0">
                <a:hlinkClick r:id="rId4"/>
              </a:rPr>
              <a:t>http://decerkva.org.ua/khm/polonne.html</a:t>
            </a:r>
            <a:endParaRPr lang="uk-UA" dirty="0" smtClean="0"/>
          </a:p>
          <a:p>
            <a:r>
              <a:rPr lang="en-US" dirty="0" smtClean="0">
                <a:hlinkClick r:id="rId5"/>
              </a:rPr>
              <a:t>https://www.ukrinform.ua/rubric-culture/3653718-hitr-mic-girl-i-doroz-taemnica-davnoruskoi-svincevoi-gramoti-z-polonnogo.html</a:t>
            </a:r>
            <a:endParaRPr lang="uk-UA" dirty="0" smtClean="0"/>
          </a:p>
          <a:p>
            <a:r>
              <a:rPr lang="en-US" dirty="0" smtClean="0">
                <a:hlinkClick r:id="rId6"/>
              </a:rPr>
              <a:t>https://ukrainaincognita.com/mista/polonne</a:t>
            </a:r>
            <a:endParaRPr lang="uk-UA" dirty="0" smtClean="0"/>
          </a:p>
          <a:p>
            <a:r>
              <a:rPr lang="en-US" dirty="0" smtClean="0">
                <a:hlinkClick r:id="rId7"/>
              </a:rPr>
              <a:t>https://polonne-crb.at.ua/index/0-179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24747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6580414" y="3003600"/>
            <a:ext cx="4849585" cy="1518557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 дослідження: </a:t>
            </a:r>
            <a:r>
              <a:rPr lang="uk-UA" sz="2400" b="1" dirty="0" smtClean="0"/>
              <a:t>екскурсійний маршрут </a:t>
            </a:r>
            <a:r>
              <a:rPr lang="uk-UA" sz="2400" b="1" dirty="0" err="1"/>
              <a:t>П</a:t>
            </a:r>
            <a:r>
              <a:rPr lang="uk-UA" sz="2400" b="1" dirty="0" err="1" smtClean="0"/>
              <a:t>олонщиною</a:t>
            </a:r>
            <a:r>
              <a:rPr lang="uk-UA" sz="2400" b="1" dirty="0" smtClean="0"/>
              <a:t>.</a:t>
            </a:r>
            <a:endParaRPr lang="uk-UA" sz="2400" b="1" dirty="0"/>
          </a:p>
        </p:txBody>
      </p:sp>
      <p:sp>
        <p:nvSpPr>
          <p:cNvPr id="5" name="Овал 4"/>
          <p:cNvSpPr/>
          <p:nvPr/>
        </p:nvSpPr>
        <p:spPr>
          <a:xfrm>
            <a:off x="7686401" y="1010049"/>
            <a:ext cx="4347756" cy="144213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Об'єкт дослідження: </a:t>
            </a:r>
            <a:r>
              <a:rPr lang="uk-UA" sz="2400" b="1" dirty="0" smtClean="0"/>
              <a:t>історичні пам'ятки міста </a:t>
            </a:r>
            <a:r>
              <a:rPr lang="uk-UA" sz="2400" b="1" dirty="0" err="1" smtClean="0"/>
              <a:t>Полонне</a:t>
            </a:r>
            <a:r>
              <a:rPr lang="uk-UA" sz="2400" b="1" dirty="0" smtClean="0"/>
              <a:t>.</a:t>
            </a:r>
            <a:endParaRPr lang="uk-UA" sz="2400" b="1" dirty="0"/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1037949" y="658419"/>
            <a:ext cx="6215743" cy="2057398"/>
          </a:xfrm>
          <a:prstGeom prst="round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Мета: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/>
              <a:t>дослідити історичні пам'ятки міста </a:t>
            </a:r>
            <a:r>
              <a:rPr lang="uk-UA" sz="2800" b="1" dirty="0" err="1" smtClean="0"/>
              <a:t>Полонне</a:t>
            </a:r>
            <a:r>
              <a:rPr lang="uk-UA" sz="2800" b="1" dirty="0" smtClean="0"/>
              <a:t> та скласти екскурсійний маршрут історичними місцями </a:t>
            </a:r>
            <a:r>
              <a:rPr lang="uk-UA" sz="2800" b="1" dirty="0" err="1" smtClean="0"/>
              <a:t>Полонщини</a:t>
            </a:r>
            <a:r>
              <a:rPr lang="uk-UA" sz="2800" b="1" dirty="0" smtClean="0"/>
              <a:t>. </a:t>
            </a:r>
            <a:endParaRPr lang="uk-UA" sz="2800" dirty="0"/>
          </a:p>
        </p:txBody>
      </p:sp>
      <p:sp>
        <p:nvSpPr>
          <p:cNvPr id="8" name="Прямокутник із двома вирізаними протилежними кутами 7"/>
          <p:cNvSpPr/>
          <p:nvPr/>
        </p:nvSpPr>
        <p:spPr>
          <a:xfrm>
            <a:off x="5079814" y="4649892"/>
            <a:ext cx="4347756" cy="2044822"/>
          </a:xfrm>
          <a:prstGeom prst="snip2Diag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Завдання:</a:t>
            </a:r>
          </a:p>
          <a:p>
            <a:pPr marL="285750" indent="-285750" algn="ctr">
              <a:buFontTx/>
              <a:buChar char="-"/>
            </a:pPr>
            <a:r>
              <a:rPr lang="uk-UA" sz="2400" b="1" dirty="0" smtClean="0"/>
              <a:t>дослідити історичні місця </a:t>
            </a:r>
            <a:r>
              <a:rPr lang="uk-UA" sz="2400" b="1" dirty="0" err="1" smtClean="0"/>
              <a:t>м.Полонне</a:t>
            </a:r>
            <a:r>
              <a:rPr lang="uk-UA" sz="2400" b="1" dirty="0" smtClean="0"/>
              <a:t>;</a:t>
            </a:r>
          </a:p>
          <a:p>
            <a:pPr marL="285750" indent="-285750" algn="ctr">
              <a:buFontTx/>
              <a:buChar char="-"/>
            </a:pPr>
            <a:r>
              <a:rPr lang="uk-UA" sz="2400" b="1" dirty="0" smtClean="0"/>
              <a:t> скласти екскурсійний маршрут </a:t>
            </a:r>
            <a:r>
              <a:rPr lang="uk-UA" sz="2400" b="1" dirty="0" err="1" smtClean="0"/>
              <a:t>Полонщиною</a:t>
            </a:r>
            <a:r>
              <a:rPr lang="uk-UA" sz="2400" b="1" dirty="0" smtClean="0"/>
              <a:t>.</a:t>
            </a:r>
            <a:endParaRPr lang="uk-UA" sz="2400" b="1" dirty="0"/>
          </a:p>
        </p:txBody>
      </p:sp>
      <p:sp>
        <p:nvSpPr>
          <p:cNvPr id="10" name="Прямокутник із двома округленими протилежними кутами 9"/>
          <p:cNvSpPr/>
          <p:nvPr/>
        </p:nvSpPr>
        <p:spPr>
          <a:xfrm>
            <a:off x="234042" y="2991527"/>
            <a:ext cx="5143500" cy="1910443"/>
          </a:xfrm>
          <a:prstGeom prst="round2Diag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 дослідження:</a:t>
            </a:r>
          </a:p>
          <a:p>
            <a:pPr marL="285750" indent="-285750" algn="ctr">
              <a:buFontTx/>
              <a:buChar char="-"/>
            </a:pPr>
            <a:r>
              <a:rPr lang="uk-UA" sz="2400" b="1" dirty="0" smtClean="0"/>
              <a:t>вивчення літературних джерел;</a:t>
            </a:r>
          </a:p>
          <a:p>
            <a:pPr marL="285750" indent="-285750" algn="ctr">
              <a:buFontTx/>
              <a:buChar char="-"/>
            </a:pPr>
            <a:r>
              <a:rPr lang="uk-UA" sz="2400" b="1" dirty="0" smtClean="0"/>
              <a:t>спостереження та фотофіксація</a:t>
            </a:r>
            <a:r>
              <a:rPr lang="uk-UA" sz="2400" b="1" dirty="0"/>
              <a:t>;</a:t>
            </a:r>
          </a:p>
          <a:p>
            <a:pPr marL="285750" indent="-285750" algn="ctr">
              <a:buFontTx/>
              <a:buChar char="-"/>
            </a:pPr>
            <a:r>
              <a:rPr lang="uk-UA" sz="2400" b="1" dirty="0" smtClean="0"/>
              <a:t>моделювання.</a:t>
            </a:r>
          </a:p>
        </p:txBody>
      </p:sp>
    </p:spTree>
    <p:extLst>
      <p:ext uri="{BB962C8B-B14F-4D97-AF65-F5344CB8AC3E}">
        <p14:creationId xmlns:p14="http://schemas.microsoft.com/office/powerpoint/2010/main" val="424263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272" y="218168"/>
            <a:ext cx="6166757" cy="1325563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Екскурсійний маршрут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074229" y="1575932"/>
            <a:ext cx="5486400" cy="50534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/>
              <a:t>1. Пам'ятний знак встановлений під час святкування 1000-ліття </a:t>
            </a:r>
            <a:r>
              <a:rPr lang="uk-UA" dirty="0" err="1" smtClean="0"/>
              <a:t>м.Полонного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2. Покровська церква</a:t>
            </a:r>
          </a:p>
          <a:p>
            <a:pPr marL="0" indent="0">
              <a:buNone/>
            </a:pPr>
            <a:r>
              <a:rPr lang="uk-UA" dirty="0" smtClean="0"/>
              <a:t>3. Полонські млини</a:t>
            </a:r>
          </a:p>
          <a:p>
            <a:pPr marL="0" indent="0">
              <a:buNone/>
            </a:pPr>
            <a:r>
              <a:rPr lang="uk-UA" dirty="0" smtClean="0"/>
              <a:t>4. Полонська фортеця</a:t>
            </a:r>
          </a:p>
          <a:p>
            <a:pPr marL="0" indent="0">
              <a:buNone/>
            </a:pPr>
            <a:r>
              <a:rPr lang="uk-UA" dirty="0" smtClean="0"/>
              <a:t>5. Єврейське кладовище</a:t>
            </a:r>
          </a:p>
          <a:p>
            <a:pPr marL="0" indent="0">
              <a:buNone/>
            </a:pPr>
            <a:r>
              <a:rPr lang="uk-UA" dirty="0" smtClean="0"/>
              <a:t>6. Костел Святої Анни</a:t>
            </a:r>
          </a:p>
          <a:p>
            <a:pPr marL="0" indent="0">
              <a:buNone/>
            </a:pPr>
            <a:r>
              <a:rPr lang="uk-UA" dirty="0" smtClean="0"/>
              <a:t>7. Леся Українка</a:t>
            </a:r>
          </a:p>
          <a:p>
            <a:pPr marL="0" indent="0">
              <a:buNone/>
            </a:pPr>
            <a:r>
              <a:rPr lang="uk-UA" dirty="0" smtClean="0"/>
              <a:t>8. Музей двох заводів</a:t>
            </a:r>
          </a:p>
          <a:p>
            <a:pPr marL="0" indent="0">
              <a:buNone/>
            </a:pPr>
            <a:r>
              <a:rPr lang="uk-UA" dirty="0" smtClean="0"/>
              <a:t>9. Козацька могила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30" y="1306286"/>
            <a:ext cx="4870894" cy="493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30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6322" y="704031"/>
            <a:ext cx="4351337" cy="3263502"/>
          </a:xfrm>
          <a:prstGeom prst="rect">
            <a:avLst/>
          </a:prstGeom>
        </p:spPr>
      </p:pic>
      <p:pic>
        <p:nvPicPr>
          <p:cNvPr id="5" name="Picture 2" descr="Полонне будували як ідеальне місто | День за дне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862" y="3657599"/>
            <a:ext cx="4360471" cy="306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Місце для вмісту 2"/>
          <p:cNvSpPr txBox="1">
            <a:spLocks/>
          </p:cNvSpPr>
          <p:nvPr/>
        </p:nvSpPr>
        <p:spPr>
          <a:xfrm>
            <a:off x="3744685" y="316481"/>
            <a:ext cx="8447315" cy="20193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sz="1800" dirty="0" smtClean="0"/>
              <a:t>Про </a:t>
            </a:r>
            <a:r>
              <a:rPr lang="uk-UA" sz="1800" dirty="0" err="1" smtClean="0"/>
              <a:t>Хомору</a:t>
            </a:r>
            <a:r>
              <a:rPr lang="uk-UA" sz="1800" dirty="0" smtClean="0"/>
              <a:t> та «град </a:t>
            </a:r>
            <a:r>
              <a:rPr lang="uk-UA" sz="1800" dirty="0" err="1" smtClean="0"/>
              <a:t>Полоний</a:t>
            </a:r>
            <a:r>
              <a:rPr lang="uk-UA" sz="1800" dirty="0" smtClean="0"/>
              <a:t> в лузі </a:t>
            </a:r>
            <a:r>
              <a:rPr lang="uk-UA" sz="1800" dirty="0" err="1" smtClean="0"/>
              <a:t>Хоморном</a:t>
            </a:r>
            <a:r>
              <a:rPr lang="uk-UA" sz="1800" dirty="0" smtClean="0"/>
              <a:t>» згадується в літописах Київської Русі, зокрема Іпатіївському та </a:t>
            </a:r>
            <a:r>
              <a:rPr lang="uk-UA" sz="1800" dirty="0" err="1" smtClean="0"/>
              <a:t>Лаврентіївському</a:t>
            </a:r>
            <a:r>
              <a:rPr lang="uk-UA" sz="1800" dirty="0" smtClean="0"/>
              <a:t> літописах. Місто називалося по-різному: «</a:t>
            </a:r>
            <a:r>
              <a:rPr lang="uk-UA" sz="1800" dirty="0" err="1" smtClean="0"/>
              <a:t>Полонноє</a:t>
            </a:r>
            <a:r>
              <a:rPr lang="uk-UA" sz="1800" dirty="0" smtClean="0"/>
              <a:t>», «Полони», «</a:t>
            </a:r>
            <a:r>
              <a:rPr lang="uk-UA" sz="1800" dirty="0" err="1" smtClean="0"/>
              <a:t>Польний</a:t>
            </a:r>
            <a:r>
              <a:rPr lang="uk-UA" sz="1800" dirty="0" smtClean="0"/>
              <a:t>», «</a:t>
            </a:r>
            <a:r>
              <a:rPr lang="uk-UA" sz="1800" dirty="0" err="1" smtClean="0"/>
              <a:t>Полний</a:t>
            </a:r>
            <a:r>
              <a:rPr lang="uk-UA" sz="1800" dirty="0" smtClean="0"/>
              <a:t>», а в давніх актах — «</a:t>
            </a:r>
            <a:r>
              <a:rPr lang="uk-UA" sz="1800" dirty="0" err="1" smtClean="0"/>
              <a:t>Полонная</a:t>
            </a:r>
            <a:r>
              <a:rPr lang="uk-UA" sz="1800" dirty="0" smtClean="0"/>
              <a:t>», «</a:t>
            </a:r>
            <a:r>
              <a:rPr lang="uk-UA" sz="1800" dirty="0" err="1" smtClean="0"/>
              <a:t>Полонне</a:t>
            </a:r>
            <a:r>
              <a:rPr lang="uk-UA" sz="1800" dirty="0" smtClean="0"/>
              <a:t>», «</a:t>
            </a:r>
            <a:r>
              <a:rPr lang="uk-UA" sz="1800" dirty="0" err="1" smtClean="0"/>
              <a:t>Полонне</a:t>
            </a:r>
            <a:r>
              <a:rPr lang="uk-UA" sz="1800" dirty="0" smtClean="0"/>
              <a:t> </a:t>
            </a:r>
            <a:r>
              <a:rPr lang="uk-UA" sz="1800" dirty="0" err="1" smtClean="0"/>
              <a:t>Великое</a:t>
            </a:r>
            <a:r>
              <a:rPr lang="uk-UA" sz="1800" dirty="0" smtClean="0"/>
              <a:t>», «</a:t>
            </a:r>
            <a:r>
              <a:rPr lang="uk-UA" sz="1800" dirty="0" err="1" smtClean="0"/>
              <a:t>Полонне</a:t>
            </a:r>
            <a:r>
              <a:rPr lang="uk-UA" sz="1800" dirty="0" smtClean="0"/>
              <a:t> </a:t>
            </a:r>
            <a:r>
              <a:rPr lang="uk-UA" sz="1800" dirty="0" err="1" smtClean="0"/>
              <a:t>Новоє</a:t>
            </a:r>
            <a:r>
              <a:rPr lang="uk-UA" sz="1800" dirty="0" smtClean="0"/>
              <a:t>». Щодо походження назви, на сьогоднішній день існує декілька версій. Дехто вважає що вона пішла від назви території, де жили поляни, Полянської землі, інші — від слова «полонити», брати в полон. Проте основною вважається така версія: назву місту дало поняття «</a:t>
            </a:r>
            <a:r>
              <a:rPr lang="uk-UA" sz="1800" dirty="0" err="1" smtClean="0"/>
              <a:t>полонь</a:t>
            </a:r>
            <a:r>
              <a:rPr lang="uk-UA" sz="1800" dirty="0" smtClean="0"/>
              <a:t>» — луг, сіножать, безлісе місце. </a:t>
            </a:r>
          </a:p>
        </p:txBody>
      </p:sp>
      <p:sp>
        <p:nvSpPr>
          <p:cNvPr id="8" name="Місце для вмісту 2"/>
          <p:cNvSpPr>
            <a:spLocks noGrp="1"/>
          </p:cNvSpPr>
          <p:nvPr>
            <p:ph idx="1"/>
          </p:nvPr>
        </p:nvSpPr>
        <p:spPr>
          <a:xfrm>
            <a:off x="3951514" y="2220686"/>
            <a:ext cx="8104415" cy="2290765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1800" dirty="0" smtClean="0"/>
              <a:t>996 року – перша згадка про місто у Іпатіївському і </a:t>
            </a:r>
            <a:r>
              <a:rPr lang="uk-UA" sz="1800" dirty="0" err="1" smtClean="0"/>
              <a:t>Лаврентіївському</a:t>
            </a:r>
            <a:r>
              <a:rPr lang="uk-UA" sz="1800" dirty="0" smtClean="0"/>
              <a:t> літописах - князь Володимир Святославович приписав </a:t>
            </a:r>
            <a:r>
              <a:rPr lang="uk-UA" sz="1800" dirty="0" err="1" smtClean="0"/>
              <a:t>Полонне</a:t>
            </a:r>
            <a:r>
              <a:rPr lang="uk-UA" sz="1800" dirty="0" smtClean="0"/>
              <a:t> до київської Десятинної церкви. Спочатку місто належало Великим князям Київським; тут бували великі князі Володимир Святославович, Ярослав Мудрий, в 1170 році жив удільний князь Володимир Мстиславович. У 1195 році київський князь Юрій віддає </a:t>
            </a:r>
            <a:r>
              <a:rPr lang="uk-UA" sz="1800" dirty="0" err="1" smtClean="0"/>
              <a:t>Полонне</a:t>
            </a:r>
            <a:r>
              <a:rPr lang="uk-UA" sz="1800" dirty="0" smtClean="0"/>
              <a:t> своєму зятеві Роману Мстиславовичу — правителю Волині. З цього часу і по сьогодні місто є складовою Великої Волині. Після утворення Галицько-Волинського князівства </a:t>
            </a:r>
            <a:r>
              <a:rPr lang="uk-UA" sz="1800" dirty="0" err="1" smtClean="0"/>
              <a:t>Полонне</a:t>
            </a:r>
            <a:r>
              <a:rPr lang="uk-UA" sz="1800" dirty="0" smtClean="0"/>
              <a:t> ввійшло до його складу. Стояв із своєю раттю біля </a:t>
            </a:r>
            <a:r>
              <a:rPr lang="uk-UA" sz="1800" dirty="0" err="1" smtClean="0"/>
              <a:t>Полонного</a:t>
            </a:r>
            <a:r>
              <a:rPr lang="uk-UA" sz="1800" dirty="0" smtClean="0"/>
              <a:t> король Данило Романович — тоді власник міста.</a:t>
            </a:r>
            <a:endParaRPr lang="uk-UA" sz="1800" dirty="0"/>
          </a:p>
        </p:txBody>
      </p:sp>
      <p:sp>
        <p:nvSpPr>
          <p:cNvPr id="9" name="Місце для вмісту 2"/>
          <p:cNvSpPr txBox="1">
            <a:spLocks/>
          </p:cNvSpPr>
          <p:nvPr/>
        </p:nvSpPr>
        <p:spPr>
          <a:xfrm>
            <a:off x="5891541" y="4436606"/>
            <a:ext cx="5924180" cy="2290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sz="1800" dirty="0" smtClean="0"/>
              <a:t>Наб­ли­зи­ти </a:t>
            </a:r>
            <a:r>
              <a:rPr lang="uk-UA" sz="1800" dirty="0" err="1" smtClean="0"/>
              <a:t>Полонне</a:t>
            </a:r>
            <a:r>
              <a:rPr lang="uk-UA" sz="1800" dirty="0" smtClean="0"/>
              <a:t> до кон­цепції «іде­аль­но­го міс­та» ви­рі­шив поль­ський ар­хі­тек­тор </a:t>
            </a:r>
            <a:r>
              <a:rPr lang="uk-UA" sz="1800" dirty="0" err="1" smtClean="0"/>
              <a:t>Ма­цей</a:t>
            </a:r>
            <a:r>
              <a:rPr lang="uk-UA" sz="1800" dirty="0" smtClean="0"/>
              <a:t> </a:t>
            </a:r>
            <a:r>
              <a:rPr lang="uk-UA" sz="1800" dirty="0" err="1" smtClean="0"/>
              <a:t>Тра­по­ла</a:t>
            </a:r>
            <a:r>
              <a:rPr lang="uk-UA" sz="1800" dirty="0" smtClean="0"/>
              <a:t>, яко­го у Х</a:t>
            </a:r>
            <a:r>
              <a:rPr lang="en-US" sz="1800" dirty="0" smtClean="0"/>
              <a:t>V</a:t>
            </a:r>
            <a:r>
              <a:rPr lang="uk-UA" sz="1800" dirty="0" smtClean="0"/>
              <a:t>ІІ ст. зап­ро­шує кра­ківсь­кий во­єво­да Ста­ніс­лав Лю­бо­мирсь­кий. Ре­зуль­та­том його ді­яль­нос­ті стає се­рія ро­біт із ук­ріплен­ня цен­тру міс­та бас­ті­он­ним п’яти­кут­ним обо­рон­ним ва­лом та фор­течни­ми му­ра­ми, що бу­ли ство­ре­ні за гол­ландсь­кою сис­те­мою. Но­ві фор­ти­фі­ка­цій­ні спо­ру­ди ста­ли про­дов­женням ві­до­мих ще з </a:t>
            </a:r>
            <a:r>
              <a:rPr lang="en-US" sz="1800" dirty="0" smtClean="0"/>
              <a:t>X </a:t>
            </a:r>
            <a:r>
              <a:rPr lang="uk-UA" sz="1800" dirty="0" smtClean="0"/>
              <a:t>ст. обо­рон­них ук­ріплень, що сьогод­ні ві­до­мі під наз­вою По­лонсь­кої фор­те­ці.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879151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9359" y="94478"/>
            <a:ext cx="4784272" cy="1325563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Покровська церква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Місце для вмісту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61" b="19935"/>
          <a:stretch/>
        </p:blipFill>
        <p:spPr>
          <a:xfrm rot="5400000">
            <a:off x="-377488" y="4029034"/>
            <a:ext cx="3265714" cy="2392219"/>
          </a:xfrm>
        </p:spPr>
      </p:pic>
      <p:pic>
        <p:nvPicPr>
          <p:cNvPr id="4100" name="Picture 4" descr="http://decerkva.org.ua/khm/images/Polonne_polonskiy_Pokrovy1910_Oktoih_f1-05-2006_encyclosights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90" y="2122873"/>
            <a:ext cx="3556831" cy="266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decerkva.org.ua/khm/images/Polonne_polonskiy_Pokrovy1910_Oktoih_f1941_soboryR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7" y="119291"/>
            <a:ext cx="2599417" cy="328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/>
          <p:cNvSpPr/>
          <p:nvPr/>
        </p:nvSpPr>
        <p:spPr>
          <a:xfrm>
            <a:off x="96160" y="3035622"/>
            <a:ext cx="2926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Вигляд</a:t>
            </a:r>
            <a:r>
              <a:rPr lang="ru-RU" b="1" i="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церкви у 1941 р.</a:t>
            </a:r>
            <a:endParaRPr lang="uk-UA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2386703" y="4330164"/>
            <a:ext cx="2926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Вигляд</a:t>
            </a:r>
            <a:r>
              <a:rPr lang="ru-RU" b="1" i="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церкви у 2006 р.</a:t>
            </a:r>
            <a:endParaRPr lang="uk-UA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1215044" y="6458139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2024 р.</a:t>
            </a:r>
            <a:endParaRPr lang="uk-UA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Місце для вмісту 2"/>
          <p:cNvSpPr txBox="1">
            <a:spLocks/>
          </p:cNvSpPr>
          <p:nvPr/>
        </p:nvSpPr>
        <p:spPr>
          <a:xfrm>
            <a:off x="5891541" y="1110343"/>
            <a:ext cx="5924180" cy="4040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sz="2000" dirty="0" smtClean="0"/>
              <a:t>Перша церква на Мар</a:t>
            </a:r>
            <a:r>
              <a:rPr lang="en-US" sz="2000" dirty="0" smtClean="0"/>
              <a:t>’</a:t>
            </a:r>
            <a:r>
              <a:rPr lang="uk-UA" sz="2000" dirty="0" err="1" smtClean="0"/>
              <a:t>яні</a:t>
            </a:r>
            <a:r>
              <a:rPr lang="uk-UA" sz="2000" dirty="0" smtClean="0"/>
              <a:t> (район </a:t>
            </a:r>
            <a:r>
              <a:rPr lang="uk-UA" sz="2000" dirty="0" err="1" smtClean="0"/>
              <a:t>м.Полонного</a:t>
            </a:r>
            <a:r>
              <a:rPr lang="uk-UA" sz="2000" dirty="0" smtClean="0"/>
              <a:t>) з'явилася у 1720 році. На місці теперішнього храму збудували «стару» Покровську церкву. До неї приписали села: Адамів, Ганнусине, </a:t>
            </a:r>
            <a:r>
              <a:rPr lang="uk-UA" sz="2000" dirty="0" err="1" smtClean="0"/>
              <a:t>Буртин</a:t>
            </a:r>
            <a:r>
              <a:rPr lang="uk-UA" sz="2000" dirty="0" smtClean="0"/>
              <a:t>, </a:t>
            </a:r>
            <a:r>
              <a:rPr lang="uk-UA" sz="2000" dirty="0" err="1" smtClean="0"/>
              <a:t>Помиставка</a:t>
            </a:r>
            <a:r>
              <a:rPr lang="uk-UA" sz="2000" dirty="0" smtClean="0"/>
              <a:t> і Дружня. Число парафіян складало 1845 осіб. У храмі служив священик Йосип </a:t>
            </a:r>
            <a:r>
              <a:rPr lang="uk-UA" sz="2000" dirty="0" err="1" smtClean="0"/>
              <a:t>Матусевич</a:t>
            </a:r>
            <a:r>
              <a:rPr lang="uk-UA" sz="2000" dirty="0" smtClean="0"/>
              <a:t>. На кошти синоду в 1904 році були побудовані службові приміщення. Окрім цього, парафія володіла своїм садом та городом. Храм був острівцем спасіння, духовно-культурним центром міста. При церкві діяла церковно-парафіяльна школа, яка розміщувалась у нинішньому приміщенні будинку пристарілих, торговий і медичний пункти.</a:t>
            </a:r>
          </a:p>
        </p:txBody>
      </p:sp>
      <p:sp>
        <p:nvSpPr>
          <p:cNvPr id="16" name="Місце для вмісту 2"/>
          <p:cNvSpPr txBox="1">
            <a:spLocks/>
          </p:cNvSpPr>
          <p:nvPr/>
        </p:nvSpPr>
        <p:spPr>
          <a:xfrm>
            <a:off x="2753104" y="5151247"/>
            <a:ext cx="8935582" cy="1429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sz="2000" dirty="0" smtClean="0"/>
              <a:t>Теперішній храм у єпархіальному стилі було збудовано у 1910 році поряд зі старою церквою — також дерев'яною і на кам'яному фундаменті. По штату храм обслуговували священик та диякон.</a:t>
            </a:r>
          </a:p>
          <a:p>
            <a:pPr algn="just"/>
            <a:r>
              <a:rPr lang="uk-UA" sz="2000" dirty="0" smtClean="0"/>
              <a:t>Функціонує Покровська церква по сьогодні у складі Православної церкви України.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4285891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4093" y="273561"/>
            <a:ext cx="4778829" cy="1325563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Полонські млини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306785" y="1518557"/>
            <a:ext cx="6662057" cy="5078186"/>
          </a:xfrm>
        </p:spPr>
        <p:txBody>
          <a:bodyPr>
            <a:normAutofit fontScale="62500" lnSpcReduction="20000"/>
          </a:bodyPr>
          <a:lstStyle/>
          <a:p>
            <a:r>
              <a:rPr lang="uk-UA" sz="3500" dirty="0" smtClean="0"/>
              <a:t>На початку </a:t>
            </a:r>
            <a:r>
              <a:rPr lang="en-US" sz="3500" dirty="0" smtClean="0"/>
              <a:t>XX </a:t>
            </a:r>
            <a:r>
              <a:rPr lang="uk-UA" sz="3500" dirty="0" smtClean="0"/>
              <a:t>століття місто </a:t>
            </a:r>
            <a:r>
              <a:rPr lang="uk-UA" sz="3500" dirty="0" err="1" smtClean="0"/>
              <a:t>Полонне</a:t>
            </a:r>
            <a:r>
              <a:rPr lang="uk-UA" sz="3500" dirty="0" smtClean="0"/>
              <a:t> було власністю панів </a:t>
            </a:r>
            <a:r>
              <a:rPr lang="uk-UA" sz="3500" dirty="0" err="1" smtClean="0"/>
              <a:t>Карвіцьких</a:t>
            </a:r>
            <a:r>
              <a:rPr lang="uk-UA" sz="3500" dirty="0" smtClean="0"/>
              <a:t>. Вони займались розвитком торгівлі і в 1901 році почали будувати млини по виробництву високоякісного борошна, яке експортувалось на зовнішні ринки.</a:t>
            </a:r>
          </a:p>
          <a:p>
            <a:r>
              <a:rPr lang="uk-UA" sz="3500" dirty="0" smtClean="0"/>
              <a:t>Для обслуговування цих млинів було побудоване двоповерхове приміщення по центральній вулиці міста. Тут була контора млинів. Приміщення збудоване з місцевого матеріалу - цегли, а також гарно оздоблене ззовні.</a:t>
            </a:r>
          </a:p>
          <a:p>
            <a:r>
              <a:rPr lang="uk-UA" sz="3500" dirty="0" smtClean="0"/>
              <a:t>Сюди приїздили купці з різних країн Європи, з якими місто вело торгівлю. Після революції це приміщення було ще добротним і використовувалось як адміністративний будинок. До війни і після війни до 50-х років в приміщенні працював райвиконком. З 50-х років </a:t>
            </a:r>
            <a:r>
              <a:rPr lang="en-US" sz="3500" dirty="0" smtClean="0"/>
              <a:t>XX </a:t>
            </a:r>
            <a:r>
              <a:rPr lang="uk-UA" sz="3500" dirty="0" smtClean="0"/>
              <a:t>століття в приміщенні розташувалась редакція районної газети, яка тут працює і до сьогодні.</a:t>
            </a:r>
            <a:endParaRPr lang="uk-UA" sz="35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3" r="11749"/>
          <a:stretch/>
        </p:blipFill>
        <p:spPr>
          <a:xfrm rot="5400000">
            <a:off x="2094420" y="1222261"/>
            <a:ext cx="2705898" cy="19934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6001" y="685857"/>
            <a:ext cx="3298372" cy="2473779"/>
          </a:xfrm>
          <a:prstGeom prst="rect">
            <a:avLst/>
          </a:prstGeom>
        </p:spPr>
      </p:pic>
      <p:sp>
        <p:nvSpPr>
          <p:cNvPr id="10" name="Прямокутник 9"/>
          <p:cNvSpPr/>
          <p:nvPr/>
        </p:nvSpPr>
        <p:spPr>
          <a:xfrm>
            <a:off x="1277627" y="3504695"/>
            <a:ext cx="2664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Приміщення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контори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Полонських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млинів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74" b="52514"/>
          <a:stretch/>
        </p:blipFill>
        <p:spPr>
          <a:xfrm>
            <a:off x="366647" y="4288165"/>
            <a:ext cx="3860155" cy="2260156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0" y="6466957"/>
            <a:ext cx="5014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Приміщення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одного з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Полонських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млинів</a:t>
            </a:r>
            <a:endParaRPr lang="uk-U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84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5514" y="123589"/>
            <a:ext cx="5023757" cy="875846"/>
          </a:xfrm>
        </p:spPr>
        <p:txBody>
          <a:bodyPr/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Полонська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фортеця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1" r="9345" b="20952"/>
          <a:stretch/>
        </p:blipFill>
        <p:spPr>
          <a:xfrm>
            <a:off x="58983" y="105473"/>
            <a:ext cx="4925786" cy="2260751"/>
          </a:xfrm>
          <a:prstGeom prst="rect">
            <a:avLst/>
          </a:prstGeom>
        </p:spPr>
      </p:pic>
      <p:pic>
        <p:nvPicPr>
          <p:cNvPr id="8" name="Місце для вмісту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1" y="3334439"/>
            <a:ext cx="2243137" cy="298968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13" y="4316424"/>
            <a:ext cx="3559744" cy="2007696"/>
          </a:xfrm>
          <a:prstGeom prst="rect">
            <a:avLst/>
          </a:prstGeom>
        </p:spPr>
      </p:pic>
      <p:pic>
        <p:nvPicPr>
          <p:cNvPr id="10" name="Місце для вмісту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739" y="1339113"/>
            <a:ext cx="2962806" cy="2222103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594406" y="6324120"/>
            <a:ext cx="5166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smtClean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«</a:t>
            </a:r>
            <a:r>
              <a:rPr lang="ru-RU" b="1" i="0" dirty="0" err="1" smtClean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Археологічна</a:t>
            </a:r>
            <a:r>
              <a:rPr lang="ru-RU" b="1" i="0" dirty="0" smtClean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школа «</a:t>
            </a:r>
            <a:r>
              <a:rPr lang="ru-RU" b="1" i="0" dirty="0" err="1" smtClean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Літописне</a:t>
            </a:r>
            <a:r>
              <a:rPr lang="ru-RU" b="1" i="0" dirty="0" smtClean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ru-RU" b="1" i="0" dirty="0" err="1" smtClean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місто</a:t>
            </a:r>
            <a:r>
              <a:rPr lang="ru-RU" b="1" i="0" dirty="0" smtClean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ru-RU" b="1" i="0" dirty="0" err="1" smtClean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Полонне</a:t>
            </a:r>
            <a:r>
              <a:rPr lang="ru-RU" b="1" i="0" dirty="0" smtClean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»</a:t>
            </a:r>
            <a:endParaRPr lang="uk-UA" b="1" dirty="0"/>
          </a:p>
        </p:txBody>
      </p:sp>
      <p:sp>
        <p:nvSpPr>
          <p:cNvPr id="12" name="Прямокутник 11"/>
          <p:cNvSpPr/>
          <p:nvPr/>
        </p:nvSpPr>
        <p:spPr>
          <a:xfrm>
            <a:off x="222389" y="2026633"/>
            <a:ext cx="3485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err="1" smtClean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Залишки</a:t>
            </a:r>
            <a:r>
              <a:rPr lang="ru-RU" b="1" i="0" dirty="0" smtClean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ru-RU" b="1" i="0" dirty="0" err="1" smtClean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фортифікаційного</a:t>
            </a:r>
            <a:r>
              <a:rPr lang="ru-RU" b="1" i="0" dirty="0" smtClean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валу</a:t>
            </a:r>
            <a:endParaRPr lang="uk-UA" b="1" dirty="0"/>
          </a:p>
        </p:txBody>
      </p:sp>
      <p:sp>
        <p:nvSpPr>
          <p:cNvPr id="13" name="Прямокутник 12"/>
          <p:cNvSpPr/>
          <p:nvPr/>
        </p:nvSpPr>
        <p:spPr>
          <a:xfrm>
            <a:off x="5760692" y="96635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Полонська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фортеця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—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оборонна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фортифікаційна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споруда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що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існувала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на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території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міста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Полонного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 в X—XIX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roboto"/>
              </a:rPr>
              <a:t>століттях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roboto"/>
              </a:rPr>
              <a:t>.</a:t>
            </a:r>
            <a:endParaRPr lang="uk-UA" dirty="0"/>
          </a:p>
        </p:txBody>
      </p:sp>
      <p:sp>
        <p:nvSpPr>
          <p:cNvPr id="14" name="Прямокутник 13"/>
          <p:cNvSpPr/>
          <p:nvPr/>
        </p:nvSpPr>
        <p:spPr>
          <a:xfrm>
            <a:off x="6972182" y="1889689"/>
            <a:ext cx="488451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  З 2019 року у </a:t>
            </a:r>
            <a:r>
              <a:rPr lang="ru-RU" dirty="0" err="1" smtClean="0"/>
              <a:t>місті</a:t>
            </a:r>
            <a:r>
              <a:rPr lang="ru-RU" dirty="0" smtClean="0"/>
              <a:t> </a:t>
            </a:r>
            <a:r>
              <a:rPr lang="ru-RU" dirty="0" err="1" smtClean="0"/>
              <a:t>проводяться</a:t>
            </a:r>
            <a:r>
              <a:rPr lang="ru-RU" dirty="0" smtClean="0"/>
              <a:t> </a:t>
            </a:r>
            <a:r>
              <a:rPr lang="ru-RU" dirty="0" err="1" smtClean="0"/>
              <a:t>археологічні</a:t>
            </a:r>
            <a:r>
              <a:rPr lang="ru-RU" dirty="0" smtClean="0"/>
              <a:t> </a:t>
            </a:r>
            <a:r>
              <a:rPr lang="ru-RU" dirty="0" err="1" smtClean="0"/>
              <a:t>розкопки</a:t>
            </a:r>
            <a:r>
              <a:rPr lang="ru-RU" dirty="0" smtClean="0"/>
              <a:t> в рамках </a:t>
            </a:r>
            <a:r>
              <a:rPr lang="ru-RU" dirty="0" err="1"/>
              <a:t>Л</a:t>
            </a:r>
            <a:r>
              <a:rPr lang="ru-RU" dirty="0" err="1" smtClean="0"/>
              <a:t>ітньої</a:t>
            </a:r>
            <a:r>
              <a:rPr lang="ru-RU" dirty="0" smtClean="0"/>
              <a:t> </a:t>
            </a:r>
            <a:r>
              <a:rPr lang="ru-RU" dirty="0" err="1" smtClean="0"/>
              <a:t>польової</a:t>
            </a:r>
            <a:r>
              <a:rPr lang="ru-RU" dirty="0" smtClean="0"/>
              <a:t> </a:t>
            </a:r>
            <a:r>
              <a:rPr lang="ru-RU" dirty="0" err="1" smtClean="0"/>
              <a:t>археологічної</a:t>
            </a:r>
            <a:r>
              <a:rPr lang="ru-RU" dirty="0" smtClean="0"/>
              <a:t> </a:t>
            </a:r>
            <a:r>
              <a:rPr lang="ru-RU" dirty="0" err="1" smtClean="0"/>
              <a:t>школи</a:t>
            </a:r>
            <a:r>
              <a:rPr lang="ru-RU" dirty="0" smtClean="0"/>
              <a:t>, гранд на </a:t>
            </a:r>
            <a:r>
              <a:rPr lang="ru-RU" dirty="0" err="1" smtClean="0"/>
              <a:t>проведення</a:t>
            </a:r>
            <a:r>
              <a:rPr lang="ru-RU" dirty="0" smtClean="0"/>
              <a:t> </a:t>
            </a:r>
            <a:r>
              <a:rPr lang="ru-RU" dirty="0" err="1" smtClean="0"/>
              <a:t>якої</a:t>
            </a:r>
            <a:r>
              <a:rPr lang="ru-RU" dirty="0" smtClean="0"/>
              <a:t> </a:t>
            </a:r>
            <a:r>
              <a:rPr lang="ru-RU" dirty="0" err="1" smtClean="0"/>
              <a:t>Полонська</a:t>
            </a:r>
            <a:r>
              <a:rPr lang="ru-RU" dirty="0" smtClean="0"/>
              <a:t> громада </a:t>
            </a:r>
            <a:r>
              <a:rPr lang="ru-RU" dirty="0" err="1" smtClean="0"/>
              <a:t>виграла</a:t>
            </a:r>
            <a:r>
              <a:rPr lang="ru-RU" dirty="0" smtClean="0"/>
              <a:t> у </a:t>
            </a:r>
            <a:r>
              <a:rPr lang="ru-RU" dirty="0" err="1" smtClean="0"/>
              <a:t>конкурсі</a:t>
            </a:r>
            <a:r>
              <a:rPr lang="ru-RU" dirty="0" smtClean="0"/>
              <a:t> культурно-</a:t>
            </a:r>
            <a:r>
              <a:rPr lang="ru-RU" dirty="0" err="1" smtClean="0"/>
              <a:t>мистецьких</a:t>
            </a:r>
            <a:r>
              <a:rPr lang="ru-RU" dirty="0" smtClean="0"/>
              <a:t> </a:t>
            </a:r>
            <a:r>
              <a:rPr lang="ru-RU" dirty="0" err="1" smtClean="0"/>
              <a:t>проєктів</a:t>
            </a:r>
            <a:r>
              <a:rPr lang="ru-RU" dirty="0" smtClean="0"/>
              <a:t> «</a:t>
            </a:r>
            <a:r>
              <a:rPr lang="ru-RU" dirty="0" err="1" smtClean="0"/>
              <a:t>Малі</a:t>
            </a:r>
            <a:r>
              <a:rPr lang="ru-RU" dirty="0" smtClean="0"/>
              <a:t> </a:t>
            </a:r>
            <a:r>
              <a:rPr lang="ru-RU" dirty="0" err="1" smtClean="0"/>
              <a:t>міста</a:t>
            </a:r>
            <a:r>
              <a:rPr lang="ru-RU" dirty="0" smtClean="0"/>
              <a:t> – </a:t>
            </a:r>
            <a:r>
              <a:rPr lang="ru-RU" dirty="0" err="1" smtClean="0"/>
              <a:t>великі</a:t>
            </a:r>
            <a:r>
              <a:rPr lang="ru-RU" dirty="0" smtClean="0"/>
              <a:t> </a:t>
            </a:r>
            <a:r>
              <a:rPr lang="ru-RU" dirty="0" err="1" smtClean="0"/>
              <a:t>враження</a:t>
            </a:r>
            <a:r>
              <a:rPr lang="ru-RU" dirty="0" smtClean="0"/>
              <a:t>» та «</a:t>
            </a:r>
            <a:r>
              <a:rPr lang="ru-RU" dirty="0" err="1" smtClean="0"/>
              <a:t>Археологічної</a:t>
            </a:r>
            <a:r>
              <a:rPr lang="ru-RU" dirty="0" smtClean="0"/>
              <a:t> </a:t>
            </a:r>
            <a:r>
              <a:rPr lang="ru-RU" dirty="0" err="1" smtClean="0"/>
              <a:t>школи</a:t>
            </a:r>
            <a:r>
              <a:rPr lang="ru-RU" dirty="0" smtClean="0"/>
              <a:t> «</a:t>
            </a:r>
            <a:r>
              <a:rPr lang="ru-RU" dirty="0" err="1" smtClean="0"/>
              <a:t>Літописне</a:t>
            </a:r>
            <a:r>
              <a:rPr lang="ru-RU" dirty="0" smtClean="0"/>
              <a:t> </a:t>
            </a:r>
            <a:r>
              <a:rPr lang="ru-RU" dirty="0" err="1" smtClean="0"/>
              <a:t>місто</a:t>
            </a:r>
            <a:r>
              <a:rPr lang="ru-RU" dirty="0" smtClean="0"/>
              <a:t> </a:t>
            </a:r>
            <a:r>
              <a:rPr lang="ru-RU" dirty="0" err="1" smtClean="0"/>
              <a:t>Полонне</a:t>
            </a:r>
            <a:r>
              <a:rPr lang="ru-RU" dirty="0" smtClean="0"/>
              <a:t>» (гранд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культурного Фонду </a:t>
            </a:r>
            <a:r>
              <a:rPr lang="ru-RU" dirty="0" err="1" smtClean="0"/>
              <a:t>Міністерства</a:t>
            </a:r>
            <a:r>
              <a:rPr lang="ru-RU" dirty="0" smtClean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 та </a:t>
            </a:r>
            <a:r>
              <a:rPr lang="ru-RU" dirty="0" err="1" smtClean="0"/>
              <a:t>інформаційної</a:t>
            </a:r>
            <a:r>
              <a:rPr lang="ru-RU" dirty="0" smtClean="0"/>
              <a:t> </a:t>
            </a:r>
            <a:r>
              <a:rPr lang="ru-RU" dirty="0" err="1" smtClean="0"/>
              <a:t>політики</a:t>
            </a:r>
            <a:r>
              <a:rPr lang="ru-RU" dirty="0" smtClean="0"/>
              <a:t>). 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       </a:t>
            </a:r>
            <a:r>
              <a:rPr lang="ru-RU" dirty="0" err="1" smtClean="0"/>
              <a:t>Восени</a:t>
            </a:r>
            <a:r>
              <a:rPr lang="ru-RU" dirty="0" smtClean="0"/>
              <a:t> 2021 року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археологічних</a:t>
            </a:r>
            <a:r>
              <a:rPr lang="ru-RU" dirty="0" smtClean="0"/>
              <a:t> </a:t>
            </a:r>
            <a:r>
              <a:rPr lang="ru-RU" dirty="0" err="1" smtClean="0"/>
              <a:t>досліджень</a:t>
            </a:r>
            <a:r>
              <a:rPr lang="ru-RU" dirty="0" smtClean="0"/>
              <a:t> в </a:t>
            </a:r>
            <a:r>
              <a:rPr lang="ru-RU" dirty="0" err="1" smtClean="0"/>
              <a:t>історичній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Полонного</a:t>
            </a:r>
            <a:r>
              <a:rPr lang="ru-RU" dirty="0" smtClean="0"/>
              <a:t> </a:t>
            </a:r>
            <a:r>
              <a:rPr lang="ru-RU" dirty="0" err="1" smtClean="0"/>
              <a:t>знайдено</a:t>
            </a:r>
            <a:r>
              <a:rPr lang="ru-RU" dirty="0" smtClean="0"/>
              <a:t> </a:t>
            </a:r>
            <a:r>
              <a:rPr lang="uk-UA" dirty="0" smtClean="0"/>
              <a:t>унікальну свинцеву грамоту </a:t>
            </a:r>
            <a:r>
              <a:rPr lang="ru-RU" dirty="0" smtClean="0"/>
              <a:t>«Грамота </a:t>
            </a:r>
            <a:r>
              <a:rPr lang="ru-RU" dirty="0" err="1" smtClean="0"/>
              <a:t>къ</a:t>
            </a:r>
            <a:r>
              <a:rPr lang="ru-RU" dirty="0" smtClean="0"/>
              <a:t> </a:t>
            </a:r>
            <a:r>
              <a:rPr lang="ru-RU" dirty="0" err="1" smtClean="0"/>
              <a:t>Мичеви</a:t>
            </a:r>
            <a:r>
              <a:rPr lang="ru-RU" dirty="0" smtClean="0"/>
              <a:t>». </a:t>
            </a:r>
            <a:r>
              <a:rPr lang="uk-UA" dirty="0" smtClean="0"/>
              <a:t>Науковці її атрибутували як визначну пам'ятку писемності ХІІ століття. Вона містить близько 130 знаків, понад 30 слів та 5 речень живої мови стародавнього населення Київського князівства. </a:t>
            </a:r>
            <a:endParaRPr lang="uk-UA" dirty="0"/>
          </a:p>
        </p:txBody>
      </p:sp>
      <p:pic>
        <p:nvPicPr>
          <p:cNvPr id="6146" name="Picture 2" descr="https://static.ukrinform.com/photos/2023_01/1673884548-66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46" b="43005"/>
          <a:stretch/>
        </p:blipFill>
        <p:spPr bwMode="auto">
          <a:xfrm>
            <a:off x="1811382" y="2435062"/>
            <a:ext cx="2110862" cy="16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кутник 14"/>
          <p:cNvSpPr/>
          <p:nvPr/>
        </p:nvSpPr>
        <p:spPr>
          <a:xfrm>
            <a:off x="2866813" y="3761846"/>
            <a:ext cx="2449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 </a:t>
            </a:r>
            <a:r>
              <a:rPr lang="ru-RU" b="1" dirty="0" smtClean="0"/>
              <a:t>«Грамота </a:t>
            </a:r>
            <a:r>
              <a:rPr lang="ru-RU" b="1" dirty="0" err="1" smtClean="0"/>
              <a:t>къ</a:t>
            </a:r>
            <a:r>
              <a:rPr lang="ru-RU" b="1" dirty="0" smtClean="0"/>
              <a:t> </a:t>
            </a:r>
            <a:r>
              <a:rPr lang="ru-RU" b="1" dirty="0" err="1" smtClean="0"/>
              <a:t>Мичеви</a:t>
            </a:r>
            <a:r>
              <a:rPr lang="ru-RU" b="1" dirty="0" smtClean="0"/>
              <a:t>»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51480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7843" y="78298"/>
            <a:ext cx="7320643" cy="917746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Єврейське кладовище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421086" y="832759"/>
            <a:ext cx="6547758" cy="5731327"/>
          </a:xfrm>
        </p:spPr>
        <p:txBody>
          <a:bodyPr>
            <a:noAutofit/>
          </a:bodyPr>
          <a:lstStyle/>
          <a:p>
            <a:pPr algn="just"/>
            <a:r>
              <a:rPr lang="ru-RU" sz="1900" dirty="0" err="1" smtClean="0"/>
              <a:t>Історики</a:t>
            </a:r>
            <a:r>
              <a:rPr lang="ru-RU" sz="1900" dirty="0" smtClean="0"/>
              <a:t> </a:t>
            </a:r>
            <a:r>
              <a:rPr lang="ru-RU" sz="1900" dirty="0" err="1" smtClean="0"/>
              <a:t>стверджують</a:t>
            </a:r>
            <a:r>
              <a:rPr lang="ru-RU" sz="1900" dirty="0" smtClean="0"/>
              <a:t>, </a:t>
            </a:r>
            <a:r>
              <a:rPr lang="ru-RU" sz="1900" dirty="0" err="1" smtClean="0"/>
              <a:t>що</a:t>
            </a:r>
            <a:r>
              <a:rPr lang="ru-RU" sz="1900" dirty="0" smtClean="0"/>
              <a:t> </a:t>
            </a:r>
            <a:r>
              <a:rPr lang="ru-RU" sz="1900" dirty="0" err="1" smtClean="0"/>
              <a:t>євреї</a:t>
            </a:r>
            <a:r>
              <a:rPr lang="ru-RU" sz="1900" dirty="0" smtClean="0"/>
              <a:t> почали </a:t>
            </a:r>
            <a:r>
              <a:rPr lang="ru-RU" sz="1900" dirty="0" err="1" smtClean="0"/>
              <a:t>селитися</a:t>
            </a:r>
            <a:r>
              <a:rPr lang="ru-RU" sz="1900" dirty="0" smtClean="0"/>
              <a:t> в </a:t>
            </a:r>
            <a:r>
              <a:rPr lang="ru-RU" sz="1900" dirty="0" err="1" smtClean="0"/>
              <a:t>Полонному</a:t>
            </a:r>
            <a:r>
              <a:rPr lang="ru-RU" sz="1900" dirty="0" smtClean="0"/>
              <a:t> (</a:t>
            </a:r>
            <a:r>
              <a:rPr lang="ru-RU" sz="1900" dirty="0" err="1" smtClean="0"/>
              <a:t>хасиди</a:t>
            </a:r>
            <a:r>
              <a:rPr lang="ru-RU" sz="1900" dirty="0" smtClean="0"/>
              <a:t> </a:t>
            </a:r>
            <a:r>
              <a:rPr lang="ru-RU" sz="1900" dirty="0" err="1" smtClean="0"/>
              <a:t>називають</a:t>
            </a:r>
            <a:r>
              <a:rPr lang="ru-RU" sz="1900" dirty="0" smtClean="0"/>
              <a:t> </a:t>
            </a:r>
            <a:r>
              <a:rPr lang="ru-RU" sz="1900" dirty="0" err="1" smtClean="0"/>
              <a:t>його</a:t>
            </a:r>
            <a:r>
              <a:rPr lang="ru-RU" sz="1900" dirty="0" smtClean="0"/>
              <a:t> </a:t>
            </a:r>
            <a:r>
              <a:rPr lang="ru-RU" sz="1900" dirty="0" err="1" smtClean="0"/>
              <a:t>Польне</a:t>
            </a:r>
            <a:r>
              <a:rPr lang="ru-RU" sz="1900" dirty="0" smtClean="0"/>
              <a:t>) у ХVІ ст.  </a:t>
            </a:r>
            <a:r>
              <a:rPr lang="uk-UA" sz="1900" dirty="0" smtClean="0"/>
              <a:t>У 18 столітті у </a:t>
            </a:r>
            <a:r>
              <a:rPr lang="uk-UA" sz="1900" dirty="0" err="1" smtClean="0"/>
              <a:t>Полонному</a:t>
            </a:r>
            <a:r>
              <a:rPr lang="uk-UA" sz="1900" dirty="0" smtClean="0"/>
              <a:t> значно зросла єврейська громада, що дозволило місту стати значним торговим та ремісничим осередком Волині. Цей статус збільшився у 19 столітті, коли у </a:t>
            </a:r>
            <a:r>
              <a:rPr lang="uk-UA" sz="1900" dirty="0" err="1" smtClean="0"/>
              <a:t>Полонному</a:t>
            </a:r>
            <a:r>
              <a:rPr lang="uk-UA" sz="1900" dirty="0" smtClean="0"/>
              <a:t> було 15 </a:t>
            </a:r>
            <a:r>
              <a:rPr lang="uk-UA" sz="1900" dirty="0" err="1" smtClean="0"/>
              <a:t>синагог</a:t>
            </a:r>
            <a:r>
              <a:rPr lang="uk-UA" sz="1900" dirty="0" smtClean="0"/>
              <a:t>, євреї становили 48% населення міста і їм належало 95% підприємств. </a:t>
            </a:r>
            <a:r>
              <a:rPr lang="uk-UA" sz="1900" dirty="0" err="1" smtClean="0"/>
              <a:t>Полонне</a:t>
            </a:r>
            <a:r>
              <a:rPr lang="uk-UA" sz="1900" dirty="0" smtClean="0"/>
              <a:t> було типовим </a:t>
            </a:r>
            <a:r>
              <a:rPr lang="uk-UA" sz="1900" dirty="0" err="1" smtClean="0"/>
              <a:t>штетлом</a:t>
            </a:r>
            <a:r>
              <a:rPr lang="uk-UA" sz="1900" dirty="0" smtClean="0"/>
              <a:t>.</a:t>
            </a:r>
          </a:p>
          <a:p>
            <a:pPr algn="just"/>
            <a:r>
              <a:rPr lang="uk-UA" sz="1900" dirty="0" smtClean="0"/>
              <a:t>Одним із найвідоміших духовних лідерів єврейської громади в місті був </a:t>
            </a:r>
            <a:r>
              <a:rPr lang="uk-UA" sz="1900" dirty="0" err="1" smtClean="0"/>
              <a:t>Яаков</a:t>
            </a:r>
            <a:r>
              <a:rPr lang="uk-UA" sz="1900" dirty="0" smtClean="0"/>
              <a:t> </a:t>
            </a:r>
            <a:r>
              <a:rPr lang="uk-UA" sz="1900" dirty="0" err="1" smtClean="0"/>
              <a:t>Йосеф</a:t>
            </a:r>
            <a:r>
              <a:rPr lang="uk-UA" sz="1900" dirty="0" smtClean="0"/>
              <a:t> </a:t>
            </a:r>
            <a:r>
              <a:rPr lang="uk-UA" sz="1900" dirty="0" err="1" smtClean="0"/>
              <a:t>Коен</a:t>
            </a:r>
            <a:r>
              <a:rPr lang="uk-UA" sz="1900" dirty="0" smtClean="0"/>
              <a:t> – палкий прихильник нової в той час релігійної течії в іудаїзмі, що мала назву хасидизму. Відомим послідовником хасидизму є також проповідник із </a:t>
            </a:r>
            <a:r>
              <a:rPr lang="uk-UA" sz="1900" dirty="0" err="1" smtClean="0"/>
              <a:t>Полонного</a:t>
            </a:r>
            <a:r>
              <a:rPr lang="uk-UA" sz="1900" dirty="0" smtClean="0"/>
              <a:t> </a:t>
            </a:r>
            <a:r>
              <a:rPr lang="uk-UA" sz="1900" dirty="0" err="1" smtClean="0"/>
              <a:t>Ієгуда</a:t>
            </a:r>
            <a:r>
              <a:rPr lang="uk-UA" sz="1900" dirty="0" smtClean="0"/>
              <a:t> Лейб. Обидва проповідники поховані в кам’яному склепі, який зберігся на стародавньому єврейському кладовищі міста.</a:t>
            </a:r>
          </a:p>
          <a:p>
            <a:pPr algn="just"/>
            <a:r>
              <a:rPr lang="uk-UA" sz="1900" dirty="0" smtClean="0"/>
              <a:t>Від великої єврейської громади залишилось кладовище, із мавзолеєм двох хасидських цадиків. Поряд із кладовищем кілька старовинних дерев’яних єврейських будинків, в одному з яких діюча синагога. </a:t>
            </a:r>
            <a:r>
              <a:rPr lang="uk-UA" sz="1900" dirty="0" err="1" smtClean="0"/>
              <a:t>Збереглася</a:t>
            </a:r>
            <a:r>
              <a:rPr lang="uk-UA" sz="1900" dirty="0" smtClean="0"/>
              <a:t> й будівля хоральної синагоги, в якій нині музей уродженця </a:t>
            </a:r>
            <a:r>
              <a:rPr lang="uk-UA" sz="1900" dirty="0" err="1" smtClean="0"/>
              <a:t>Полонного</a:t>
            </a:r>
            <a:r>
              <a:rPr lang="uk-UA" sz="1900" dirty="0" smtClean="0"/>
              <a:t>, громадського діяча та поета </a:t>
            </a:r>
            <a:r>
              <a:rPr lang="uk-UA" sz="1900" dirty="0" err="1" smtClean="0"/>
              <a:t>Переца</a:t>
            </a:r>
            <a:r>
              <a:rPr lang="uk-UA" sz="1900" dirty="0" smtClean="0"/>
              <a:t> </a:t>
            </a:r>
            <a:r>
              <a:rPr lang="uk-UA" sz="1900" dirty="0" err="1" smtClean="0"/>
              <a:t>Маркіша</a:t>
            </a:r>
            <a:r>
              <a:rPr lang="uk-UA" sz="1900" dirty="0" smtClean="0"/>
              <a:t>.</a:t>
            </a:r>
            <a:endParaRPr lang="uk-UA" sz="1900" dirty="0"/>
          </a:p>
        </p:txBody>
      </p:sp>
      <p:sp>
        <p:nvSpPr>
          <p:cNvPr id="8" name="Прямокутник 7"/>
          <p:cNvSpPr/>
          <p:nvPr/>
        </p:nvSpPr>
        <p:spPr>
          <a:xfrm>
            <a:off x="484414" y="148510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b="0" i="0" dirty="0" smtClean="0">
                <a:solidFill>
                  <a:srgbClr val="333333"/>
                </a:solidFill>
                <a:effectLst/>
                <a:latin typeface="roboto"/>
              </a:rPr>
              <a:t>       </a:t>
            </a: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0853" y="1128941"/>
            <a:ext cx="2369457" cy="17770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1" y="330253"/>
            <a:ext cx="3303814" cy="24778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354" y="2991333"/>
            <a:ext cx="2565400" cy="1924050"/>
          </a:xfrm>
          <a:prstGeom prst="rect">
            <a:avLst/>
          </a:prstGeom>
        </p:spPr>
      </p:pic>
      <p:pic>
        <p:nvPicPr>
          <p:cNvPr id="7174" name="Picture 6" descr="https://ukrainaincognita.com/wp-content/uploads/2021/10/polonne_tsvynt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584" y="2758746"/>
            <a:ext cx="3093811" cy="205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10" y="4694464"/>
            <a:ext cx="2884714" cy="2163536"/>
          </a:xfrm>
          <a:prstGeom prst="rect">
            <a:avLst/>
          </a:prstGeom>
        </p:spPr>
      </p:pic>
      <p:sp>
        <p:nvSpPr>
          <p:cNvPr id="14" name="Прямокутник 13"/>
          <p:cNvSpPr/>
          <p:nvPr/>
        </p:nvSpPr>
        <p:spPr>
          <a:xfrm>
            <a:off x="99396" y="5248983"/>
            <a:ext cx="2475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 </a:t>
            </a:r>
            <a:r>
              <a:rPr lang="ru-RU" b="1" dirty="0" err="1" smtClean="0"/>
              <a:t>Єврейське</a:t>
            </a:r>
            <a:r>
              <a:rPr lang="ru-RU" b="1" dirty="0" smtClean="0"/>
              <a:t> </a:t>
            </a:r>
            <a:r>
              <a:rPr lang="ru-RU" b="1" dirty="0" err="1" smtClean="0"/>
              <a:t>кладовище</a:t>
            </a:r>
            <a:endParaRPr lang="uk-UA" b="1" dirty="0"/>
          </a:p>
        </p:txBody>
      </p:sp>
      <p:sp>
        <p:nvSpPr>
          <p:cNvPr id="15" name="Прямокутник 14"/>
          <p:cNvSpPr/>
          <p:nvPr/>
        </p:nvSpPr>
        <p:spPr>
          <a:xfrm>
            <a:off x="1502152" y="6379420"/>
            <a:ext cx="1072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Синагога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465883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0114" y="365125"/>
            <a:ext cx="4865915" cy="1325563"/>
          </a:xfrm>
        </p:spPr>
        <p:txBody>
          <a:bodyPr/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Костел Святої Анни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210300" y="1355272"/>
            <a:ext cx="5671457" cy="550272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uk-UA" dirty="0" smtClean="0"/>
              <a:t>Головною сакральною пам’яткою міста є костел Святої Анни, зведений у 1593-1607 рр. </a:t>
            </a:r>
            <a:r>
              <a:rPr lang="uk-UA" dirty="0" err="1" smtClean="0"/>
              <a:t>Янушем</a:t>
            </a:r>
            <a:r>
              <a:rPr lang="uk-UA" dirty="0" smtClean="0"/>
              <a:t> Острозьким. Первісно храм освятили на честь </a:t>
            </a:r>
            <a:r>
              <a:rPr lang="uk-UA" dirty="0" err="1" smtClean="0"/>
              <a:t>Внебовзяття</a:t>
            </a:r>
            <a:r>
              <a:rPr lang="uk-UA" dirty="0" smtClean="0"/>
              <a:t> Діви Марії. 1618 році його спалили татари. Відновив костел у 1649 році Станіслав Любомирський, </a:t>
            </a:r>
            <a:r>
              <a:rPr lang="uk-UA" dirty="0" err="1" smtClean="0"/>
              <a:t>переосвятивши</a:t>
            </a:r>
            <a:r>
              <a:rPr lang="uk-UA" dirty="0" smtClean="0"/>
              <a:t> на честь святої Анни, заступниці його матері. Але храм простояв недовго – у 1651 році його зруйнували козаки.</a:t>
            </a:r>
          </a:p>
          <a:p>
            <a:pPr algn="just"/>
            <a:r>
              <a:rPr lang="uk-UA" dirty="0" smtClean="0"/>
              <a:t>Нова відбудова почалася у 1716 році коштом Любомирських. До храму прийшли єзуїти, які завершили будівництво і освятили храм у 1738 році. Тоді він набув нинішнього вигляду.</a:t>
            </a:r>
          </a:p>
          <a:p>
            <a:pPr algn="just"/>
            <a:r>
              <a:rPr lang="uk-UA" dirty="0" smtClean="0"/>
              <a:t>У 30 роки минулого століття радянські варвари закрили храм. В приміщеннях облаштували відділок НКВС. В льохах храму катували людей. В 1946-1947 рр. храм передали православній парафії, але потім повернули римо-католицькій. </a:t>
            </a:r>
          </a:p>
          <a:p>
            <a:pPr algn="just"/>
            <a:r>
              <a:rPr lang="uk-UA" dirty="0" smtClean="0"/>
              <a:t>Костел Святої Анни є чудовою пам’яткою і вдалим зразком архітектури розвиненого бароко, який зазнав впливу італійської архітектурної школи.</a:t>
            </a:r>
            <a:endParaRPr lang="uk-UA" dirty="0"/>
          </a:p>
        </p:txBody>
      </p:sp>
      <p:pic>
        <p:nvPicPr>
          <p:cNvPr id="9218" name="Picture 2" descr="https://ukrainaincognita.com/wp-content/uploads/2021/10/polonne_kos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3" y="365125"/>
            <a:ext cx="3420382" cy="28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88" y="1519066"/>
            <a:ext cx="2070811" cy="3102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86203" y="3610625"/>
            <a:ext cx="3061232" cy="2043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798041" y="4449873"/>
            <a:ext cx="3607786" cy="240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109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1720</Words>
  <Application>Microsoft Office PowerPoint</Application>
  <PresentationFormat>Широкий екран</PresentationFormat>
  <Paragraphs>87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roboto</vt:lpstr>
      <vt:lpstr>Segoe UI Historic</vt:lpstr>
      <vt:lpstr>Тема Office</vt:lpstr>
      <vt:lpstr>Полонне –  замок-фортеця та «ідеальне місто»: минуле і сьогодення</vt:lpstr>
      <vt:lpstr>Презентація PowerPoint</vt:lpstr>
      <vt:lpstr>Екскурсійний маршрут</vt:lpstr>
      <vt:lpstr>Презентація PowerPoint</vt:lpstr>
      <vt:lpstr>Покровська церква</vt:lpstr>
      <vt:lpstr>Полонські млини</vt:lpstr>
      <vt:lpstr>Полонська фортеця</vt:lpstr>
      <vt:lpstr>Єврейське кладовище</vt:lpstr>
      <vt:lpstr>Костел Святої Анни</vt:lpstr>
      <vt:lpstr>Леся Українка</vt:lpstr>
      <vt:lpstr>МУЗЕЙ ДВоХ ЗАВОДіВ</vt:lpstr>
      <vt:lpstr>Козацька могила</vt:lpstr>
      <vt:lpstr>Висновки</vt:lpstr>
      <vt:lpstr>Література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Людмила</dc:creator>
  <cp:lastModifiedBy>Людмила</cp:lastModifiedBy>
  <cp:revision>32</cp:revision>
  <dcterms:created xsi:type="dcterms:W3CDTF">2024-04-14T13:30:03Z</dcterms:created>
  <dcterms:modified xsi:type="dcterms:W3CDTF">2024-04-14T21:50:18Z</dcterms:modified>
</cp:coreProperties>
</file>