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</p:sldIdLst>
  <p:sldSz cx="18288000" cy="10287000"/>
  <p:notesSz cx="6858000" cy="9144000"/>
  <p:embeddedFontLst>
    <p:embeddedFont>
      <p:font typeface="Lora" charset="1" panose="00000500000000000000"/>
      <p:regular r:id="rId6"/>
    </p:embeddedFont>
    <p:embeddedFont>
      <p:font typeface="Lora Bold" charset="1" panose="00000800000000000000"/>
      <p:regular r:id="rId7"/>
    </p:embeddedFont>
    <p:embeddedFont>
      <p:font typeface="Lora Italics" charset="1" panose="00000500000000000000"/>
      <p:regular r:id="rId8"/>
    </p:embeddedFont>
    <p:embeddedFont>
      <p:font typeface="Lora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Clear Sans Thin" charset="1" panose="020B0203030202020304"/>
      <p:regular r:id="rId14"/>
    </p:embeddedFont>
    <p:embeddedFont>
      <p:font typeface="Clear Sans Thin Bold" charset="1" panose="020B030303020202030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22" Target="slides/slide7.xml" Type="http://schemas.openxmlformats.org/officeDocument/2006/relationships/slide"/><Relationship Id="rId23" Target="slides/slide8.xml" Type="http://schemas.openxmlformats.org/officeDocument/2006/relationships/slide"/><Relationship Id="rId24" Target="slides/slide9.xml" Type="http://schemas.openxmlformats.org/officeDocument/2006/relationships/slide"/><Relationship Id="rId25" Target="slides/slide10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0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5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-419886" y="0"/>
            <a:ext cx="5920767" cy="10287000"/>
          </a:xfrm>
          <a:custGeom>
            <a:avLst/>
            <a:gdLst/>
            <a:ahLst/>
            <a:cxnLst/>
            <a:rect r="r" b="b" t="t" l="l"/>
            <a:pathLst>
              <a:path h="10287000" w="5920767">
                <a:moveTo>
                  <a:pt x="5920767" y="0"/>
                </a:moveTo>
                <a:lnTo>
                  <a:pt x="0" y="0"/>
                </a:lnTo>
                <a:lnTo>
                  <a:pt x="0" y="10287000"/>
                </a:lnTo>
                <a:lnTo>
                  <a:pt x="5920767" y="10287000"/>
                </a:lnTo>
                <a:lnTo>
                  <a:pt x="5920767" y="0"/>
                </a:lnTo>
                <a:close/>
              </a:path>
            </a:pathLst>
          </a:custGeom>
          <a:blipFill>
            <a:blip r:embed="rId2"/>
            <a:stretch>
              <a:fillRect l="-38460" t="0" r="-32025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153006" y="3724830"/>
            <a:ext cx="2695751" cy="2837341"/>
            <a:chOff x="0" y="0"/>
            <a:chExt cx="3594335" cy="3783121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3594335" cy="3783121"/>
              <a:chOff x="0" y="0"/>
              <a:chExt cx="1818383" cy="191389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818383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818383">
                    <a:moveTo>
                      <a:pt x="0" y="0"/>
                    </a:moveTo>
                    <a:lnTo>
                      <a:pt x="1818383" y="0"/>
                    </a:lnTo>
                    <a:lnTo>
                      <a:pt x="1818383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DB15"/>
              </a:solidFill>
            </p:spPr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537012" y="562942"/>
              <a:ext cx="2520310" cy="2520310"/>
            </a:xfrm>
            <a:custGeom>
              <a:avLst/>
              <a:gdLst/>
              <a:ahLst/>
              <a:cxnLst/>
              <a:rect r="r" b="b" t="t" l="l"/>
              <a:pathLst>
                <a:path h="2520310" w="2520310">
                  <a:moveTo>
                    <a:pt x="0" y="0"/>
                  </a:moveTo>
                  <a:lnTo>
                    <a:pt x="2520311" y="0"/>
                  </a:lnTo>
                  <a:lnTo>
                    <a:pt x="2520311" y="2520310"/>
                  </a:lnTo>
                  <a:lnTo>
                    <a:pt x="0" y="2520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8333795" y="729482"/>
            <a:ext cx="7560009" cy="8828035"/>
          </a:xfrm>
          <a:custGeom>
            <a:avLst/>
            <a:gdLst/>
            <a:ahLst/>
            <a:cxnLst/>
            <a:rect r="r" b="b" t="t" l="l"/>
            <a:pathLst>
              <a:path h="8828035" w="7560009">
                <a:moveTo>
                  <a:pt x="0" y="0"/>
                </a:moveTo>
                <a:lnTo>
                  <a:pt x="7560008" y="0"/>
                </a:lnTo>
                <a:lnTo>
                  <a:pt x="7560008" y="8828036"/>
                </a:lnTo>
                <a:lnTo>
                  <a:pt x="0" y="88280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568988" y="853307"/>
            <a:ext cx="9690312" cy="34372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01"/>
              </a:lnSpc>
            </a:pPr>
            <a:r>
              <a:rPr lang="en-US" sz="6701" spc="-67">
                <a:solidFill>
                  <a:srgbClr val="461A0D"/>
                </a:solidFill>
                <a:latin typeface="Lora Bold"/>
              </a:rPr>
              <a:t>ВПЛИВ КЛІМАТИЧНИХ УМОВ НА ФІЗИКО-ХІМІЧНІ ПОКАЗНИКИ МЕДУ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836125" y="5610225"/>
            <a:ext cx="9423175" cy="5372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64"/>
              </a:lnSpc>
            </a:pPr>
            <a:r>
              <a:rPr lang="en-US" sz="3099" spc="123">
                <a:solidFill>
                  <a:srgbClr val="9E5D0F"/>
                </a:solidFill>
                <a:latin typeface="Lora Bold"/>
              </a:rPr>
              <a:t>Роботу виконав</a:t>
            </a:r>
            <a:r>
              <a:rPr lang="en-US" sz="3099" spc="123">
                <a:solidFill>
                  <a:srgbClr val="000000"/>
                </a:solidFill>
                <a:latin typeface="Lora Bold"/>
              </a:rPr>
              <a:t>: </a:t>
            </a:r>
          </a:p>
          <a:p>
            <a:pPr>
              <a:lnSpc>
                <a:spcPts val="3564"/>
              </a:lnSpc>
            </a:pPr>
            <a:r>
              <a:rPr lang="en-US" sz="3099" spc="123">
                <a:solidFill>
                  <a:srgbClr val="000000"/>
                </a:solidFill>
                <a:latin typeface="Lora"/>
              </a:rPr>
              <a:t>Кононенко  Володимир Сергійович,</a:t>
            </a:r>
          </a:p>
          <a:p>
            <a:pPr>
              <a:lnSpc>
                <a:spcPts val="3564"/>
              </a:lnSpc>
            </a:pPr>
            <a:r>
              <a:rPr lang="en-US" sz="3099" spc="123">
                <a:solidFill>
                  <a:srgbClr val="000000"/>
                </a:solidFill>
                <a:latin typeface="Lora"/>
              </a:rPr>
              <a:t>вихованець Сквирського ЦДЮТ,</a:t>
            </a:r>
          </a:p>
          <a:p>
            <a:pPr>
              <a:lnSpc>
                <a:spcPts val="3564"/>
              </a:lnSpc>
            </a:pPr>
            <a:r>
              <a:rPr lang="en-US" sz="3099" spc="123">
                <a:solidFill>
                  <a:srgbClr val="000000"/>
                </a:solidFill>
                <a:latin typeface="Lora"/>
              </a:rPr>
              <a:t>учень 10 класу Сквирського академічного ліцею.</a:t>
            </a:r>
          </a:p>
          <a:p>
            <a:pPr>
              <a:lnSpc>
                <a:spcPts val="3564"/>
              </a:lnSpc>
            </a:pPr>
            <a:r>
              <a:rPr lang="en-US" sz="3099" spc="123">
                <a:solidFill>
                  <a:srgbClr val="9E5D0F"/>
                </a:solidFill>
                <a:latin typeface="Lora Bold"/>
              </a:rPr>
              <a:t>Керівник</a:t>
            </a:r>
            <a:r>
              <a:rPr lang="en-US" sz="3099" spc="123">
                <a:solidFill>
                  <a:srgbClr val="000000"/>
                </a:solidFill>
                <a:latin typeface="Lora"/>
              </a:rPr>
              <a:t>:Ніфоровська Галина Іллівна </a:t>
            </a:r>
          </a:p>
          <a:p>
            <a:pPr>
              <a:lnSpc>
                <a:spcPts val="3564"/>
              </a:lnSpc>
            </a:pPr>
            <a:r>
              <a:rPr lang="en-US" sz="3099" spc="123">
                <a:solidFill>
                  <a:srgbClr val="000000"/>
                </a:solidFill>
                <a:latin typeface="Lora"/>
              </a:rPr>
              <a:t> </a:t>
            </a:r>
          </a:p>
          <a:p>
            <a:pPr>
              <a:lnSpc>
                <a:spcPts val="3564"/>
              </a:lnSpc>
            </a:pPr>
          </a:p>
          <a:p>
            <a:pPr>
              <a:lnSpc>
                <a:spcPts val="3564"/>
              </a:lnSpc>
            </a:pPr>
          </a:p>
          <a:p>
            <a:pPr>
              <a:lnSpc>
                <a:spcPts val="3564"/>
              </a:lnSpc>
            </a:pPr>
          </a:p>
          <a:p>
            <a:pPr>
              <a:lnSpc>
                <a:spcPts val="3564"/>
              </a:lnSpc>
            </a:pPr>
          </a:p>
          <a:p>
            <a:pPr algn="l">
              <a:lnSpc>
                <a:spcPts val="3564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7312348" y="4233451"/>
            <a:ext cx="9735384" cy="1064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Lora Bold"/>
              </a:rPr>
              <a:t>Категорія:НАУКА</a:t>
            </a:r>
          </a:p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Lora Bold"/>
              </a:rPr>
              <a:t>Підкатегорія:Якість навколишнього середовища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B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94669" y="1143000"/>
            <a:ext cx="11808955" cy="1416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99"/>
              </a:lnSpc>
            </a:pPr>
            <a:r>
              <a:rPr lang="en-US" sz="5499">
                <a:solidFill>
                  <a:srgbClr val="461A0D"/>
                </a:solidFill>
                <a:latin typeface="Lora Bold"/>
              </a:rPr>
              <a:t>ВИСНОВКИ</a:t>
            </a:r>
          </a:p>
          <a:p>
            <a:pPr algn="l">
              <a:lnSpc>
                <a:spcPts val="5499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369048" y="3584133"/>
            <a:ext cx="5192189" cy="4311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spc="35">
                <a:solidFill>
                  <a:srgbClr val="020301"/>
                </a:solidFill>
                <a:latin typeface="Lora"/>
              </a:rPr>
              <a:t>У досліджених пробах меду акацієвого зміна діастазного числа у період з 2021 по 2022 рік становила 0,07 %, а у меді із різнотрав’я – 0,08 %.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2682477"/>
            <a:ext cx="3872885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4500">
                <a:solidFill>
                  <a:srgbClr val="904F17"/>
                </a:solidFill>
                <a:latin typeface="Lora Bold"/>
              </a:rPr>
              <a:t>04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561237" y="3584133"/>
            <a:ext cx="6277627" cy="6169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spc="35">
                <a:solidFill>
                  <a:srgbClr val="020301"/>
                </a:solidFill>
                <a:latin typeface="Lora"/>
              </a:rPr>
              <a:t> Порівняльний аналіз фізико-хімічних властивостей акацієвого меду та меду із різнотрав’я у різні роки медозбору показав, що масова частка води у них збільшилася, діастазне число зменшилося.</a:t>
            </a:r>
          </a:p>
          <a:p>
            <a:pPr algn="l">
              <a:lnSpc>
                <a:spcPts val="4900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6220889" y="2682477"/>
            <a:ext cx="3872885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4500">
                <a:solidFill>
                  <a:srgbClr val="904F17"/>
                </a:solidFill>
                <a:latin typeface="Lora Bold"/>
              </a:rPr>
              <a:t>05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251985" y="3584133"/>
            <a:ext cx="6036015" cy="6169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spc="35">
                <a:solidFill>
                  <a:srgbClr val="020301"/>
                </a:solidFill>
                <a:latin typeface="Lora"/>
              </a:rPr>
              <a:t> Базуючись на даних джерел літератури, можна припустити, що виявлені відмінності фізико-хімічних показників різних видів меду в різні сезони медозбору можуть бути зумовлені впливом зміни клімату.</a:t>
            </a:r>
          </a:p>
          <a:p>
            <a:pPr algn="l">
              <a:lnSpc>
                <a:spcPts val="490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2728301" y="2682477"/>
            <a:ext cx="3872885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4500">
                <a:solidFill>
                  <a:srgbClr val="904F17"/>
                </a:solidFill>
                <a:latin typeface="Lora Bold"/>
              </a:rPr>
              <a:t>06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5943071" y="1028700"/>
            <a:ext cx="1316229" cy="1316229"/>
          </a:xfrm>
          <a:custGeom>
            <a:avLst/>
            <a:gdLst/>
            <a:ahLst/>
            <a:cxnLst/>
            <a:rect r="r" b="b" t="t" l="l"/>
            <a:pathLst>
              <a:path h="1316229" w="1316229">
                <a:moveTo>
                  <a:pt x="0" y="0"/>
                </a:moveTo>
                <a:lnTo>
                  <a:pt x="1316229" y="0"/>
                </a:lnTo>
                <a:lnTo>
                  <a:pt x="1316229" y="1316229"/>
                </a:lnTo>
                <a:lnTo>
                  <a:pt x="0" y="1316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5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385837" y="2815193"/>
            <a:ext cx="2777203" cy="94780"/>
          </a:xfrm>
          <a:prstGeom prst="rect">
            <a:avLst/>
          </a:prstGeom>
          <a:solidFill>
            <a:srgbClr val="FFDB15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1907262"/>
            <a:ext cx="7176103" cy="8379738"/>
          </a:xfrm>
          <a:custGeom>
            <a:avLst/>
            <a:gdLst/>
            <a:ahLst/>
            <a:cxnLst/>
            <a:rect r="r" b="b" t="t" l="l"/>
            <a:pathLst>
              <a:path h="8379738" w="7176103">
                <a:moveTo>
                  <a:pt x="0" y="0"/>
                </a:moveTo>
                <a:lnTo>
                  <a:pt x="7176103" y="0"/>
                </a:lnTo>
                <a:lnTo>
                  <a:pt x="7176103" y="8379738"/>
                </a:lnTo>
                <a:lnTo>
                  <a:pt x="0" y="8379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647033" y="1469112"/>
            <a:ext cx="7758163" cy="1009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7500">
                <a:solidFill>
                  <a:srgbClr val="461A0D"/>
                </a:solidFill>
                <a:latin typeface="Lora Bold"/>
              </a:rPr>
              <a:t>АКТУАЛЬНІСТЬ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464223" y="9378791"/>
            <a:ext cx="7118927" cy="238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920"/>
              </a:lnSpc>
            </a:pPr>
            <a:r>
              <a:rPr lang="en-US" sz="1600" spc="80">
                <a:solidFill>
                  <a:srgbClr val="020301"/>
                </a:solidFill>
                <a:latin typeface="Clear Sans Thin Bold"/>
              </a:rPr>
              <a:t>BBH Brand Guide V. 1 | 2020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2883620" y="3499215"/>
            <a:ext cx="7080319" cy="10287000"/>
          </a:xfrm>
          <a:custGeom>
            <a:avLst/>
            <a:gdLst/>
            <a:ahLst/>
            <a:cxnLst/>
            <a:rect r="r" b="b" t="t" l="l"/>
            <a:pathLst>
              <a:path h="10287000" w="7080319">
                <a:moveTo>
                  <a:pt x="0" y="0"/>
                </a:moveTo>
                <a:lnTo>
                  <a:pt x="7080320" y="0"/>
                </a:lnTo>
                <a:lnTo>
                  <a:pt x="70803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1757" t="0" r="-20255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207681" y="0"/>
            <a:ext cx="7080319" cy="10287000"/>
          </a:xfrm>
          <a:custGeom>
            <a:avLst/>
            <a:gdLst/>
            <a:ahLst/>
            <a:cxnLst/>
            <a:rect r="r" b="b" t="t" l="l"/>
            <a:pathLst>
              <a:path h="10287000" w="7080319">
                <a:moveTo>
                  <a:pt x="0" y="0"/>
                </a:moveTo>
                <a:lnTo>
                  <a:pt x="7080319" y="0"/>
                </a:lnTo>
                <a:lnTo>
                  <a:pt x="708031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1757" t="0" r="-20255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63769" y="3617192"/>
            <a:ext cx="10524691" cy="4556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29"/>
              </a:lnSpc>
            </a:pPr>
            <a:r>
              <a:rPr lang="en-US" sz="3235">
                <a:solidFill>
                  <a:srgbClr val="904F17"/>
                </a:solidFill>
                <a:latin typeface="Lora Bold"/>
              </a:rPr>
              <a:t>Глобальне потепління</a:t>
            </a:r>
            <a:r>
              <a:rPr lang="en-US" sz="3235">
                <a:solidFill>
                  <a:srgbClr val="020301"/>
                </a:solidFill>
                <a:latin typeface="Lora"/>
              </a:rPr>
              <a:t> -одна із найважливіших проблем людства.</a:t>
            </a:r>
          </a:p>
          <a:p>
            <a:pPr algn="ctr">
              <a:lnSpc>
                <a:spcPts val="4529"/>
              </a:lnSpc>
            </a:pPr>
            <a:r>
              <a:rPr lang="en-US" sz="3235">
                <a:solidFill>
                  <a:srgbClr val="461A0D"/>
                </a:solidFill>
                <a:latin typeface="Lora Bold"/>
              </a:rPr>
              <a:t> </a:t>
            </a:r>
            <a:r>
              <a:rPr lang="en-US" sz="3235">
                <a:solidFill>
                  <a:srgbClr val="904F17"/>
                </a:solidFill>
                <a:latin typeface="Lora Bold"/>
              </a:rPr>
              <a:t>Зміна клімату</a:t>
            </a:r>
            <a:r>
              <a:rPr lang="en-US" sz="3235">
                <a:solidFill>
                  <a:srgbClr val="020301"/>
                </a:solidFill>
                <a:latin typeface="Lora"/>
              </a:rPr>
              <a:t> - зростання середньорічної температури та збільшенні кількості небезпечних метеорологічних явищ.</a:t>
            </a:r>
          </a:p>
          <a:p>
            <a:pPr algn="ctr">
              <a:lnSpc>
                <a:spcPts val="4529"/>
              </a:lnSpc>
            </a:pPr>
            <a:r>
              <a:rPr lang="en-US" sz="3235">
                <a:solidFill>
                  <a:srgbClr val="904F17"/>
                </a:solidFill>
                <a:latin typeface="Lora Bold"/>
              </a:rPr>
              <a:t>Вплив на сільськогосподарське виробництво</a:t>
            </a:r>
            <a:r>
              <a:rPr lang="en-US" sz="3235">
                <a:solidFill>
                  <a:srgbClr val="020301"/>
                </a:solidFill>
                <a:latin typeface="Lora"/>
              </a:rPr>
              <a:t> - зниження родючості ґрунту, поширення нових хвороб рослин і тварин, шкідників, мікроорганізмів .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5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426598" y="3027077"/>
            <a:ext cx="3690468" cy="5246370"/>
            <a:chOff x="0" y="0"/>
            <a:chExt cx="6350000" cy="902716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9027160"/>
            </a:xfrm>
            <a:custGeom>
              <a:avLst/>
              <a:gdLst/>
              <a:ahLst/>
              <a:cxnLst/>
              <a:rect r="r" b="b" t="t" l="l"/>
              <a:pathLst>
                <a:path h="9027160" w="6350000">
                  <a:moveTo>
                    <a:pt x="5619750" y="0"/>
                  </a:moveTo>
                  <a:lnTo>
                    <a:pt x="730250" y="0"/>
                  </a:lnTo>
                  <a:lnTo>
                    <a:pt x="0" y="730250"/>
                  </a:lnTo>
                  <a:lnTo>
                    <a:pt x="0" y="8296910"/>
                  </a:lnTo>
                  <a:lnTo>
                    <a:pt x="730250" y="9027160"/>
                  </a:lnTo>
                  <a:lnTo>
                    <a:pt x="5619750" y="9027160"/>
                  </a:lnTo>
                  <a:lnTo>
                    <a:pt x="6350000" y="8296910"/>
                  </a:lnTo>
                  <a:lnTo>
                    <a:pt x="6350000" y="730250"/>
                  </a:lnTo>
                  <a:close/>
                </a:path>
              </a:pathLst>
            </a:custGeom>
            <a:blipFill>
              <a:blip r:embed="rId2"/>
              <a:stretch>
                <a:fillRect l="0" t="-370" r="0" b="-12245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9391650" y="3027077"/>
            <a:ext cx="3690468" cy="5246370"/>
            <a:chOff x="0" y="0"/>
            <a:chExt cx="6350000" cy="902716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9027160"/>
            </a:xfrm>
            <a:custGeom>
              <a:avLst/>
              <a:gdLst/>
              <a:ahLst/>
              <a:cxnLst/>
              <a:rect r="r" b="b" t="t" l="l"/>
              <a:pathLst>
                <a:path h="9027160" w="6350000">
                  <a:moveTo>
                    <a:pt x="5619750" y="0"/>
                  </a:moveTo>
                  <a:lnTo>
                    <a:pt x="730250" y="0"/>
                  </a:lnTo>
                  <a:lnTo>
                    <a:pt x="0" y="730250"/>
                  </a:lnTo>
                  <a:lnTo>
                    <a:pt x="0" y="8296910"/>
                  </a:lnTo>
                  <a:lnTo>
                    <a:pt x="730250" y="9027160"/>
                  </a:lnTo>
                  <a:lnTo>
                    <a:pt x="5619750" y="9027160"/>
                  </a:lnTo>
                  <a:lnTo>
                    <a:pt x="6350000" y="8296910"/>
                  </a:lnTo>
                  <a:lnTo>
                    <a:pt x="6350000" y="730250"/>
                  </a:lnTo>
                  <a:close/>
                </a:path>
              </a:pathLst>
            </a:custGeom>
            <a:blipFill>
              <a:blip r:embed="rId3"/>
              <a:stretch>
                <a:fillRect l="-84552" t="0" r="-29076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4364717" y="3007944"/>
            <a:ext cx="4779283" cy="5415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200" spc="64">
                <a:solidFill>
                  <a:srgbClr val="020301"/>
                </a:solidFill>
                <a:latin typeface="Lora"/>
              </a:rPr>
              <a:t>Має білий колір з зеленуватим відтінком. Тонкий і ніжний аромат. Може довго не кристалізуватися за кімнатної температури. Має добрі смакові властивості.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76503" y="812316"/>
            <a:ext cx="10155711" cy="1416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5499">
                <a:solidFill>
                  <a:srgbClr val="461A0D"/>
                </a:solidFill>
                <a:latin typeface="Lora Bold"/>
              </a:rPr>
              <a:t>ХАРАКТЕРИСТИКА ОБ'ЄКТІВ ДОСЛІДЖЕННЯ: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329768" y="3017469"/>
            <a:ext cx="4337309" cy="5033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54"/>
              </a:lnSpc>
            </a:pPr>
            <a:r>
              <a:rPr lang="en-US" sz="3299" spc="65">
                <a:solidFill>
                  <a:srgbClr val="020301"/>
                </a:solidFill>
                <a:latin typeface="Lora"/>
              </a:rPr>
              <a:t>Колір може бути від світлого і світло-жовтого до</a:t>
            </a:r>
          </a:p>
          <a:p>
            <a:pPr>
              <a:lnSpc>
                <a:spcPts val="4454"/>
              </a:lnSpc>
            </a:pPr>
            <a:r>
              <a:rPr lang="en-US" sz="3299" spc="65">
                <a:solidFill>
                  <a:srgbClr val="020301"/>
                </a:solidFill>
                <a:latin typeface="Lora"/>
              </a:rPr>
              <a:t>темного, аромат і смак – від ніжного і слабкого до різкого, кристалізація – від</a:t>
            </a:r>
          </a:p>
          <a:p>
            <a:pPr algn="l">
              <a:lnSpc>
                <a:spcPts val="4454"/>
              </a:lnSpc>
            </a:pPr>
            <a:r>
              <a:rPr lang="en-US" sz="3299" spc="65">
                <a:solidFill>
                  <a:srgbClr val="020301"/>
                </a:solidFill>
                <a:latin typeface="Lora"/>
              </a:rPr>
              <a:t>салоподібної до крупнозернистої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718348" y="8943975"/>
            <a:ext cx="12780075" cy="581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25"/>
              </a:lnSpc>
            </a:pPr>
            <a:r>
              <a:rPr lang="en-US" sz="3500" spc="70">
                <a:solidFill>
                  <a:srgbClr val="020301"/>
                </a:solidFill>
                <a:latin typeface="Lora"/>
              </a:rPr>
              <a:t>акацієвий мед                                          мед із різнотрав’я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5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2926638" cy="10287000"/>
          </a:xfrm>
          <a:prstGeom prst="rect">
            <a:avLst/>
          </a:prstGeom>
          <a:solidFill>
            <a:srgbClr val="FFDB15"/>
          </a:solidFill>
        </p:spPr>
      </p:sp>
      <p:sp>
        <p:nvSpPr>
          <p:cNvPr name="AutoShape 3" id="3"/>
          <p:cNvSpPr/>
          <p:nvPr/>
        </p:nvSpPr>
        <p:spPr>
          <a:xfrm rot="0">
            <a:off x="0" y="0"/>
            <a:ext cx="2954062" cy="10287000"/>
          </a:xfrm>
          <a:prstGeom prst="rect">
            <a:avLst/>
          </a:prstGeom>
          <a:solidFill>
            <a:srgbClr val="FFDB15"/>
          </a:solidFill>
        </p:spPr>
      </p:sp>
      <p:sp>
        <p:nvSpPr>
          <p:cNvPr name="Freeform 4" id="4"/>
          <p:cNvSpPr/>
          <p:nvPr/>
        </p:nvSpPr>
        <p:spPr>
          <a:xfrm flipH="false" flipV="false" rot="0">
            <a:off x="3869195" y="3151811"/>
            <a:ext cx="6106489" cy="6106489"/>
          </a:xfrm>
          <a:custGeom>
            <a:avLst/>
            <a:gdLst/>
            <a:ahLst/>
            <a:cxnLst/>
            <a:rect r="r" b="b" t="t" l="l"/>
            <a:pathLst>
              <a:path h="6106489" w="6106489">
                <a:moveTo>
                  <a:pt x="0" y="0"/>
                </a:moveTo>
                <a:lnTo>
                  <a:pt x="6106490" y="0"/>
                </a:lnTo>
                <a:lnTo>
                  <a:pt x="6106490" y="6106489"/>
                </a:lnTo>
                <a:lnTo>
                  <a:pt x="0" y="61064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869195" y="854517"/>
            <a:ext cx="5274805" cy="2111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5499">
                <a:solidFill>
                  <a:srgbClr val="461A0D"/>
                </a:solidFill>
                <a:latin typeface="Lora Bold"/>
              </a:rPr>
              <a:t>ВИЗНАЧЕННЯ МАСОВОЇ ЧАСТКИ ВОДИ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164825" y="946246"/>
            <a:ext cx="7094475" cy="1661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55"/>
              </a:lnSpc>
            </a:pPr>
            <a:r>
              <a:rPr lang="en-US" sz="3300" spc="66">
                <a:solidFill>
                  <a:srgbClr val="020301"/>
                </a:solidFill>
                <a:latin typeface="Lora"/>
              </a:rPr>
              <a:t>Визначення масової частки води здійснювали за використання р</a:t>
            </a:r>
            <a:r>
              <a:rPr lang="en-US" sz="3300" spc="66">
                <a:solidFill>
                  <a:srgbClr val="904F17"/>
                </a:solidFill>
                <a:latin typeface="Lora"/>
              </a:rPr>
              <a:t>ефрактометра УРЛ</a:t>
            </a:r>
            <a:r>
              <a:rPr lang="en-US" sz="3300" spc="66">
                <a:solidFill>
                  <a:srgbClr val="020301"/>
                </a:solidFill>
                <a:latin typeface="Lora"/>
              </a:rPr>
              <a:t>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562779" y="3591720"/>
            <a:ext cx="7065900" cy="3347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55"/>
              </a:lnSpc>
            </a:pPr>
            <a:r>
              <a:rPr lang="en-US" sz="3300" spc="66">
                <a:solidFill>
                  <a:srgbClr val="020301"/>
                </a:solidFill>
                <a:latin typeface="Lora"/>
              </a:rPr>
              <a:t>Для проведення випробування викориcтовували рідкий мед. Одну краплю рідкого меду наносили на призму рефрактометра і вимірювали коефіцієнт заломлення.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562779" y="7597140"/>
            <a:ext cx="7065900" cy="1661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55"/>
              </a:lnSpc>
            </a:pPr>
            <a:r>
              <a:rPr lang="en-US" sz="3300" spc="66">
                <a:solidFill>
                  <a:srgbClr val="020301"/>
                </a:solidFill>
                <a:latin typeface="Lora"/>
              </a:rPr>
              <a:t>Отриманий </a:t>
            </a:r>
            <a:r>
              <a:rPr lang="en-US" sz="3300" spc="66">
                <a:solidFill>
                  <a:srgbClr val="904F17"/>
                </a:solidFill>
                <a:latin typeface="Lora"/>
              </a:rPr>
              <a:t>коефіцієнт</a:t>
            </a:r>
            <a:r>
              <a:rPr lang="en-US" sz="3300" spc="66">
                <a:solidFill>
                  <a:srgbClr val="020301"/>
                </a:solidFill>
                <a:latin typeface="Lora"/>
              </a:rPr>
              <a:t> </a:t>
            </a:r>
            <a:r>
              <a:rPr lang="en-US" sz="3300" spc="66">
                <a:solidFill>
                  <a:srgbClr val="904F17"/>
                </a:solidFill>
                <a:latin typeface="Lora"/>
              </a:rPr>
              <a:t>заломлення</a:t>
            </a:r>
            <a:r>
              <a:rPr lang="en-US" sz="3300" spc="66">
                <a:solidFill>
                  <a:srgbClr val="020301"/>
                </a:solidFill>
                <a:latin typeface="Lora"/>
              </a:rPr>
              <a:t> перераховували на маcову чаcтку води в меді.</a:t>
            </a:r>
          </a:p>
        </p:txBody>
      </p:sp>
      <p:sp>
        <p:nvSpPr>
          <p:cNvPr name="AutoShape 9" id="9"/>
          <p:cNvSpPr/>
          <p:nvPr/>
        </p:nvSpPr>
        <p:spPr>
          <a:xfrm rot="0">
            <a:off x="10562779" y="3234213"/>
            <a:ext cx="2777203" cy="94780"/>
          </a:xfrm>
          <a:prstGeom prst="rect">
            <a:avLst/>
          </a:prstGeom>
          <a:solidFill>
            <a:srgbClr val="FFDB15"/>
          </a:solidFill>
        </p:spPr>
      </p:sp>
      <p:sp>
        <p:nvSpPr>
          <p:cNvPr name="AutoShape 10" id="10"/>
          <p:cNvSpPr/>
          <p:nvPr/>
        </p:nvSpPr>
        <p:spPr>
          <a:xfrm rot="0">
            <a:off x="10562779" y="7243605"/>
            <a:ext cx="2777203" cy="94780"/>
          </a:xfrm>
          <a:prstGeom prst="rect">
            <a:avLst/>
          </a:prstGeom>
          <a:solidFill>
            <a:srgbClr val="FFDB15"/>
          </a:solidFill>
        </p:spPr>
      </p:sp>
      <p:sp>
        <p:nvSpPr>
          <p:cNvPr name="Freeform 11" id="11"/>
          <p:cNvSpPr/>
          <p:nvPr/>
        </p:nvSpPr>
        <p:spPr>
          <a:xfrm flipH="false" flipV="false" rot="0">
            <a:off x="709855" y="1028700"/>
            <a:ext cx="1534352" cy="1534352"/>
          </a:xfrm>
          <a:custGeom>
            <a:avLst/>
            <a:gdLst/>
            <a:ahLst/>
            <a:cxnLst/>
            <a:rect r="r" b="b" t="t" l="l"/>
            <a:pathLst>
              <a:path h="1534352" w="1534352">
                <a:moveTo>
                  <a:pt x="0" y="0"/>
                </a:moveTo>
                <a:lnTo>
                  <a:pt x="1534352" y="0"/>
                </a:lnTo>
                <a:lnTo>
                  <a:pt x="1534352" y="1534352"/>
                </a:lnTo>
                <a:lnTo>
                  <a:pt x="0" y="15343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5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2926638" cy="10287000"/>
          </a:xfrm>
          <a:prstGeom prst="rect">
            <a:avLst/>
          </a:prstGeom>
          <a:solidFill>
            <a:srgbClr val="FFDB15"/>
          </a:solidFill>
        </p:spPr>
      </p:sp>
      <p:sp>
        <p:nvSpPr>
          <p:cNvPr name="AutoShape 3" id="3"/>
          <p:cNvSpPr/>
          <p:nvPr/>
        </p:nvSpPr>
        <p:spPr>
          <a:xfrm rot="0">
            <a:off x="0" y="0"/>
            <a:ext cx="2954062" cy="10287000"/>
          </a:xfrm>
          <a:prstGeom prst="rect">
            <a:avLst/>
          </a:prstGeom>
          <a:solidFill>
            <a:srgbClr val="020301"/>
          </a:solidFill>
        </p:spPr>
      </p:sp>
      <p:sp>
        <p:nvSpPr>
          <p:cNvPr name="Freeform 4" id="4"/>
          <p:cNvSpPr/>
          <p:nvPr/>
        </p:nvSpPr>
        <p:spPr>
          <a:xfrm flipH="false" flipV="false" rot="0">
            <a:off x="862255" y="1181100"/>
            <a:ext cx="1534352" cy="1534352"/>
          </a:xfrm>
          <a:custGeom>
            <a:avLst/>
            <a:gdLst/>
            <a:ahLst/>
            <a:cxnLst/>
            <a:rect r="r" b="b" t="t" l="l"/>
            <a:pathLst>
              <a:path h="1534352" w="1534352">
                <a:moveTo>
                  <a:pt x="0" y="0"/>
                </a:moveTo>
                <a:lnTo>
                  <a:pt x="1534352" y="0"/>
                </a:lnTo>
                <a:lnTo>
                  <a:pt x="1534352" y="1534352"/>
                </a:lnTo>
                <a:lnTo>
                  <a:pt x="0" y="15343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093723" y="5772980"/>
            <a:ext cx="5056486" cy="3792364"/>
          </a:xfrm>
          <a:custGeom>
            <a:avLst/>
            <a:gdLst/>
            <a:ahLst/>
            <a:cxnLst/>
            <a:rect r="r" b="b" t="t" l="l"/>
            <a:pathLst>
              <a:path h="3792364" w="5056486">
                <a:moveTo>
                  <a:pt x="0" y="0"/>
                </a:moveTo>
                <a:lnTo>
                  <a:pt x="5056485" y="0"/>
                </a:lnTo>
                <a:lnTo>
                  <a:pt x="5056485" y="3792364"/>
                </a:lnTo>
                <a:lnTo>
                  <a:pt x="0" y="37923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26890" y="3247790"/>
            <a:ext cx="5195796" cy="3896847"/>
          </a:xfrm>
          <a:custGeom>
            <a:avLst/>
            <a:gdLst/>
            <a:ahLst/>
            <a:cxnLst/>
            <a:rect r="r" b="b" t="t" l="l"/>
            <a:pathLst>
              <a:path h="3896847" w="5195796">
                <a:moveTo>
                  <a:pt x="0" y="0"/>
                </a:moveTo>
                <a:lnTo>
                  <a:pt x="5195796" y="0"/>
                </a:lnTo>
                <a:lnTo>
                  <a:pt x="5195796" y="3896847"/>
                </a:lnTo>
                <a:lnTo>
                  <a:pt x="0" y="38968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869195" y="949739"/>
            <a:ext cx="5274805" cy="2111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5499">
                <a:solidFill>
                  <a:srgbClr val="461A0D"/>
                </a:solidFill>
                <a:latin typeface="Lora Bold"/>
              </a:rPr>
              <a:t>ВИЗНАЧЕННЯ ДІАСТАЗНОГО ЧИСЛА МЕДУ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779227" y="981075"/>
            <a:ext cx="5904981" cy="2047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50"/>
              </a:lnSpc>
            </a:pPr>
            <a:r>
              <a:rPr lang="en-US" sz="3000" spc="60">
                <a:solidFill>
                  <a:srgbClr val="904F17"/>
                </a:solidFill>
                <a:latin typeface="Lora Bold"/>
              </a:rPr>
              <a:t>Комбінований реактив:</a:t>
            </a:r>
          </a:p>
          <a:p>
            <a:pPr>
              <a:lnSpc>
                <a:spcPts val="4050"/>
              </a:lnSpc>
            </a:pPr>
            <a:r>
              <a:rPr lang="en-US" sz="3000" spc="60">
                <a:solidFill>
                  <a:srgbClr val="020301"/>
                </a:solidFill>
                <a:latin typeface="Lora"/>
              </a:rPr>
              <a:t>розчин крохмалю;</a:t>
            </a:r>
          </a:p>
          <a:p>
            <a:pPr>
              <a:lnSpc>
                <a:spcPts val="4050"/>
              </a:lnSpc>
            </a:pPr>
            <a:r>
              <a:rPr lang="en-US" sz="3000" spc="60">
                <a:solidFill>
                  <a:srgbClr val="020301"/>
                </a:solidFill>
                <a:latin typeface="Lora"/>
              </a:rPr>
              <a:t>ацетатний буферний розчин;</a:t>
            </a:r>
          </a:p>
          <a:p>
            <a:pPr algn="l">
              <a:lnSpc>
                <a:spcPts val="4050"/>
              </a:lnSpc>
            </a:pPr>
            <a:r>
              <a:rPr lang="en-US" sz="3000" spc="60">
                <a:solidFill>
                  <a:srgbClr val="020301"/>
                </a:solidFill>
                <a:latin typeface="Lora"/>
              </a:rPr>
              <a:t>розчин натрію хлористого.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779227" y="3581400"/>
            <a:ext cx="6195211" cy="2047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50"/>
              </a:lnSpc>
            </a:pPr>
            <a:r>
              <a:rPr lang="en-US" sz="3000" spc="60">
                <a:solidFill>
                  <a:srgbClr val="9E5D0F"/>
                </a:solidFill>
                <a:latin typeface="Lora Bold"/>
              </a:rPr>
              <a:t>Розчин меду</a:t>
            </a:r>
          </a:p>
          <a:p>
            <a:pPr>
              <a:lnSpc>
                <a:spcPts val="4050"/>
              </a:lnSpc>
            </a:pPr>
            <a:r>
              <a:rPr lang="en-US" sz="3000" spc="60">
                <a:solidFill>
                  <a:srgbClr val="9E5D0F"/>
                </a:solidFill>
                <a:latin typeface="Lora Bold"/>
              </a:rPr>
              <a:t>Розчин йоду </a:t>
            </a:r>
            <a:r>
              <a:rPr lang="en-US" sz="3000" spc="60">
                <a:solidFill>
                  <a:srgbClr val="020301"/>
                </a:solidFill>
                <a:latin typeface="Lora"/>
              </a:rPr>
              <a:t>         Водяна баня</a:t>
            </a:r>
          </a:p>
          <a:p>
            <a:pPr>
              <a:lnSpc>
                <a:spcPts val="4050"/>
              </a:lnSpc>
            </a:pPr>
            <a:r>
              <a:rPr lang="en-US" sz="3000" spc="60">
                <a:solidFill>
                  <a:srgbClr val="9E5D0F"/>
                </a:solidFill>
                <a:latin typeface="Lora Bold"/>
              </a:rPr>
              <a:t>Дистильована вода</a:t>
            </a:r>
          </a:p>
          <a:p>
            <a:pPr algn="l">
              <a:lnSpc>
                <a:spcPts val="4050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1779227" y="5849887"/>
            <a:ext cx="5904981" cy="3590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50"/>
              </a:lnSpc>
            </a:pPr>
            <a:r>
              <a:rPr lang="en-US" sz="3000" spc="60">
                <a:solidFill>
                  <a:srgbClr val="904F17"/>
                </a:solidFill>
                <a:latin typeface="Lora Bold"/>
              </a:rPr>
              <a:t>Оптична гуcтина</a:t>
            </a:r>
            <a:r>
              <a:rPr lang="en-US" sz="3000" spc="60">
                <a:solidFill>
                  <a:srgbClr val="020301"/>
                </a:solidFill>
                <a:latin typeface="Lora"/>
              </a:rPr>
              <a:t>:</a:t>
            </a:r>
          </a:p>
          <a:p>
            <a:pPr>
              <a:lnSpc>
                <a:spcPts val="4050"/>
              </a:lnSpc>
            </a:pPr>
            <a:r>
              <a:rPr lang="en-US" sz="3000" spc="60">
                <a:solidFill>
                  <a:srgbClr val="020301"/>
                </a:solidFill>
                <a:latin typeface="Lora"/>
              </a:rPr>
              <a:t> отоелектроколориметр</a:t>
            </a:r>
          </a:p>
          <a:p>
            <a:pPr>
              <a:lnSpc>
                <a:spcPts val="4050"/>
              </a:lnSpc>
            </a:pPr>
            <a:r>
              <a:rPr lang="en-US" sz="3000" spc="60">
                <a:solidFill>
                  <a:srgbClr val="020301"/>
                </a:solidFill>
                <a:latin typeface="Lora"/>
              </a:rPr>
              <a:t>довжина хвилі - 590 нм</a:t>
            </a:r>
          </a:p>
          <a:p>
            <a:pPr>
              <a:lnSpc>
                <a:spcPts val="4050"/>
              </a:lnSpc>
            </a:pPr>
            <a:r>
              <a:rPr lang="en-US" sz="3000" spc="60">
                <a:solidFill>
                  <a:srgbClr val="020301"/>
                </a:solidFill>
                <a:latin typeface="Lora"/>
              </a:rPr>
              <a:t>кювета - 1 мм</a:t>
            </a:r>
          </a:p>
          <a:p>
            <a:pPr algn="l">
              <a:lnSpc>
                <a:spcPts val="4050"/>
              </a:lnSpc>
            </a:pPr>
            <a:r>
              <a:rPr lang="en-US" sz="3000" spc="60">
                <a:solidFill>
                  <a:srgbClr val="9E5D0F"/>
                </a:solidFill>
                <a:latin typeface="Lora Bold"/>
              </a:rPr>
              <a:t>Діаcтазне чиcло</a:t>
            </a:r>
            <a:r>
              <a:rPr lang="en-US" sz="3000" spc="60">
                <a:solidFill>
                  <a:srgbClr val="020301"/>
                </a:solidFill>
                <a:latin typeface="Lora"/>
              </a:rPr>
              <a:t> - од. Готе в перерахунку на 1 г безводної речовини.</a:t>
            </a:r>
          </a:p>
        </p:txBody>
      </p:sp>
      <p:sp>
        <p:nvSpPr>
          <p:cNvPr name="AutoShape 11" id="11"/>
          <p:cNvSpPr/>
          <p:nvPr/>
        </p:nvSpPr>
        <p:spPr>
          <a:xfrm rot="0">
            <a:off x="11779227" y="3195520"/>
            <a:ext cx="2777203" cy="104540"/>
          </a:xfrm>
          <a:prstGeom prst="rect">
            <a:avLst/>
          </a:prstGeom>
          <a:solidFill>
            <a:srgbClr val="FFDB15"/>
          </a:solidFill>
        </p:spPr>
      </p:sp>
      <p:sp>
        <p:nvSpPr>
          <p:cNvPr name="AutoShape 12" id="12"/>
          <p:cNvSpPr/>
          <p:nvPr/>
        </p:nvSpPr>
        <p:spPr>
          <a:xfrm rot="0">
            <a:off x="10780047" y="5519552"/>
            <a:ext cx="2777203" cy="9525"/>
          </a:xfrm>
          <a:prstGeom prst="rect">
            <a:avLst/>
          </a:prstGeom>
          <a:solidFill>
            <a:srgbClr val="FFDB15"/>
          </a:solidFill>
        </p:spPr>
      </p:sp>
      <p:sp>
        <p:nvSpPr>
          <p:cNvPr name="TextBox 13" id="13"/>
          <p:cNvSpPr txBox="true"/>
          <p:nvPr/>
        </p:nvSpPr>
        <p:spPr>
          <a:xfrm rot="0">
            <a:off x="2638111" y="7612012"/>
            <a:ext cx="577054" cy="497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5"/>
              </a:lnSpc>
            </a:pPr>
            <a:r>
              <a:rPr lang="en-US" sz="2900" spc="58">
                <a:solidFill>
                  <a:srgbClr val="020301"/>
                </a:solidFill>
                <a:latin typeface="Lora"/>
              </a:rPr>
              <a:t>а)</a:t>
            </a:r>
          </a:p>
        </p:txBody>
      </p:sp>
      <p:sp>
        <p:nvSpPr>
          <p:cNvPr name="AutoShape 14" id="14"/>
          <p:cNvSpPr/>
          <p:nvPr/>
        </p:nvSpPr>
        <p:spPr>
          <a:xfrm rot="0">
            <a:off x="11779227" y="5496277"/>
            <a:ext cx="2777203" cy="132998"/>
          </a:xfrm>
          <a:prstGeom prst="rect">
            <a:avLst/>
          </a:prstGeom>
          <a:solidFill>
            <a:srgbClr val="FFDB15"/>
          </a:solid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5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751367" y="710320"/>
            <a:ext cx="1877136" cy="1975730"/>
            <a:chOff x="0" y="0"/>
            <a:chExt cx="2502849" cy="2634306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502849" cy="2634306"/>
              <a:chOff x="0" y="0"/>
              <a:chExt cx="1818383" cy="191389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818383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818383">
                    <a:moveTo>
                      <a:pt x="0" y="0"/>
                    </a:moveTo>
                    <a:lnTo>
                      <a:pt x="1818383" y="0"/>
                    </a:lnTo>
                    <a:lnTo>
                      <a:pt x="1818383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DB15"/>
              </a:solidFill>
            </p:spPr>
          </p:sp>
        </p:grpSp>
        <p:sp>
          <p:nvSpPr>
            <p:cNvPr name="Freeform 5" id="5"/>
            <p:cNvSpPr/>
            <p:nvPr/>
          </p:nvSpPr>
          <p:spPr>
            <a:xfrm flipH="false" flipV="false" rot="0">
              <a:off x="373939" y="391994"/>
              <a:ext cx="1754971" cy="1754971"/>
            </a:xfrm>
            <a:custGeom>
              <a:avLst/>
              <a:gdLst/>
              <a:ahLst/>
              <a:cxnLst/>
              <a:rect r="r" b="b" t="t" l="l"/>
              <a:pathLst>
                <a:path h="1754971" w="1754971">
                  <a:moveTo>
                    <a:pt x="0" y="0"/>
                  </a:moveTo>
                  <a:lnTo>
                    <a:pt x="1754971" y="0"/>
                  </a:lnTo>
                  <a:lnTo>
                    <a:pt x="1754971" y="1754972"/>
                  </a:lnTo>
                  <a:lnTo>
                    <a:pt x="0" y="17549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aphicFrame>
        <p:nvGraphicFramePr>
          <p:cNvPr name="Table 6" id="6"/>
          <p:cNvGraphicFramePr>
            <a:graphicFrameLocks noGrp="true"/>
          </p:cNvGraphicFramePr>
          <p:nvPr/>
        </p:nvGraphicFramePr>
        <p:xfrm>
          <a:off x="2605603" y="3700244"/>
          <a:ext cx="13786245" cy="5558056"/>
        </p:xfrm>
        <a:graphic>
          <a:graphicData uri="http://schemas.openxmlformats.org/drawingml/2006/table">
            <a:tbl>
              <a:tblPr/>
              <a:tblGrid>
                <a:gridCol w="6250704"/>
                <a:gridCol w="3742301"/>
                <a:gridCol w="3793241"/>
              </a:tblGrid>
              <a:tr h="185268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299"/>
                        </a:lnSpc>
                        <a:defRPr/>
                      </a:pPr>
                      <a:r>
                        <a:rPr lang="en-US" sz="4499">
                          <a:solidFill>
                            <a:srgbClr val="9E5D0F"/>
                          </a:solidFill>
                          <a:latin typeface="Lora Bold"/>
                        </a:rPr>
                        <a:t>Показник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299"/>
                        </a:lnSpc>
                        <a:defRPr/>
                      </a:pPr>
                      <a:r>
                        <a:rPr lang="en-US" sz="4499">
                          <a:solidFill>
                            <a:srgbClr val="904F17"/>
                          </a:solidFill>
                          <a:latin typeface="Lora Bold"/>
                        </a:rPr>
                        <a:t>2021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299"/>
                        </a:lnSpc>
                        <a:defRPr/>
                      </a:pPr>
                      <a:r>
                        <a:rPr lang="en-US" sz="4499">
                          <a:solidFill>
                            <a:srgbClr val="904F17"/>
                          </a:solidFill>
                          <a:latin typeface="Lora Bold"/>
                        </a:rPr>
                        <a:t>2022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68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000000"/>
                          </a:solidFill>
                          <a:latin typeface="Lora Bold"/>
                        </a:rPr>
                        <a:t>Масова частка води, %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Lora Bold"/>
                        </a:rPr>
                        <a:t>17,45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Lora Bold"/>
                        </a:rPr>
                        <a:t>17,67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68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000000"/>
                          </a:solidFill>
                          <a:latin typeface="Lora Bold"/>
                        </a:rPr>
                        <a:t>Діастазне число, од. Готе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Lora Bold"/>
                        </a:rPr>
                        <a:t>11,47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Lora Bold"/>
                        </a:rPr>
                        <a:t>11,40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7" id="7"/>
          <p:cNvSpPr txBox="true"/>
          <p:nvPr/>
        </p:nvSpPr>
        <p:spPr>
          <a:xfrm rot="0">
            <a:off x="1028700" y="1596145"/>
            <a:ext cx="13494626" cy="1600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60"/>
              </a:lnSpc>
            </a:pPr>
            <a:r>
              <a:rPr lang="en-US" sz="5300" spc="159">
                <a:solidFill>
                  <a:srgbClr val="461A0D"/>
                </a:solidFill>
                <a:latin typeface="Lora Bold"/>
              </a:rPr>
              <a:t>Фізико-хімічні показники акацієвого меду в різні роки медозбору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9215745" y="1370411"/>
            <a:ext cx="7176103" cy="8379738"/>
          </a:xfrm>
          <a:custGeom>
            <a:avLst/>
            <a:gdLst/>
            <a:ahLst/>
            <a:cxnLst/>
            <a:rect r="r" b="b" t="t" l="l"/>
            <a:pathLst>
              <a:path h="8379738" w="7176103">
                <a:moveTo>
                  <a:pt x="0" y="0"/>
                </a:moveTo>
                <a:lnTo>
                  <a:pt x="7176103" y="0"/>
                </a:lnTo>
                <a:lnTo>
                  <a:pt x="7176103" y="8379738"/>
                </a:lnTo>
                <a:lnTo>
                  <a:pt x="0" y="83797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0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5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751367" y="710320"/>
            <a:ext cx="1877136" cy="1975730"/>
            <a:chOff x="0" y="0"/>
            <a:chExt cx="1818383" cy="19138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18383" cy="1913890"/>
            </a:xfrm>
            <a:custGeom>
              <a:avLst/>
              <a:gdLst/>
              <a:ahLst/>
              <a:cxnLst/>
              <a:rect r="r" b="b" t="t" l="l"/>
              <a:pathLst>
                <a:path h="1913890" w="1818383">
                  <a:moveTo>
                    <a:pt x="0" y="0"/>
                  </a:moveTo>
                  <a:lnTo>
                    <a:pt x="1818383" y="0"/>
                  </a:lnTo>
                  <a:lnTo>
                    <a:pt x="181838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B15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6031821" y="1004316"/>
            <a:ext cx="1316229" cy="1316229"/>
          </a:xfrm>
          <a:custGeom>
            <a:avLst/>
            <a:gdLst/>
            <a:ahLst/>
            <a:cxnLst/>
            <a:rect r="r" b="b" t="t" l="l"/>
            <a:pathLst>
              <a:path h="1316229" w="1316229">
                <a:moveTo>
                  <a:pt x="0" y="0"/>
                </a:moveTo>
                <a:lnTo>
                  <a:pt x="1316229" y="0"/>
                </a:lnTo>
                <a:lnTo>
                  <a:pt x="1316229" y="1316228"/>
                </a:lnTo>
                <a:lnTo>
                  <a:pt x="0" y="13162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2641410" y="4202330"/>
          <a:ext cx="13689502" cy="5055970"/>
        </p:xfrm>
        <a:graphic>
          <a:graphicData uri="http://schemas.openxmlformats.org/drawingml/2006/table">
            <a:tbl>
              <a:tblPr/>
              <a:tblGrid>
                <a:gridCol w="6676302"/>
                <a:gridCol w="3482896"/>
                <a:gridCol w="3530305"/>
              </a:tblGrid>
              <a:tr h="187707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299"/>
                        </a:lnSpc>
                        <a:defRPr/>
                      </a:pPr>
                      <a:r>
                        <a:rPr lang="en-US" sz="4499">
                          <a:solidFill>
                            <a:srgbClr val="904F17"/>
                          </a:solidFill>
                          <a:latin typeface="Lora Bold"/>
                        </a:rPr>
                        <a:t>Показник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299"/>
                        </a:lnSpc>
                        <a:defRPr/>
                      </a:pPr>
                      <a:r>
                        <a:rPr lang="en-US" sz="4499">
                          <a:solidFill>
                            <a:srgbClr val="904F17"/>
                          </a:solidFill>
                          <a:latin typeface="Lora Bold"/>
                        </a:rPr>
                        <a:t>2021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299"/>
                        </a:lnSpc>
                        <a:defRPr/>
                      </a:pPr>
                      <a:r>
                        <a:rPr lang="en-US" sz="4499">
                          <a:solidFill>
                            <a:srgbClr val="904F17"/>
                          </a:solidFill>
                          <a:latin typeface="Lora Bold"/>
                        </a:rPr>
                        <a:t>2022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456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000000"/>
                          </a:solidFill>
                          <a:latin typeface="Lora Bold"/>
                        </a:rPr>
                        <a:t>Масова частка води, %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000000"/>
                          </a:solidFill>
                          <a:latin typeface="Lora Bold"/>
                        </a:rPr>
                        <a:t>18,0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Lora Bold"/>
                        </a:rPr>
                        <a:t>18,17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33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000000"/>
                          </a:solidFill>
                          <a:latin typeface="Lora Bold"/>
                        </a:rPr>
                        <a:t>Діастазне число, од. Готе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000000"/>
                          </a:solidFill>
                          <a:latin typeface="Lora Bold"/>
                        </a:rPr>
                        <a:t>26,5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Lora Bold"/>
                        </a:rPr>
                        <a:t>26,42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200">
                      <a:solidFill>
                        <a:srgbClr val="FFDB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6" id="6"/>
          <p:cNvSpPr txBox="true"/>
          <p:nvPr/>
        </p:nvSpPr>
        <p:spPr>
          <a:xfrm rot="0">
            <a:off x="1457490" y="1662430"/>
            <a:ext cx="13494626" cy="1600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60"/>
              </a:lnSpc>
            </a:pPr>
            <a:r>
              <a:rPr lang="en-US" sz="5300" spc="159">
                <a:solidFill>
                  <a:srgbClr val="461A0D"/>
                </a:solidFill>
                <a:latin typeface="Lora Bold"/>
              </a:rPr>
              <a:t>Фізико-хімічні показники меду із різнотрав'я в різні роки медозбору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5898110" y="1383425"/>
            <a:ext cx="7176103" cy="8379738"/>
          </a:xfrm>
          <a:custGeom>
            <a:avLst/>
            <a:gdLst/>
            <a:ahLst/>
            <a:cxnLst/>
            <a:rect r="r" b="b" t="t" l="l"/>
            <a:pathLst>
              <a:path h="8379738" w="7176103">
                <a:moveTo>
                  <a:pt x="0" y="0"/>
                </a:moveTo>
                <a:lnTo>
                  <a:pt x="7176103" y="0"/>
                </a:lnTo>
                <a:lnTo>
                  <a:pt x="7176103" y="8379738"/>
                </a:lnTo>
                <a:lnTo>
                  <a:pt x="0" y="83797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0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5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5586525" y="2804338"/>
            <a:ext cx="3598137" cy="3116731"/>
            <a:chOff x="0" y="0"/>
            <a:chExt cx="1841500" cy="15951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41500" cy="1595120"/>
            </a:xfrm>
            <a:custGeom>
              <a:avLst/>
              <a:gdLst/>
              <a:ahLst/>
              <a:cxnLst/>
              <a:rect r="r" b="b" t="t" l="l"/>
              <a:pathLst>
                <a:path h="1595120" w="1841500">
                  <a:moveTo>
                    <a:pt x="1380490" y="0"/>
                  </a:moveTo>
                  <a:lnTo>
                    <a:pt x="459740" y="0"/>
                  </a:lnTo>
                  <a:lnTo>
                    <a:pt x="0" y="797560"/>
                  </a:lnTo>
                  <a:lnTo>
                    <a:pt x="459740" y="1595120"/>
                  </a:lnTo>
                  <a:lnTo>
                    <a:pt x="1380490" y="1595120"/>
                  </a:lnTo>
                  <a:lnTo>
                    <a:pt x="1841500" y="797560"/>
                  </a:lnTo>
                  <a:close/>
                </a:path>
              </a:pathLst>
            </a:custGeom>
            <a:solidFill>
              <a:srgbClr val="020301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5565053" y="6132506"/>
            <a:ext cx="3598137" cy="3116731"/>
            <a:chOff x="0" y="0"/>
            <a:chExt cx="1841500" cy="159512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41500" cy="1595120"/>
            </a:xfrm>
            <a:custGeom>
              <a:avLst/>
              <a:gdLst/>
              <a:ahLst/>
              <a:cxnLst/>
              <a:rect r="r" b="b" t="t" l="l"/>
              <a:pathLst>
                <a:path h="1595120" w="1841500">
                  <a:moveTo>
                    <a:pt x="1380490" y="0"/>
                  </a:moveTo>
                  <a:lnTo>
                    <a:pt x="459740" y="0"/>
                  </a:lnTo>
                  <a:lnTo>
                    <a:pt x="0" y="797560"/>
                  </a:lnTo>
                  <a:lnTo>
                    <a:pt x="459740" y="1595120"/>
                  </a:lnTo>
                  <a:lnTo>
                    <a:pt x="1380490" y="1595120"/>
                  </a:lnTo>
                  <a:lnTo>
                    <a:pt x="1841500" y="797560"/>
                  </a:lnTo>
                  <a:close/>
                </a:path>
              </a:pathLst>
            </a:custGeom>
            <a:solidFill>
              <a:srgbClr val="FFDB15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2644854" y="4434277"/>
            <a:ext cx="3598137" cy="3116731"/>
            <a:chOff x="0" y="0"/>
            <a:chExt cx="1841500" cy="159512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41500" cy="1595120"/>
            </a:xfrm>
            <a:custGeom>
              <a:avLst/>
              <a:gdLst/>
              <a:ahLst/>
              <a:cxnLst/>
              <a:rect r="r" b="b" t="t" l="l"/>
              <a:pathLst>
                <a:path h="1595120" w="1841500">
                  <a:moveTo>
                    <a:pt x="1380490" y="0"/>
                  </a:moveTo>
                  <a:lnTo>
                    <a:pt x="459740" y="0"/>
                  </a:lnTo>
                  <a:lnTo>
                    <a:pt x="0" y="797560"/>
                  </a:lnTo>
                  <a:lnTo>
                    <a:pt x="459740" y="1595120"/>
                  </a:lnTo>
                  <a:lnTo>
                    <a:pt x="1380490" y="1595120"/>
                  </a:lnTo>
                  <a:lnTo>
                    <a:pt x="1841500" y="797560"/>
                  </a:lnTo>
                  <a:close/>
                </a:path>
              </a:pathLst>
            </a:custGeom>
            <a:solidFill>
              <a:srgbClr val="FFDB15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5586525" y="9492864"/>
            <a:ext cx="3598137" cy="3116731"/>
            <a:chOff x="0" y="0"/>
            <a:chExt cx="1841500" cy="159512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841500" cy="1595120"/>
            </a:xfrm>
            <a:custGeom>
              <a:avLst/>
              <a:gdLst/>
              <a:ahLst/>
              <a:cxnLst/>
              <a:rect r="r" b="b" t="t" l="l"/>
              <a:pathLst>
                <a:path h="1595120" w="1841500">
                  <a:moveTo>
                    <a:pt x="1380490" y="0"/>
                  </a:moveTo>
                  <a:lnTo>
                    <a:pt x="459740" y="0"/>
                  </a:lnTo>
                  <a:lnTo>
                    <a:pt x="0" y="797560"/>
                  </a:lnTo>
                  <a:lnTo>
                    <a:pt x="459740" y="1595120"/>
                  </a:lnTo>
                  <a:lnTo>
                    <a:pt x="1380490" y="1595120"/>
                  </a:lnTo>
                  <a:lnTo>
                    <a:pt x="1841500" y="797560"/>
                  </a:lnTo>
                  <a:close/>
                </a:path>
              </a:pathLst>
            </a:custGeom>
            <a:solidFill>
              <a:srgbClr val="020301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12644854" y="7837893"/>
            <a:ext cx="3598137" cy="3116731"/>
            <a:chOff x="0" y="0"/>
            <a:chExt cx="1841500" cy="159512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841500" cy="1595120"/>
            </a:xfrm>
            <a:custGeom>
              <a:avLst/>
              <a:gdLst/>
              <a:ahLst/>
              <a:cxnLst/>
              <a:rect r="r" b="b" t="t" l="l"/>
              <a:pathLst>
                <a:path h="1595120" w="1841500">
                  <a:moveTo>
                    <a:pt x="1380490" y="0"/>
                  </a:moveTo>
                  <a:lnTo>
                    <a:pt x="459740" y="0"/>
                  </a:lnTo>
                  <a:lnTo>
                    <a:pt x="0" y="797560"/>
                  </a:lnTo>
                  <a:lnTo>
                    <a:pt x="459740" y="1595120"/>
                  </a:lnTo>
                  <a:lnTo>
                    <a:pt x="1380490" y="1595120"/>
                  </a:lnTo>
                  <a:lnTo>
                    <a:pt x="1841500" y="797560"/>
                  </a:lnTo>
                  <a:close/>
                </a:path>
              </a:pathLst>
            </a:custGeom>
            <a:solidFill>
              <a:srgbClr val="020301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3676746" y="5143500"/>
            <a:ext cx="1534352" cy="1534352"/>
          </a:xfrm>
          <a:custGeom>
            <a:avLst/>
            <a:gdLst/>
            <a:ahLst/>
            <a:cxnLst/>
            <a:rect r="r" b="b" t="t" l="l"/>
            <a:pathLst>
              <a:path h="1534352" w="1534352">
                <a:moveTo>
                  <a:pt x="0" y="0"/>
                </a:moveTo>
                <a:lnTo>
                  <a:pt x="1534352" y="0"/>
                </a:lnTo>
                <a:lnTo>
                  <a:pt x="1534352" y="1534352"/>
                </a:lnTo>
                <a:lnTo>
                  <a:pt x="0" y="15343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6753648" y="6923696"/>
            <a:ext cx="1534352" cy="1534352"/>
          </a:xfrm>
          <a:custGeom>
            <a:avLst/>
            <a:gdLst/>
            <a:ahLst/>
            <a:cxnLst/>
            <a:rect r="r" b="b" t="t" l="l"/>
            <a:pathLst>
              <a:path h="1534352" w="1534352">
                <a:moveTo>
                  <a:pt x="0" y="0"/>
                </a:moveTo>
                <a:lnTo>
                  <a:pt x="1534352" y="0"/>
                </a:lnTo>
                <a:lnTo>
                  <a:pt x="1534352" y="1534352"/>
                </a:lnTo>
                <a:lnTo>
                  <a:pt x="0" y="15343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676746" y="8629083"/>
            <a:ext cx="1534352" cy="1534352"/>
          </a:xfrm>
          <a:custGeom>
            <a:avLst/>
            <a:gdLst/>
            <a:ahLst/>
            <a:cxnLst/>
            <a:rect r="r" b="b" t="t" l="l"/>
            <a:pathLst>
              <a:path h="1534352" w="1534352">
                <a:moveTo>
                  <a:pt x="0" y="0"/>
                </a:moveTo>
                <a:lnTo>
                  <a:pt x="1534352" y="0"/>
                </a:lnTo>
                <a:lnTo>
                  <a:pt x="1534352" y="1534352"/>
                </a:lnTo>
                <a:lnTo>
                  <a:pt x="0" y="15343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6618418" y="3559929"/>
            <a:ext cx="1534352" cy="1534352"/>
          </a:xfrm>
          <a:custGeom>
            <a:avLst/>
            <a:gdLst/>
            <a:ahLst/>
            <a:cxnLst/>
            <a:rect r="r" b="b" t="t" l="l"/>
            <a:pathLst>
              <a:path h="1534352" w="1534352">
                <a:moveTo>
                  <a:pt x="0" y="0"/>
                </a:moveTo>
                <a:lnTo>
                  <a:pt x="1534352" y="0"/>
                </a:lnTo>
                <a:lnTo>
                  <a:pt x="1534352" y="1534352"/>
                </a:lnTo>
                <a:lnTo>
                  <a:pt x="0" y="15343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949296" y="871927"/>
            <a:ext cx="13494626" cy="2400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60"/>
              </a:lnSpc>
            </a:pPr>
            <a:r>
              <a:rPr lang="en-US" sz="5300" spc="159">
                <a:solidFill>
                  <a:srgbClr val="461A0D"/>
                </a:solidFill>
                <a:latin typeface="Lora Bold"/>
              </a:rPr>
              <a:t>Порівняльний аналіз фізико-хімічних властивостей меду в різні роки медозбору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38225" y="3847533"/>
            <a:ext cx="10868667" cy="6581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25"/>
              </a:lnSpc>
            </a:pPr>
            <a:r>
              <a:rPr lang="en-US" sz="3500" spc="70">
                <a:solidFill>
                  <a:srgbClr val="020301"/>
                </a:solidFill>
                <a:latin typeface="Lora"/>
              </a:rPr>
              <a:t>Масова частка води у </a:t>
            </a:r>
            <a:r>
              <a:rPr lang="en-US" sz="3500" spc="70">
                <a:solidFill>
                  <a:srgbClr val="904F17"/>
                </a:solidFill>
                <a:latin typeface="Lora Bold"/>
              </a:rPr>
              <a:t>акацієвому</a:t>
            </a:r>
            <a:r>
              <a:rPr lang="en-US" sz="3500" spc="70">
                <a:solidFill>
                  <a:srgbClr val="020301"/>
                </a:solidFill>
                <a:latin typeface="Lora"/>
              </a:rPr>
              <a:t> меді у 2022 р. була на 0,22 % більшою, ніж у 2021 р.</a:t>
            </a:r>
          </a:p>
          <a:p>
            <a:pPr>
              <a:lnSpc>
                <a:spcPts val="4725"/>
              </a:lnSpc>
            </a:pPr>
            <a:r>
              <a:rPr lang="en-US" sz="3500" spc="70">
                <a:solidFill>
                  <a:srgbClr val="020301"/>
                </a:solidFill>
                <a:latin typeface="Lora"/>
              </a:rPr>
              <a:t>діастазне число меду із акації у 2022 р. мало на 0,07 од. Готе менше значення, ніж у 2021 р.</a:t>
            </a:r>
          </a:p>
          <a:p>
            <a:pPr>
              <a:lnSpc>
                <a:spcPts val="4725"/>
              </a:lnSpc>
            </a:pPr>
          </a:p>
          <a:p>
            <a:pPr>
              <a:lnSpc>
                <a:spcPts val="4725"/>
              </a:lnSpc>
            </a:pPr>
            <a:r>
              <a:rPr lang="en-US" sz="3500" spc="70">
                <a:solidFill>
                  <a:srgbClr val="020301"/>
                </a:solidFill>
                <a:latin typeface="Lora"/>
              </a:rPr>
              <a:t>У меді із </a:t>
            </a:r>
            <a:r>
              <a:rPr lang="en-US" sz="3500" spc="70">
                <a:solidFill>
                  <a:srgbClr val="904F17"/>
                </a:solidFill>
                <a:latin typeface="Lora Bold"/>
              </a:rPr>
              <a:t>різнотрав’я</a:t>
            </a:r>
            <a:r>
              <a:rPr lang="en-US" sz="3500" spc="70">
                <a:solidFill>
                  <a:srgbClr val="020301"/>
                </a:solidFill>
                <a:latin typeface="Lora"/>
              </a:rPr>
              <a:t> масова частка води у пробах, відібраних у 2022 р., була на 0,17 % більшою, ніж у пробах 2021 р. </a:t>
            </a:r>
          </a:p>
          <a:p>
            <a:pPr>
              <a:lnSpc>
                <a:spcPts val="4725"/>
              </a:lnSpc>
            </a:pPr>
            <a:r>
              <a:rPr lang="en-US" sz="3500" spc="70">
                <a:solidFill>
                  <a:srgbClr val="020301"/>
                </a:solidFill>
                <a:latin typeface="Lora"/>
              </a:rPr>
              <a:t>Діастазне число у різних роках різнилось на 0,8 од. Готе</a:t>
            </a:r>
          </a:p>
          <a:p>
            <a:pPr algn="l">
              <a:lnSpc>
                <a:spcPts val="4725"/>
              </a:lnSpc>
            </a:pP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2884507" y="869499"/>
            <a:ext cx="7176103" cy="8379738"/>
          </a:xfrm>
          <a:custGeom>
            <a:avLst/>
            <a:gdLst/>
            <a:ahLst/>
            <a:cxnLst/>
            <a:rect r="r" b="b" t="t" l="l"/>
            <a:pathLst>
              <a:path h="8379738" w="7176103">
                <a:moveTo>
                  <a:pt x="0" y="0"/>
                </a:moveTo>
                <a:lnTo>
                  <a:pt x="7176103" y="0"/>
                </a:lnTo>
                <a:lnTo>
                  <a:pt x="7176103" y="8379738"/>
                </a:lnTo>
                <a:lnTo>
                  <a:pt x="0" y="83797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0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B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94669" y="1143000"/>
            <a:ext cx="11808955" cy="1416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99"/>
              </a:lnSpc>
            </a:pPr>
            <a:r>
              <a:rPr lang="en-US" sz="5499">
                <a:solidFill>
                  <a:srgbClr val="461A0D"/>
                </a:solidFill>
                <a:latin typeface="Lora Bold"/>
              </a:rPr>
              <a:t>ВИСНОВКИ</a:t>
            </a:r>
          </a:p>
          <a:p>
            <a:pPr algn="l">
              <a:lnSpc>
                <a:spcPts val="5499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3901677"/>
            <a:ext cx="5615581" cy="5549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spc="35">
                <a:solidFill>
                  <a:srgbClr val="020301"/>
                </a:solidFill>
                <a:latin typeface="Lora"/>
              </a:rPr>
              <a:t>Вперше для приватних домогосподарств Сквирщини проведено порівняльний аналіз фізико-хімічних показників різних видів меду на предмет впливу на них зміни клімату.</a:t>
            </a:r>
          </a:p>
          <a:p>
            <a:pPr algn="l">
              <a:lnSpc>
                <a:spcPts val="490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025377"/>
            <a:ext cx="3872885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4500">
                <a:solidFill>
                  <a:srgbClr val="904F17"/>
                </a:solidFill>
                <a:latin typeface="Lora Bold"/>
              </a:rPr>
              <a:t>01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112720" y="3901677"/>
            <a:ext cx="4919070" cy="5549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spc="35">
                <a:solidFill>
                  <a:srgbClr val="020301"/>
                </a:solidFill>
                <a:latin typeface="Lora"/>
              </a:rPr>
              <a:t>Освоєно метод визначення масової частки води та діастазного числа меду і доведено чутливість зазначених показників до зміни клімату.</a:t>
            </a:r>
          </a:p>
          <a:p>
            <a:pPr algn="l">
              <a:lnSpc>
                <a:spcPts val="4900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7112720" y="3025377"/>
            <a:ext cx="3872885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4500">
                <a:solidFill>
                  <a:srgbClr val="904F17"/>
                </a:solidFill>
                <a:latin typeface="Lora Bold"/>
              </a:rPr>
              <a:t>02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728301" y="3901677"/>
            <a:ext cx="4760785" cy="4930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spc="35">
                <a:solidFill>
                  <a:srgbClr val="020301"/>
                </a:solidFill>
                <a:latin typeface="Lora"/>
              </a:rPr>
              <a:t>У досліджених пробах меду акацієвого зміна масової частки води у період з 2021 по 2022 рік становила 0,22 %, а у меді із різнотрав’я – 0,17 %.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728301" y="3025377"/>
            <a:ext cx="3872885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4500">
                <a:solidFill>
                  <a:srgbClr val="904F17"/>
                </a:solidFill>
                <a:latin typeface="Lora Bold"/>
              </a:rPr>
              <a:t>03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5943071" y="1028700"/>
            <a:ext cx="1316229" cy="1316229"/>
          </a:xfrm>
          <a:custGeom>
            <a:avLst/>
            <a:gdLst/>
            <a:ahLst/>
            <a:cxnLst/>
            <a:rect r="r" b="b" t="t" l="l"/>
            <a:pathLst>
              <a:path h="1316229" w="1316229">
                <a:moveTo>
                  <a:pt x="0" y="0"/>
                </a:moveTo>
                <a:lnTo>
                  <a:pt x="1316229" y="0"/>
                </a:lnTo>
                <a:lnTo>
                  <a:pt x="1316229" y="1316229"/>
                </a:lnTo>
                <a:lnTo>
                  <a:pt x="0" y="1316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DAFaw5A6JM0</dc:identifier>
  <dcterms:modified xsi:type="dcterms:W3CDTF">2011-08-01T06:04:30Z</dcterms:modified>
  <cp:revision>1</cp:revision>
  <dc:title>ВПЛИВ КЛІМАТИЧНИХ УМОВ НА ФІЗИКО-ХІМІЧНІ ПОКАЗНИКИ МЕДУ, копия</dc:title>
</cp:coreProperties>
</file>