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71" r:id="rId4"/>
    <p:sldId id="257" r:id="rId5"/>
    <p:sldId id="258" r:id="rId6"/>
    <p:sldId id="263" r:id="rId7"/>
    <p:sldId id="265" r:id="rId8"/>
    <p:sldId id="272" r:id="rId9"/>
    <p:sldId id="268" r:id="rId10"/>
    <p:sldId id="273" r:id="rId11"/>
    <p:sldId id="269" r:id="rId12"/>
    <p:sldId id="25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695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6853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8808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69756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8965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54918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46845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2360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9346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9896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0942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409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7551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6178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7608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2526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31E7A-E468-4246-AF05-CBBB924E59F0}" type="datetimeFigureOut">
              <a:rPr lang="LID4096" smtClean="0"/>
              <a:t>04/15/2024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FAE501-6B69-47C6-8D4D-1241C073E5F2}" type="slidenum">
              <a:rPr lang="LID4096" smtClean="0"/>
              <a:t>‹№›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2651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E4F97-4012-F832-9A74-9A1E8EBFD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8539" y="222844"/>
            <a:ext cx="9144000" cy="126808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/>
            </a:r>
            <a:br>
              <a:rPr lang="uk-UA" b="1" dirty="0"/>
            </a:b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Хмельницьке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територіальне відділення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Малої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академії наук України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Шепетівське міське наукове товариство учнів</a:t>
            </a:r>
            <a:b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м.Шепетівка </a:t>
            </a:r>
            <a:b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Хмельницької 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endParaRPr lang="LID4096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BB89203-60E8-CCFE-4BD6-F1EB0A098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3189" y="3440548"/>
            <a:ext cx="3909005" cy="2859146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  <a:p>
            <a:pPr algn="l"/>
            <a:r>
              <a:rPr lang="uk-UA" sz="6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Роботу </a:t>
            </a:r>
            <a:r>
              <a:rPr lang="uk-UA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виконала: </a:t>
            </a:r>
          </a:p>
          <a:p>
            <a:pPr algn="l"/>
            <a:r>
              <a:rPr lang="uk-UA" sz="6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Кондратюк Емілія Віталіївна, </a:t>
            </a:r>
            <a:endParaRPr lang="uk-UA" sz="6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здобувачка освіти </a:t>
            </a:r>
            <a:r>
              <a:rPr lang="ru-RU" sz="6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класу </a:t>
            </a:r>
            <a:endParaRPr lang="ru-RU" sz="6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гімназії </a:t>
            </a:r>
            <a:r>
              <a:rPr lang="ru-RU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№4 </a:t>
            </a:r>
            <a:r>
              <a:rPr lang="uk-UA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Шепетівської міської ради</a:t>
            </a:r>
          </a:p>
          <a:p>
            <a:pPr algn="l"/>
            <a:r>
              <a:rPr lang="uk-UA" sz="6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керівник: </a:t>
            </a:r>
            <a:endParaRPr lang="uk-UA" sz="6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sz="6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Сарахман </a:t>
            </a:r>
            <a:r>
              <a:rPr lang="uk-UA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Вікторія Олександрівна </a:t>
            </a:r>
          </a:p>
          <a:p>
            <a:pPr algn="l"/>
            <a:r>
              <a:rPr lang="uk-UA" sz="6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хімії гімназії №</a:t>
            </a:r>
            <a:r>
              <a:rPr lang="uk-UA" sz="6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</a:p>
          <a:p>
            <a:pPr algn="l"/>
            <a:r>
              <a:rPr lang="uk-UA" sz="6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Шепетівської міської ради </a:t>
            </a:r>
          </a:p>
          <a:p>
            <a:pPr algn="l"/>
            <a:r>
              <a:rPr lang="uk-UA" sz="6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Хмельницької області</a:t>
            </a:r>
            <a:endParaRPr lang="LID4096" sz="6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351272" y="2240219"/>
            <a:ext cx="8859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Бджоли як індикатори чистоти довкілля</a:t>
            </a:r>
            <a:r>
              <a:rPr lang="LID4096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ID4096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кутник 6"/>
          <p:cNvSpPr/>
          <p:nvPr/>
        </p:nvSpPr>
        <p:spPr>
          <a:xfrm>
            <a:off x="918539" y="3671049"/>
            <a:ext cx="3495501" cy="275563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8969">
            <a:off x="1305059" y="3343758"/>
            <a:ext cx="2938075" cy="293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904" y="0"/>
            <a:ext cx="8204327" cy="111951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Шкідливий вплив пестицидів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життєдіяльність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бджоли медоносної</a:t>
            </a:r>
            <a:endParaRPr lang="uk-UA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0936" y="1119517"/>
            <a:ext cx="9963508" cy="4710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Деякі хімічні засоби, що використовуються в аграрному секторі,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негативний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 на бджіл, що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призводить до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 популяції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бджіл.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Ось деякі з цих засобів:</a:t>
            </a: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Пестициди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Деякі з пестицидів можуть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отруювати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бджіл та смертельно впливати на них. Навіть невеликі дози деяких пестицидів можуть мати негативний вплив на поведінку та фізіологію бджіл.</a:t>
            </a: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Фунгіциди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Деякі фунгіциди можуть мати такий же негативний вплив на бджіл, як і пестициди. Вони можуть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інтоксикувати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бджіл та спричиняти зниження імунітету та підвищення вразливості до захворювань.</a:t>
            </a: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Гербіциди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Хоча гербіциди не призначені для безпосередньої боротьби з бджолами, деякі з них можуть мати негативний вплив на них, особливо якщо вони вживаються в біля інших рослин, які приваблюють бджіл.</a:t>
            </a: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Інсектициди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Інші види інсектицидів, не згадані вище, також можуть мати негативний вплив на бджіл. Деякі з них можуть спричиняти негативний вплив на їх пам'ять, орієнтацію та перешкоджати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запилювальній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роботі.</a:t>
            </a: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Тому, важливо дотримуватися правил використання хімічних засобів, які приймаються для запобігання негативному впливу на бджіл та інші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види. Існують спеціальні методи захисту бджіл, такі як зменшення частоти використання хімічних засобів, використання культур, що приваблюють бджіл, та використання безпечніших альтернатив хімічним засобам.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11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7F3B6A1-AB79-5856-F37E-DFC8E2F3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178" y="241540"/>
            <a:ext cx="9087769" cy="6271403"/>
          </a:xfrm>
        </p:spPr>
        <p:txBody>
          <a:bodyPr>
            <a:normAutofit fontScale="25000" lnSpcReduction="20000"/>
          </a:bodyPr>
          <a:lstStyle/>
          <a:p>
            <a:pPr marL="0" indent="0" algn="ctr" fontAlgn="base">
              <a:buNone/>
            </a:pPr>
            <a:r>
              <a:rPr lang="uk-UA" sz="14400" b="1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Боротьба із спалюванням сухої рослинності</a:t>
            </a:r>
          </a:p>
          <a:p>
            <a:pPr marL="0" indent="0" algn="l" fontAlgn="base">
              <a:lnSpc>
                <a:spcPct val="120000"/>
              </a:lnSpc>
              <a:buNone/>
            </a:pPr>
            <a:r>
              <a:rPr lang="uk-UA" sz="96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Катастрофічний </a:t>
            </a:r>
            <a:r>
              <a:rPr lang="uk-UA" sz="9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 на існування запилювачів мають регулярні весняні та осінні випалювання сухої рослинності на полях та на природних територія. У вогні гинуть бджоли та джмелі, що роблять гнізда в сухих стеблах рослин. Випалювання також згубно діє на біорізноманіття цих місць. Замість квітучого різнотрав’я, необхідного для харчування запилювачів, починають домінувати дернові трави, угруповання яких є бідними на квітучі рослини..</a:t>
            </a:r>
          </a:p>
          <a:p>
            <a:pPr marL="0" indent="0" algn="l" fontAlgn="base">
              <a:lnSpc>
                <a:spcPct val="120000"/>
              </a:lnSpc>
              <a:buNone/>
            </a:pPr>
            <a:r>
              <a:rPr lang="uk-UA" sz="9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Зупинити підпали можна, лише створивши в суспільстві загальний осуд та нетерпимість до такого способу </a:t>
            </a:r>
            <a:r>
              <a:rPr lang="uk-UA" sz="96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«впорядкування</a:t>
            </a:r>
            <a:r>
              <a:rPr lang="uk-UA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96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9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території. Якщо Ви бачите, як несвідомі громадяни палять листя та траву – пояснюйте їм, чому робити цього не можна. У випадку нерозуміння – викликайте представників правопорядку. Кожен із нас має право боротися із підпалами та відстоювати своє конституційне право на безпечне для життя й здоров’я довкілля.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4838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F8474-AC94-AF1F-B0A2-3596816A8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817" y="161026"/>
            <a:ext cx="8596668" cy="1320800"/>
          </a:xfrm>
        </p:spPr>
        <p:txBody>
          <a:bodyPr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LID4096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9C911D-0A69-9537-3D73-BAFB40EA9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41" y="821426"/>
            <a:ext cx="9682991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Біоіндикація – оцінка стану середовища за допомогою живих об’єктів-індикаторів дозволяє з високою вірогідністю проводити оцінку змін навколишнього середовища під впливом як абіотичних, так і біотичних факторів. Використання організмів-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біоіндикаторів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багатьох випадках є незамінним, але придатність видів як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біоіндикаторів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має великий розмах. Особливою увагою у якості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біоіндикаторів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користуються комахи (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є зручними об’єктами досліджень та мають різноманітні критерії біоіндикації (зміни розмірів, пропорцій, покривів, забарвлення, потворності, особливості онтогенезу, популяційні характеристики). Серед них особливу роль відіграють комахи-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запилювачи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безпосередньо беруть участь у відтворенні та видовому збагаченні фітоценозу, що надає можливість використовувати їх популяції для моніторингу впливів кліматичних змін на екосистеми. Одним з найбільш цінних видів-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біоіндикаторів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серед цих комах є медоносна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бджола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завдяки своїм морфологічним, екологічним та поведінковим особливостям має велике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значення.</a:t>
            </a:r>
            <a:endParaRPr lang="LID4096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5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B64954-5CAB-FA45-BF1D-9A84AB72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Список використаних джерел:</a:t>
            </a:r>
            <a:b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LID4096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DC9637C-58CE-B046-F980-7AB7FD940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552" y="1548114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 джерела в мережі Інтернет.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«Методика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бджільництві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Валерій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Броварський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Ян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Бріндза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Отченашко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Микола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Повозніков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Леонора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Адамчук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2017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Міхєєва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Бджоли як індикатори чистоти довкілля. URL: https://www.bsmu.edu.ua/blog/bdzholy-yak-indykatory-chystoty-dovkillya/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«Великий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довідник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бджоляра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Белік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64057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0CA0BE5-12B0-D7D8-5618-1B8F68A5B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408" y="350507"/>
            <a:ext cx="8875143" cy="599853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Якість навколишнього середовища безпосередньо впливає на здоров’я і самопочуття людини, особливо це гостро стосується атмосферного повітря, через його здатність проникати в інші середовища, а також безпосередньо впливати на організм. На сьогоднішній день забруднення повітря є однією з найважливіших екологічних проблем в усьому світі, особливо гостро це питання стосується міських і промислових територій. </a:t>
            </a: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чистоти повітря можна визначати багатьма методами, але більшість з них вимагають значних матеріальних і фінансових затрат. На допомогу приходять методи біоіндикації, які є простими і не потребують значних матеріальних витрат. </a:t>
            </a:r>
            <a:endParaRPr lang="LID4096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1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F0B5B4-ACB6-8C2E-4887-DF11B18C3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054" y="336430"/>
            <a:ext cx="10394833" cy="367485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 атмосфери на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життєдіяльність та продуктивність бджоли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медоносної.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 дослідження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 Членистоногі (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Artropoda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Клас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 Комахи (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Insecta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Ряд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Перетинчастокрилі (Ну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Родина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Бджолині (Ар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idae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Рід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 Бджола (Ар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Вид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 Бджола медоносна (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mellifica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ID4096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Ingen tilgængelig billedbeskrivelse.">
            <a:extLst>
              <a:ext uri="{FF2B5EF4-FFF2-40B4-BE49-F238E27FC236}">
                <a16:creationId xmlns:a16="http://schemas.microsoft.com/office/drawing/2014/main" id="{2BEB8161-351C-9218-DA5D-EA2CC85C9D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965296" y="2453450"/>
            <a:ext cx="2727245" cy="3468244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9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9D49DAE-172A-85DB-8A4F-24F4A509F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3" y="195231"/>
            <a:ext cx="9411418" cy="3695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наукового дослідження: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 відомостей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наукових, публіцистичних джерел і статистичних даних щодо особливостей використання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медоносної бджоли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індикатора чистоти довкілля;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впливу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пестицидів на сільськогосподарських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угіддях на життєдіяльність бджоли медоносної.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endParaRPr lang="uk-UA" sz="2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Завдання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наукового дослідження: </a:t>
            </a:r>
            <a:b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-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 наукові публікації щодо сутності й </a:t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актуальність біоіндикації; </a:t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охарактеризувати особливості використання </a:t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комах-індикаторів; </a:t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оцінити значення та переваги використання медоносної </a:t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бджоли у якості біоіндикатора стану екосистем.</a:t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ID4096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17568-C13C-9AE8-7E4E-4F52AAAF4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246" y="854389"/>
            <a:ext cx="8609162" cy="3345354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наукового дослідження </a:t>
            </a:r>
            <a:b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 в тому, що детальні дослідження медоносної </a:t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бджоли у якості біоіндикатора стану екосистем та </a:t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будь-які наукові джерела відсутні у відкритому доступі</a:t>
            </a:r>
            <a:endParaRPr lang="LID4096" sz="2800" dirty="0">
              <a:solidFill>
                <a:schemeClr val="tx1"/>
              </a:solidFill>
            </a:endParaRPr>
          </a:p>
        </p:txBody>
      </p:sp>
      <p:sp>
        <p:nvSpPr>
          <p:cNvPr id="7" name="Шестикутник 6"/>
          <p:cNvSpPr/>
          <p:nvPr/>
        </p:nvSpPr>
        <p:spPr>
          <a:xfrm>
            <a:off x="1802921" y="4317520"/>
            <a:ext cx="1949225" cy="159588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Шестикутник 8"/>
          <p:cNvSpPr/>
          <p:nvPr/>
        </p:nvSpPr>
        <p:spPr>
          <a:xfrm>
            <a:off x="5144877" y="4509237"/>
            <a:ext cx="1949225" cy="159588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Шестикутник 9"/>
          <p:cNvSpPr/>
          <p:nvPr/>
        </p:nvSpPr>
        <p:spPr>
          <a:xfrm>
            <a:off x="3525694" y="3519576"/>
            <a:ext cx="1949225" cy="159588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Шестикутник 10"/>
          <p:cNvSpPr/>
          <p:nvPr/>
        </p:nvSpPr>
        <p:spPr>
          <a:xfrm>
            <a:off x="6851342" y="3673364"/>
            <a:ext cx="1949225" cy="159588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8969">
            <a:off x="3648328" y="3243674"/>
            <a:ext cx="1852259" cy="185225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8969">
            <a:off x="2032971" y="4155714"/>
            <a:ext cx="1678313" cy="167831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8969">
            <a:off x="5139734" y="4250405"/>
            <a:ext cx="1959509" cy="195950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8969">
            <a:off x="6988427" y="3572297"/>
            <a:ext cx="1721481" cy="172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4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A8C697-AD7D-4B42-7445-1C6597C5B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812" y="238664"/>
            <a:ext cx="8596668" cy="13208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Біоіндикація як метод екологічного дослідження</a:t>
            </a:r>
            <a:endParaRPr lang="LID4096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E7B33D7-EF55-98A3-E378-F45F81E20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9464"/>
            <a:ext cx="8975624" cy="39986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Біоіндикація – це оцінка стану середовища за допомогою живих об’єктів-індикаторів (клітин, організмів, популяцій, угруповань).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Біоіндикація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 на спостереженні за складом та чисельністю живих організмів, які належать до видів-індикаторів.</a:t>
            </a: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Живий індикатор , або біоіндикатор – це група особин одного виду або угруповання, за наявністю, станом і поведінкою якої/яких проводять оцінку змін у середовищі, у тому числі щодо присутності і концентрації забруднювачів. </a:t>
            </a: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біоіндикації обумовлена також простотою, швидкістю та дешевизною визначення якості середовища, а питання оцінки стану навколишнього середовища живими організмами стали дуже важливою галуззю контролю навколишнього природного середовища.</a:t>
            </a:r>
            <a:endParaRPr lang="LID4096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21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4587" y="61520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Бджоли</a:t>
            </a:r>
            <a:r>
              <a:rPr lang="uk-UA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індикатори забруднення</a:t>
            </a:r>
            <a:endParaRPr lang="uk-UA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B1ECDAF-7C8F-D45B-D960-A8932B29C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609" y="1858665"/>
            <a:ext cx="8596668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Бджоли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мед, а й бути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прекрасним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Медоносні</a:t>
            </a:r>
            <a:r>
              <a:rPr lang="ru-RU" sz="24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бджоли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відповідають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критеріям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біоіндикаторів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разом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продуктами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унікальними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об’єктами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широкий комплекс </a:t>
            </a:r>
            <a:r>
              <a:rPr lang="ru-RU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стану довкілля. </a:t>
            </a:r>
            <a:r>
              <a:rPr lang="uk-UA" sz="24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Бджола</a:t>
            </a:r>
            <a:r>
              <a:rPr lang="uk-UA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збираючи нектар і пилок з квітів, разом з ними поглинає також і ті токсичні речовини, що потрапили на квіти з опадами, пилом, у результаті використання пестицидів, з викидами продуктів </a:t>
            </a:r>
            <a:r>
              <a:rPr lang="uk-UA" sz="2400" b="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згоряння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Всі забруднювальні середовище речовини рано чи пізно потрапляють в бджолиний вулик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LID4096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8969">
            <a:off x="10137606" y="14002"/>
            <a:ext cx="2087656" cy="208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3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9BAA54-D51A-185D-3A47-E35B00D9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85362" cy="1239299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 кількості бджіл </a:t>
            </a: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досліджуваних </a:t>
            </a: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ділянках</a:t>
            </a:r>
            <a:endParaRPr lang="LID4096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19F8584-D11C-F733-438A-BAE165AC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901" y="1604424"/>
            <a:ext cx="9358224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з методів вивчення впливу хімічних засобів на бджіл є вимірювання кількості бджіл на досліджуваних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ділянках.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можна зробити за допомогою пасток, в які бджіл літають і оселяються, де вони можуть бути легко пораховані.</a:t>
            </a: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проведенням досліду необхідно визначити ділянки, на яких будуть застосовуватися різні хімічні засоби, а також ділянки контролю, на яких засоби застосовуватися не будуть.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проведенні досліду важливо враховувати також погодні умови, наприклад, сонячний день проти хмарного або вологого, інших факторів, які можуть впливати на присутність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бджіл. Отримані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дослідження дозволяють зрозуміти вплив хімічних засобів на кількість бджіл. </a:t>
            </a:r>
            <a:endParaRPr lang="LID4096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3184">
            <a:off x="9805094" y="132831"/>
            <a:ext cx="2191821" cy="219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6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DC2B1-32A5-35FB-E32B-96B0C445E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323" y="531963"/>
            <a:ext cx="9130900" cy="321190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статистики станом на 1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січня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налічувалось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2,4 млн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бджіл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10,5%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дату 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торік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нараховано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2,68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бджіл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окупованих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федерацією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бойові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ID4096" sz="2400" dirty="0"/>
          </a:p>
        </p:txBody>
      </p:sp>
      <p:pic>
        <p:nvPicPr>
          <p:cNvPr id="6" name="Picture 2" descr="На Шепетівщині загинули 86 бджолосімей, майже стільки ж опинились у критичному стані">
            <a:extLst>
              <a:ext uri="{FF2B5EF4-FFF2-40B4-BE49-F238E27FC236}">
                <a16:creationId xmlns:a16="http://schemas.microsoft.com/office/drawing/2014/main" id="{21A1B2DE-D5FA-F98C-86B2-745901BB4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773" y="2720217"/>
            <a:ext cx="4084447" cy="2875451"/>
          </a:xfrm>
          <a:prstGeom prst="rect">
            <a:avLst/>
          </a:prstGeom>
          <a:ln w="889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Бджолина родина: її склад, життя, функції маток, трутнів, робочих бджі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23" y="3249179"/>
            <a:ext cx="4265929" cy="2841176"/>
          </a:xfrm>
          <a:prstGeom prst="rect">
            <a:avLst/>
          </a:prstGeom>
          <a:ln w="889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2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595</TotalTime>
  <Words>1116</Words>
  <Application>Microsoft Office PowerPoint</Application>
  <PresentationFormat>Широкий екран</PresentationFormat>
  <Paragraphs>46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Trebuchet MS</vt:lpstr>
      <vt:lpstr>Wingdings</vt:lpstr>
      <vt:lpstr>Wingdings 3</vt:lpstr>
      <vt:lpstr>Грань</vt:lpstr>
      <vt:lpstr> Хмельницьке територіальне відділення Малої академії наук України Шепетівське міське наукове товариство учнів м.Шепетівка  Хмельницької області</vt:lpstr>
      <vt:lpstr>Презентація PowerPoint</vt:lpstr>
      <vt:lpstr> Предметом дослідження є вплив забруднення атмосфери на життєдіяльність та продуктивність бджоли медоносної.    Об’єкт дослідження:     Тип — Членистоногі (Artropoda )                                                                   Клас — Комахи (Insecta)                                             Ряд — Перетинчастокрилі (Нуmеnорtеrа)                                             Родина — Бджолині (Арidae)                                             Рід — Бджола (Арis)                                             Вид — Бджола медоносна (mellifica). </vt:lpstr>
      <vt:lpstr>Презентація PowerPoint</vt:lpstr>
      <vt:lpstr>Актуальність наукового дослідження  полягає в тому, що детальні дослідження медоносної  бджоли у якості біоіндикатора стану екосистем та  будь-які наукові джерела відсутні у відкритому доступі</vt:lpstr>
      <vt:lpstr>Біоіндикація як метод екологічного дослідження</vt:lpstr>
      <vt:lpstr>Бджоли – індикатори забруднення</vt:lpstr>
      <vt:lpstr>Вимірювання кількості бджіл  на досліджуваних ділянках</vt:lpstr>
      <vt:lpstr>На основі даних Державної служби статистики станом на 1 січня 2023 року в Україні налічувалось 2,4 млн бджіл, що на 10,5% менше, ніж на аналогічну дату у 2022 році. Так, торік було нараховано 2,68 млн бджіл. Дані наведені без урахування тимчасово окупованих російською федерацією територій та частини територій, на яких ведуться бойові дії. </vt:lpstr>
      <vt:lpstr>Шкідливий вплив пестицидів на життєдіяльність бджоли медоносної</vt:lpstr>
      <vt:lpstr>Презентація PowerPoint</vt:lpstr>
      <vt:lpstr> Висновки</vt:lpstr>
      <vt:lpstr>Список використаних джерел: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Public</dc:creator>
  <cp:lastModifiedBy>Користувач Windows</cp:lastModifiedBy>
  <cp:revision>20</cp:revision>
  <dcterms:created xsi:type="dcterms:W3CDTF">2024-04-14T14:06:19Z</dcterms:created>
  <dcterms:modified xsi:type="dcterms:W3CDTF">2024-04-15T12:00:41Z</dcterms:modified>
</cp:coreProperties>
</file>