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CC4CC-61FD-48C9-9087-43E47B5F5899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A962-6118-4129-9491-9504290395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982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A962-6118-4129-9491-950429039548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077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0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1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2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0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0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0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1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‹№›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53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nconsulting.com.ua/uk/gemologchna-ekspertiza/identifikacija-meteorutiv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42768F-95BB-478A-ADFA-24FD8097F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eon 3D circle art">
            <a:extLst>
              <a:ext uri="{FF2B5EF4-FFF2-40B4-BE49-F238E27FC236}">
                <a16:creationId xmlns:a16="http://schemas.microsoft.com/office/drawing/2014/main" id="{C9E1C3B2-D001-3AB1-5BF7-F3A10A090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2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F26D5C-77E9-4A8D-95F0-1635BAD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2"/>
            <a:ext cx="12191999" cy="4360983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0"/>
                </a:srgbClr>
              </a:gs>
              <a:gs pos="61000">
                <a:srgbClr val="000000">
                  <a:alpha val="4800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68812-F04D-5F69-DF9D-C09529F62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1" y="952500"/>
            <a:ext cx="5959365" cy="1535114"/>
          </a:xfrm>
        </p:spPr>
        <p:txBody>
          <a:bodyPr>
            <a:normAutofit/>
          </a:bodyPr>
          <a:lstStyle/>
          <a:p>
            <a:r>
              <a:rPr lang="uk-UA" altLang="ru-RU" sz="3600" b="1" dirty="0">
                <a:solidFill>
                  <a:schemeClr val="accent1"/>
                </a:solidFill>
              </a:rPr>
              <a:t>ІДЕНТИФІКАЦІЯ МЕТЕОРИТІВ</a:t>
            </a:r>
            <a:r>
              <a:rPr lang="uk-UA" altLang="ru-RU" sz="3600" b="1" dirty="0">
                <a:solidFill>
                  <a:srgbClr val="FFFFFF"/>
                </a:solidFill>
              </a:rPr>
              <a:t> </a:t>
            </a:r>
            <a:endParaRPr lang="uk-UA" sz="3600" dirty="0">
              <a:solidFill>
                <a:srgbClr val="FFFFFF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D457081-F01D-94D0-05F4-ABA30B459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5300" y="952499"/>
            <a:ext cx="3429000" cy="1535107"/>
          </a:xfrm>
        </p:spPr>
        <p:txBody>
          <a:bodyPr anchor="t"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uk-UA" altLang="ru-RU" sz="2000" b="1" i="1" dirty="0">
                <a:solidFill>
                  <a:schemeClr val="accent1"/>
                </a:solidFill>
              </a:rPr>
              <a:t>учень  10     класу                                                                             Світлогірського ліцею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 dirty="0" err="1">
                <a:solidFill>
                  <a:schemeClr val="accent1"/>
                </a:solidFill>
              </a:rPr>
              <a:t>Комлика</a:t>
            </a:r>
            <a:r>
              <a:rPr lang="uk-UA" altLang="ru-RU" sz="2000" b="1" i="1" dirty="0">
                <a:solidFill>
                  <a:schemeClr val="accent1"/>
                </a:solidFill>
              </a:rPr>
              <a:t> Данила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 dirty="0">
                <a:solidFill>
                  <a:schemeClr val="accent1"/>
                </a:solidFill>
              </a:rPr>
              <a:t>                                                                          Науковий керівник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 dirty="0">
                <a:solidFill>
                  <a:schemeClr val="accent1"/>
                </a:solidFill>
              </a:rPr>
              <a:t>Дегтяр Володимир Анатолійович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 dirty="0">
                <a:solidFill>
                  <a:schemeClr val="accent1"/>
                </a:solidFill>
              </a:rPr>
              <a:t>учитель фізики і астрономії</a:t>
            </a:r>
            <a:endParaRPr lang="ru-RU" altLang="ru-RU" sz="2000" b="1" i="1" dirty="0">
              <a:solidFill>
                <a:schemeClr val="accent1"/>
              </a:solidFill>
            </a:endParaRPr>
          </a:p>
          <a:p>
            <a:endParaRPr lang="uk-UA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2DC5A-0728-490F-8655-6B437782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BB1F6D-CF9C-422D-9324-C46415BB9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730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B9B1F2-665B-4FBB-ACC6-BEE3112BF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F20DFB-5301-4092-ACCB-8FB5CBDE3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C91E56-2E3F-25C3-8DDB-E8358DD46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790" y="952499"/>
            <a:ext cx="3528059" cy="51053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altLang="ru-RU" sz="2000" b="1" dirty="0"/>
              <a:t>Якщо його розпиляти і </a:t>
            </a:r>
            <a:r>
              <a:rPr lang="uk-UA" altLang="ru-RU" b="1" dirty="0"/>
              <a:t>відполірувати, то у залізного метеорита після протравлення азотною кислотою буде видно  кристали металу, у кам'яних метеоритів - видно маленькі </a:t>
            </a:r>
            <a:r>
              <a:rPr lang="uk-UA" altLang="ru-RU" b="1" dirty="0" err="1"/>
              <a:t>хондри</a:t>
            </a:r>
            <a:r>
              <a:rPr lang="uk-UA" altLang="ru-RU" b="1" dirty="0"/>
              <a:t> (силікатні кульки) і вкраплення металу, у за</a:t>
            </a:r>
            <a:r>
              <a:rPr lang="ru-RU" altLang="ru-RU" b="1" dirty="0"/>
              <a:t>л</a:t>
            </a:r>
            <a:r>
              <a:rPr lang="uk-UA" altLang="ru-RU" b="1" dirty="0"/>
              <a:t>і</a:t>
            </a:r>
            <a:r>
              <a:rPr lang="ru-RU" altLang="ru-RU" b="1" dirty="0" err="1"/>
              <a:t>зокам‘ян</a:t>
            </a:r>
            <a:r>
              <a:rPr lang="uk-UA" altLang="ru-RU" b="1" dirty="0"/>
              <a:t>и</a:t>
            </a:r>
            <a:r>
              <a:rPr lang="ru-RU" altLang="ru-RU" b="1" dirty="0"/>
              <a:t>х</a:t>
            </a:r>
            <a:r>
              <a:rPr lang="uk-UA" altLang="ru-RU" b="1" dirty="0"/>
              <a:t> - зерна мінералу </a:t>
            </a:r>
            <a:r>
              <a:rPr lang="ru-RU" altLang="ru-RU" b="1" dirty="0"/>
              <a:t>олив</a:t>
            </a:r>
            <a:r>
              <a:rPr lang="uk-UA" altLang="ru-RU" b="1" dirty="0"/>
              <a:t>і</a:t>
            </a:r>
            <a:r>
              <a:rPr lang="ru-RU" altLang="ru-RU" b="1" dirty="0"/>
              <a:t>н </a:t>
            </a:r>
            <a:r>
              <a:rPr lang="uk-UA" altLang="ru-RU" b="1" dirty="0"/>
              <a:t>(зелені і прозорі</a:t>
            </a:r>
            <a:endParaRPr lang="en-US" dirty="0"/>
          </a:p>
        </p:txBody>
      </p:sp>
      <p:pic>
        <p:nvPicPr>
          <p:cNvPr id="6" name="Picture 11" descr="Зображення, що містить Магматичні гірські породи, Мінерал, вапняк, камінь&#10;&#10;Автоматично згенерований опис">
            <a:extLst>
              <a:ext uri="{FF2B5EF4-FFF2-40B4-BE49-F238E27FC236}">
                <a16:creationId xmlns:a16="http://schemas.microsoft.com/office/drawing/2014/main" id="{2A5C93B0-DD8D-591F-3165-864E26AA5D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r="6612" b="-4"/>
          <a:stretch/>
        </p:blipFill>
        <p:spPr bwMode="auto">
          <a:xfrm>
            <a:off x="4648199" y="952500"/>
            <a:ext cx="3371237" cy="24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Зображення, що містить паласит, Мінерал, скеля&#10;&#10;Автоматично згенерований опис">
            <a:extLst>
              <a:ext uri="{FF2B5EF4-FFF2-40B4-BE49-F238E27FC236}">
                <a16:creationId xmlns:a16="http://schemas.microsoft.com/office/drawing/2014/main" id="{EB6632CF-9E23-AA38-9D1E-77ECE25E7DC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4613"/>
          <a:stretch/>
        </p:blipFill>
        <p:spPr>
          <a:xfrm>
            <a:off x="4652343" y="3563049"/>
            <a:ext cx="3364164" cy="2494851"/>
          </a:xfrm>
          <a:prstGeom prst="rect">
            <a:avLst/>
          </a:prstGeom>
        </p:spPr>
      </p:pic>
      <p:pic>
        <p:nvPicPr>
          <p:cNvPr id="5" name="Picture 9" descr="Зображення, що містить ескіз&#10;&#10;Автоматично згенерований опис">
            <a:extLst>
              <a:ext uri="{FF2B5EF4-FFF2-40B4-BE49-F238E27FC236}">
                <a16:creationId xmlns:a16="http://schemas.microsoft.com/office/drawing/2014/main" id="{94FEFE6D-4F85-1BC9-C162-C0350148A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7" r="37964" b="-1"/>
          <a:stretch/>
        </p:blipFill>
        <p:spPr>
          <a:xfrm>
            <a:off x="8177374" y="952501"/>
            <a:ext cx="3371159" cy="5105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269EEA-1BDB-4A4E-A4F0-C1250954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76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22CA880-E467-48B7-830F-269212307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258B9E-C015-412F-9B81-E40D361E9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Місце для вмісту 4" descr="Зображення, що містить Мінерал, скеля&#10;&#10;Автоматично згенерований опис">
            <a:extLst>
              <a:ext uri="{FF2B5EF4-FFF2-40B4-BE49-F238E27FC236}">
                <a16:creationId xmlns:a16="http://schemas.microsoft.com/office/drawing/2014/main" id="{16C5D60E-2626-7F34-8954-A88EC4E4A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4" r="-1" b="29406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A63F8-F6E3-3960-FDF5-2D0B7B09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425" y="952501"/>
            <a:ext cx="4804105" cy="1943098"/>
          </a:xfrm>
        </p:spPr>
        <p:txBody>
          <a:bodyPr>
            <a:normAutofit/>
          </a:bodyPr>
          <a:lstStyle/>
          <a:p>
            <a:pPr algn="ctr"/>
            <a:r>
              <a:rPr lang="uk-UA" altLang="ru-RU" sz="3200" b="1" dirty="0">
                <a:solidFill>
                  <a:schemeClr val="bg1">
                    <a:lumMod val="95000"/>
                  </a:schemeClr>
                </a:solidFill>
              </a:rPr>
              <a:t>Результати досліджень</a:t>
            </a:r>
            <a:endParaRPr lang="uk-UA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4332FE-82B3-4EC0-8568-D87631440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7788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80459D-79A9-8C59-FC52-D2AEB878A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84" y="2895600"/>
            <a:ext cx="4804104" cy="31495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uk-UA" altLang="ru-RU" sz="2000" b="1" dirty="0">
                <a:solidFill>
                  <a:schemeClr val="bg1">
                    <a:lumMod val="95000"/>
                  </a:schemeClr>
                </a:solidFill>
              </a:rPr>
              <a:t>Нижче наведені результати досліджень тіла  імовірно метеоритного походження, знайденого поблизу с. Світлогірське приблизно в 60-х роках минулого століття. </a:t>
            </a:r>
          </a:p>
          <a:p>
            <a:pPr eaLnBrk="1" hangingPunct="1">
              <a:lnSpc>
                <a:spcPct val="80000"/>
              </a:lnSpc>
            </a:pPr>
            <a:endParaRPr lang="uk-UA" alt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>
                <a:solidFill>
                  <a:schemeClr val="bg1">
                    <a:lumMod val="95000"/>
                  </a:schemeClr>
                </a:solidFill>
              </a:rPr>
              <a:t>Загальні дані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>
                <a:solidFill>
                  <a:schemeClr val="bg1">
                    <a:lumMod val="95000"/>
                  </a:schemeClr>
                </a:solidFill>
              </a:rPr>
              <a:t>Геометрична форма – неправильна.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>
                <a:solidFill>
                  <a:schemeClr val="bg1">
                    <a:lumMod val="95000"/>
                  </a:schemeClr>
                </a:solidFill>
              </a:rPr>
              <a:t>Запах – немає.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>
                <a:solidFill>
                  <a:schemeClr val="bg1">
                    <a:lumMod val="95000"/>
                  </a:schemeClr>
                </a:solidFill>
              </a:rPr>
              <a:t>Колір і вигляд – схоже на уламок гірської породи. Колір – чорний, матовий. На поверхні є невеликі щербинки або вкраплення.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>
                <a:solidFill>
                  <a:schemeClr val="bg1">
                    <a:lumMod val="95000"/>
                  </a:schemeClr>
                </a:solidFill>
              </a:rPr>
              <a:t>Загальні відчуття – відчувається тяжкість предмету</a:t>
            </a:r>
            <a:r>
              <a:rPr lang="ru-RU" altLang="ru-RU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5E59FA-8FDE-43F6-BEAF-F8D715BA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7633"/>
            <a:ext cx="1090506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82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85852E-347F-47F1-BBB4-8FCBCE907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36853-C213-C622-9A39-067F9FB3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6877594" cy="1252217"/>
          </a:xfrm>
        </p:spPr>
        <p:txBody>
          <a:bodyPr>
            <a:normAutofit/>
          </a:bodyPr>
          <a:lstStyle/>
          <a:p>
            <a:r>
              <a:rPr lang="uk-UA" altLang="ru-RU" b="1"/>
              <a:t>Геометричні розміри</a:t>
            </a:r>
            <a:r>
              <a:rPr lang="ru-RU" altLang="ru-RU"/>
              <a:t> </a:t>
            </a:r>
            <a:endParaRPr lang="uk-UA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D9708A-1A52-41C8-BA18-A5DBC10DA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DSC_0122">
            <a:extLst>
              <a:ext uri="{FF2B5EF4-FFF2-40B4-BE49-F238E27FC236}">
                <a16:creationId xmlns:a16="http://schemas.microsoft.com/office/drawing/2014/main" id="{14AF432B-56B5-BE78-2F54-9475A920B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r="20016" b="3"/>
          <a:stretch/>
        </p:blipFill>
        <p:spPr>
          <a:xfrm>
            <a:off x="647700" y="2412461"/>
            <a:ext cx="3374069" cy="364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9" descr="DSC_0126">
            <a:extLst>
              <a:ext uri="{FF2B5EF4-FFF2-40B4-BE49-F238E27FC236}">
                <a16:creationId xmlns:a16="http://schemas.microsoft.com/office/drawing/2014/main" id="{76377FB4-E73F-4924-FA4B-8FE322F4A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r="13432" b="-3"/>
          <a:stretch/>
        </p:blipFill>
        <p:spPr bwMode="auto">
          <a:xfrm>
            <a:off x="4177939" y="2412460"/>
            <a:ext cx="3365861" cy="364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1FBB4F-F908-2886-73FB-8664235AC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4876" y="1896610"/>
            <a:ext cx="3410233" cy="3645436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ru-RU" sz="2000" b="1" dirty="0"/>
              <a:t>Довжина (найбільша) -  76 мм</a:t>
            </a:r>
          </a:p>
          <a:p>
            <a:pPr eaLnBrk="1" hangingPunct="1"/>
            <a:r>
              <a:rPr lang="uk-UA" altLang="ru-RU" sz="2000" b="1" dirty="0"/>
              <a:t>Ширина (найбільша)  -   37  </a:t>
            </a:r>
            <a:r>
              <a:rPr lang="ru-RU" altLang="ru-RU" sz="2000" b="1" dirty="0"/>
              <a:t>мм</a:t>
            </a:r>
            <a:r>
              <a:rPr lang="uk-UA" altLang="ru-RU" sz="2000" b="1" dirty="0"/>
              <a:t> </a:t>
            </a:r>
          </a:p>
          <a:p>
            <a:pPr eaLnBrk="1" hangingPunct="1"/>
            <a:r>
              <a:rPr lang="uk-UA" altLang="ru-RU" sz="2000" b="1" dirty="0"/>
              <a:t>Висота (найбільша)  -       34    </a:t>
            </a:r>
            <a:r>
              <a:rPr lang="ru-RU" altLang="ru-RU" sz="2000" b="1" dirty="0"/>
              <a:t>мм</a:t>
            </a:r>
            <a:r>
              <a:rPr lang="uk-UA" altLang="ru-RU" sz="2000" b="1" dirty="0"/>
              <a:t> </a:t>
            </a:r>
          </a:p>
          <a:p>
            <a:pPr eaLnBrk="1" hangingPunct="1"/>
            <a:r>
              <a:rPr lang="uk-UA" altLang="ru-RU" sz="2000" b="1" dirty="0"/>
              <a:t>Осьова симетрія відсутня.</a:t>
            </a:r>
            <a:r>
              <a:rPr lang="uk-UA" altLang="ru-RU" sz="2000" dirty="0"/>
              <a:t> </a:t>
            </a:r>
            <a:r>
              <a:rPr lang="uk-UA" altLang="ru-RU" sz="2000" dirty="0">
                <a:solidFill>
                  <a:schemeClr val="folHlink"/>
                </a:solidFill>
              </a:rPr>
              <a:t>	</a:t>
            </a:r>
            <a:r>
              <a:rPr lang="uk-UA" altLang="ru-RU" sz="2400" dirty="0"/>
              <a:t> </a:t>
            </a:r>
            <a:endParaRPr lang="ru-RU" altLang="ru-RU" sz="2400" dirty="0"/>
          </a:p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3E704D-83EC-4898-9A1F-3E0473FA1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61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B9B1F2-665B-4FBB-ACC6-BEE3112BF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9CE39-4189-9DB3-A705-D783649B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0976"/>
            <a:ext cx="3528060" cy="1766587"/>
          </a:xfrm>
        </p:spPr>
        <p:txBody>
          <a:bodyPr>
            <a:normAutofit/>
          </a:bodyPr>
          <a:lstStyle/>
          <a:p>
            <a:r>
              <a:rPr lang="uk-UA" altLang="ru-RU" sz="3300" b="1"/>
              <a:t>Основні фізичні характеристики</a:t>
            </a:r>
            <a:endParaRPr lang="uk-UA" sz="33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20DFB-5301-4092-ACCB-8FB5CBDE3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3FF0BD-1CA1-23EE-6A02-A5C98EC89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976286"/>
            <a:ext cx="3528059" cy="415958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Маса – 411 г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Об'єм – 67 </a:t>
            </a:r>
            <a:r>
              <a:rPr lang="ru-RU" altLang="ru-RU" sz="2000" b="1" dirty="0"/>
              <a:t>см3</a:t>
            </a:r>
            <a:endParaRPr lang="uk-UA" altLang="ru-RU" sz="2000" b="1" dirty="0"/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Густина – 6,1 г/см3 (знайдено методом гідростатичного зважування)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Твердість – більше 9 одиниць за шкалою твердості (напилок залишає ледве видимий слід)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Радіоактивність - відсутня</a:t>
            </a:r>
            <a:endParaRPr lang="ru-RU" altLang="ru-RU" sz="2000" b="1" dirty="0"/>
          </a:p>
          <a:p>
            <a:endParaRPr lang="en-US" dirty="0"/>
          </a:p>
        </p:txBody>
      </p:sp>
      <p:pic>
        <p:nvPicPr>
          <p:cNvPr id="4" name="Picture 7" descr="SDC19581">
            <a:extLst>
              <a:ext uri="{FF2B5EF4-FFF2-40B4-BE49-F238E27FC236}">
                <a16:creationId xmlns:a16="http://schemas.microsoft.com/office/drawing/2014/main" id="{6B58A025-7A65-0E10-DD51-324A609AA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96" y="952500"/>
            <a:ext cx="3266242" cy="24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8" descr="SDC19593">
            <a:extLst>
              <a:ext uri="{FF2B5EF4-FFF2-40B4-BE49-F238E27FC236}">
                <a16:creationId xmlns:a16="http://schemas.microsoft.com/office/drawing/2014/main" id="{219BF210-4956-D2E2-F72D-475501A97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56" y="3563049"/>
            <a:ext cx="1871138" cy="249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" descr="SDC19607">
            <a:extLst>
              <a:ext uri="{FF2B5EF4-FFF2-40B4-BE49-F238E27FC236}">
                <a16:creationId xmlns:a16="http://schemas.microsoft.com/office/drawing/2014/main" id="{CE666F78-1021-C3E4-6C85-C57E4C888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7374" y="1250246"/>
            <a:ext cx="3371159" cy="450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269EEA-1BDB-4A4E-A4F0-C1250954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213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FC512A4-0F0C-4B2F-83DC-15FCF34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1ACF6-3A4B-CBCB-A62B-BD8A081C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11" y="782379"/>
            <a:ext cx="7012366" cy="522678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uk-UA" altLang="ru-RU" sz="2800" b="1" dirty="0">
                <a:solidFill>
                  <a:schemeClr val="tx1"/>
                </a:solidFill>
              </a:rPr>
              <a:t>Магнітні властивості -  вираженим магнетизмом не володіє, але чинить слабку дію на стрілку компаса.</a:t>
            </a:r>
            <a:br>
              <a:rPr lang="uk-UA" altLang="ru-RU" sz="2800" b="1" dirty="0">
                <a:solidFill>
                  <a:schemeClr val="tx1"/>
                </a:solidFill>
              </a:rPr>
            </a:br>
            <a:br>
              <a:rPr lang="uk-UA" altLang="ru-RU" sz="2800" b="1" dirty="0">
                <a:solidFill>
                  <a:schemeClr val="tx1"/>
                </a:solidFill>
              </a:rPr>
            </a:br>
            <a:r>
              <a:rPr lang="uk-UA" altLang="ru-RU" sz="2800" b="1" dirty="0" err="1">
                <a:solidFill>
                  <a:schemeClr val="tx1"/>
                </a:solidFill>
              </a:rPr>
              <a:t>Змочуваність</a:t>
            </a:r>
            <a:r>
              <a:rPr lang="uk-UA" altLang="ru-RU" sz="2800" b="1" dirty="0">
                <a:solidFill>
                  <a:schemeClr val="tx1"/>
                </a:solidFill>
              </a:rPr>
              <a:t> – майже  витягання з води практично сухий, вода збирається в невеликі краплі, що швидко висихають. Трохи довше сохнуть «пори» на поверхні. </a:t>
            </a:r>
            <a:br>
              <a:rPr lang="uk-UA" altLang="ru-RU" sz="2800" b="1" dirty="0">
                <a:solidFill>
                  <a:schemeClr val="tx1"/>
                </a:solidFill>
              </a:rPr>
            </a:br>
            <a:br>
              <a:rPr lang="uk-UA" altLang="ru-RU" sz="2800" b="1" dirty="0">
                <a:solidFill>
                  <a:schemeClr val="tx1"/>
                </a:solidFill>
              </a:rPr>
            </a:br>
            <a:r>
              <a:rPr lang="uk-UA" altLang="ru-RU" sz="2800" b="1" dirty="0">
                <a:solidFill>
                  <a:schemeClr val="tx1"/>
                </a:solidFill>
              </a:rPr>
              <a:t>Кислоти, луги – дії не </a:t>
            </a:r>
            <a:r>
              <a:rPr lang="uk-UA" altLang="ru-RU" sz="2800" b="1" dirty="0" err="1">
                <a:solidFill>
                  <a:schemeClr val="tx1"/>
                </a:solidFill>
              </a:rPr>
              <a:t>піддававсяне</a:t>
            </a:r>
            <a:r>
              <a:rPr lang="uk-UA" altLang="ru-RU" sz="2800" b="1" dirty="0">
                <a:solidFill>
                  <a:schemeClr val="tx1"/>
                </a:solidFill>
              </a:rPr>
              <a:t> змочується. Після</a:t>
            </a:r>
            <a:br>
              <a:rPr lang="ru-RU" altLang="ru-RU" sz="2800" b="1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71E9BF-3803-4420-B44E-706521331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SDC19625">
            <a:extLst>
              <a:ext uri="{FF2B5EF4-FFF2-40B4-BE49-F238E27FC236}">
                <a16:creationId xmlns:a16="http://schemas.microsoft.com/office/drawing/2014/main" id="{53316346-38E4-C213-C6C6-05CB0A6BC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r="3013"/>
          <a:stretch/>
        </p:blipFill>
        <p:spPr>
          <a:xfrm>
            <a:off x="8115300" y="952500"/>
            <a:ext cx="3429000" cy="244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8" descr="SDC19631">
            <a:extLst>
              <a:ext uri="{FF2B5EF4-FFF2-40B4-BE49-F238E27FC236}">
                <a16:creationId xmlns:a16="http://schemas.microsoft.com/office/drawing/2014/main" id="{BDD99277-E247-F683-5FA8-AC9AAF688B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" r="6" b="2610"/>
          <a:stretch/>
        </p:blipFill>
        <p:spPr>
          <a:xfrm>
            <a:off x="8115299" y="3556638"/>
            <a:ext cx="3429000" cy="25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2EB19A-266E-4729-918F-1347FC2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26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0F632-27C5-2452-208B-AAACE5C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 b="1" dirty="0">
                <a:solidFill>
                  <a:schemeClr val="tx1"/>
                </a:solidFill>
              </a:rPr>
              <a:t>Аналіз результатів експерименту та висновки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B16367-841F-5700-4D95-747FE566B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504335"/>
            <a:ext cx="4859101" cy="455356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uk-UA" altLang="ru-RU" sz="2800" b="1" dirty="0"/>
              <a:t>Як видно з фотографій,  поверхня досліджуваного зразка містить рельєф, схожий на </a:t>
            </a:r>
            <a:r>
              <a:rPr lang="uk-UA" altLang="ru-RU" sz="2800" b="1" dirty="0" err="1"/>
              <a:t>регмагліптовий</a:t>
            </a:r>
            <a:r>
              <a:rPr lang="uk-UA" altLang="ru-RU" sz="2800" b="1" dirty="0"/>
              <a:t>.  Кора плавлення виражена слабо, що, очевидно, свідчить про тривале перебування в </a:t>
            </a:r>
            <a:r>
              <a:rPr lang="uk-UA" altLang="ru-RU" sz="2800" b="1" dirty="0" err="1"/>
              <a:t>грунті</a:t>
            </a:r>
            <a:r>
              <a:rPr lang="uk-UA" altLang="ru-RU" sz="2800" b="1" dirty="0"/>
              <a:t>.   Камінь помітно важчий за земні гірські породи.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800" b="1" dirty="0"/>
              <a:t>Значна густина (6,1 г/см3 )  та слабкі магнітні властивості можуть свідчити про цілком імовірну належність досліджуваного зразка до залізо-кам'яних метеоритів (клас мезосидеритів) або кам'яних ахондритів</a:t>
            </a:r>
            <a:endParaRPr lang="uk-UA" sz="2800" b="1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F1DEB30-8E25-E423-FB7E-D6355F2735A3}"/>
              </a:ext>
            </a:extLst>
          </p:cNvPr>
          <p:cNvSpPr/>
          <p:nvPr/>
        </p:nvSpPr>
        <p:spPr>
          <a:xfrm>
            <a:off x="6875278" y="1592393"/>
            <a:ext cx="4268020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eaLnBrk="1" hangingPunct="1">
              <a:buFontTx/>
              <a:buNone/>
            </a:pPr>
            <a:r>
              <a:rPr lang="uk-UA" altLang="ru-RU" sz="2000" b="1" dirty="0"/>
              <a:t>Однак, щоб повністю виключити техногенне походження зразка, слід провести додаткові дослідження:</a:t>
            </a:r>
          </a:p>
          <a:p>
            <a:pPr eaLnBrk="1" hangingPunct="1"/>
            <a:r>
              <a:rPr lang="uk-UA" altLang="ru-RU" sz="2000" b="1" dirty="0"/>
              <a:t>якісний хімічний аналіз (проба на нікель);</a:t>
            </a:r>
          </a:p>
          <a:p>
            <a:pPr eaLnBrk="1" hangingPunct="1"/>
            <a:r>
              <a:rPr lang="uk-UA" altLang="ru-RU" sz="2000" b="1" dirty="0"/>
              <a:t>виготовлення шліфів  та аншліфів, їх дослідження під мікроскопом у відбитому світлі;</a:t>
            </a:r>
          </a:p>
          <a:p>
            <a:pPr eaLnBrk="1" hangingPunct="1"/>
            <a:r>
              <a:rPr lang="uk-UA" altLang="ru-RU" sz="2000" b="1" dirty="0"/>
              <a:t>визначення кількісного складу  елементів методами спектрального аналізу;</a:t>
            </a:r>
          </a:p>
          <a:p>
            <a:pPr eaLnBrk="1" hangingPunct="1"/>
            <a:r>
              <a:rPr lang="uk-UA" altLang="ru-RU" sz="2000" b="1" dirty="0"/>
              <a:t>ізотопні дослідження</a:t>
            </a:r>
            <a:endParaRPr lang="uk-UA" sz="2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595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DDA57-3075-D644-1A57-3A8A585F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Список використаних джерел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63B59AF-21D5-57B6-DB93-2DC3313FA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Астрономічний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енциклопедичний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словник / за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ред. І. А.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Климишина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А. О. Корсунь. —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Голов. астроном.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обсерваторія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нац. ун-т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Франка, 2003. — 548 с. 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Додд Р.Т. Метеориты: Петрология и геохимия: Пер. с англ. М.: Мир, 1986.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Експертиза та ідентифікація метеоритів [Електронний ресурс] Режим доступу: </a:t>
            </a:r>
            <a:r>
              <a:rPr lang="uk-UA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https://inconsulting.com.ua/uk/gemologchna-ekspertiza/identifikacija-meteorutiv.html</a:t>
            </a:r>
            <a:endParaRPr lang="uk-UA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357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3297213-B630-4CFA-8FE1-099659C5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47B08-5190-D007-5052-3298BB64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55407"/>
            <a:ext cx="4903893" cy="52024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uk-UA" altLang="ru-RU" sz="4400" dirty="0">
                <a:solidFill>
                  <a:schemeClr val="folHlink"/>
                </a:solidFill>
              </a:rPr>
              <a:t> </a:t>
            </a:r>
            <a:r>
              <a:rPr lang="uk-UA" altLang="ru-RU" sz="2700" b="1" dirty="0">
                <a:solidFill>
                  <a:schemeClr val="tx1"/>
                </a:solidFill>
              </a:rPr>
              <a:t>Дана робота присвячена одній із найбільш важливих проблем астрономії - вивченню метеоритів, що може відкрити багато невідомого про склад, структуру і еволюцію речовини у Всесвіті. Перед нами стоїть завдання дізнатися, чим є насправді частинки твердої речовини, що прилітають з космосу на Землю, і звідки вони беруться</a:t>
            </a:r>
            <a:r>
              <a:rPr lang="uk-UA" altLang="ru-RU" sz="2700" b="1" dirty="0">
                <a:solidFill>
                  <a:schemeClr val="folHlink"/>
                </a:solidFill>
              </a:rPr>
              <a:t>.</a:t>
            </a:r>
            <a:r>
              <a:rPr lang="ru-RU" altLang="ru-RU" sz="2700" b="1" dirty="0">
                <a:solidFill>
                  <a:schemeClr val="folHlink"/>
                </a:solidFill>
              </a:rPr>
              <a:t> </a:t>
            </a:r>
            <a:endParaRPr lang="en-US" sz="27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32DC5A-0728-490F-8655-6B437782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Місце для вмісту 4" descr="Зображення, що містить Космічний простір, простір, Астрономічний об’єкт, Всесвіт&#10;&#10;Автоматично згенерований опис">
            <a:extLst>
              <a:ext uri="{FF2B5EF4-FFF2-40B4-BE49-F238E27FC236}">
                <a16:creationId xmlns:a16="http://schemas.microsoft.com/office/drawing/2014/main" id="{8C412782-3FCB-5790-7606-EFA78AA3F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94268"/>
            <a:ext cx="5452533" cy="306363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BB1F6D-CF9C-422D-9324-C46415BB9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73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5101733-A021-44D6-BE4E-2D908CFF5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6C55D-A459-5BB5-DCE1-6528116D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499"/>
            <a:ext cx="3528060" cy="502550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eaLnBrk="1" hangingPunct="1">
              <a:defRPr/>
            </a:pPr>
            <a:r>
              <a:rPr lang="uk-UA" altLang="ru-RU" sz="2800" dirty="0">
                <a:solidFill>
                  <a:schemeClr val="tx1"/>
                </a:solidFill>
              </a:rPr>
              <a:t>Початковою метою наукової  роботи було дослідження тіла  імовірно метеоритного походження, знайденого поблизу</a:t>
            </a:r>
            <a:br>
              <a:rPr lang="uk-UA" altLang="ru-RU" sz="2800" dirty="0">
                <a:solidFill>
                  <a:schemeClr val="tx1"/>
                </a:solidFill>
              </a:rPr>
            </a:br>
            <a:r>
              <a:rPr lang="uk-UA" altLang="ru-RU" sz="2800" dirty="0">
                <a:solidFill>
                  <a:schemeClr val="tx1"/>
                </a:solidFill>
              </a:rPr>
              <a:t>   села Світлогірське, </a:t>
            </a:r>
            <a:br>
              <a:rPr lang="uk-UA" altLang="ru-RU" sz="2800" dirty="0">
                <a:solidFill>
                  <a:schemeClr val="tx1"/>
                </a:solidFill>
              </a:rPr>
            </a:br>
            <a:r>
              <a:rPr lang="uk-UA" altLang="ru-RU" sz="2800" dirty="0">
                <a:solidFill>
                  <a:schemeClr val="tx1"/>
                </a:solidFill>
              </a:rPr>
              <a:t>   Кобеляцького району    </a:t>
            </a:r>
            <a:br>
              <a:rPr lang="uk-UA" altLang="ru-RU" sz="2800" dirty="0">
                <a:solidFill>
                  <a:schemeClr val="tx1"/>
                </a:solidFill>
              </a:rPr>
            </a:br>
            <a:r>
              <a:rPr lang="uk-UA" altLang="ru-RU" sz="2800" dirty="0">
                <a:solidFill>
                  <a:schemeClr val="tx1"/>
                </a:solidFill>
              </a:rPr>
              <a:t>   Полтавської області</a:t>
            </a:r>
            <a:br>
              <a:rPr lang="uk-UA" altLang="ru-RU" sz="2800" dirty="0">
                <a:solidFill>
                  <a:schemeClr val="tx1"/>
                </a:solidFill>
              </a:rPr>
            </a:br>
            <a:r>
              <a:rPr lang="uk-UA" altLang="ru-RU" sz="2800" dirty="0">
                <a:solidFill>
                  <a:schemeClr val="tx1"/>
                </a:solidFill>
              </a:rPr>
              <a:t>   в 60-х роках минулого   </a:t>
            </a:r>
            <a:br>
              <a:rPr lang="uk-UA" altLang="ru-RU" sz="2800" dirty="0">
                <a:solidFill>
                  <a:schemeClr val="tx1"/>
                </a:solidFill>
              </a:rPr>
            </a:br>
            <a:r>
              <a:rPr lang="uk-UA" altLang="ru-RU" sz="2800" dirty="0">
                <a:solidFill>
                  <a:schemeClr val="tx1"/>
                </a:solidFill>
              </a:rPr>
              <a:t>   століття   </a:t>
            </a:r>
            <a:br>
              <a:rPr lang="ru-RU" altLang="ru-RU" sz="3600" dirty="0">
                <a:solidFill>
                  <a:schemeClr val="folHlink"/>
                </a:solidFill>
              </a:rPr>
            </a:br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4598CC-172A-48F9-9A7C-3E3E635F6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Місце для вмісту 4" descr="Зображення, що містить Мінерал, скеля">
            <a:extLst>
              <a:ext uri="{FF2B5EF4-FFF2-40B4-BE49-F238E27FC236}">
                <a16:creationId xmlns:a16="http://schemas.microsoft.com/office/drawing/2014/main" id="{2D1F6AF8-9088-A02D-F956-4D7C5E3C5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5" r="-1" b="29406"/>
          <a:stretch/>
        </p:blipFill>
        <p:spPr>
          <a:xfrm>
            <a:off x="4648200" y="1565707"/>
            <a:ext cx="6896100" cy="387898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87A0454-7A54-450D-9B36-0C5378D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6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9B7BD-CA3D-210E-5746-753F180D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altLang="ru-RU" sz="6600" dirty="0">
                <a:solidFill>
                  <a:schemeClr val="tx1"/>
                </a:solidFill>
              </a:rPr>
              <a:t>ЗАВДАННЯ</a:t>
            </a:r>
            <a:endParaRPr lang="uk-UA" sz="6600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5A0BC95-CAA7-7D6B-EBE0-D21D0C5C4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ru-RU" sz="3600" i="1" dirty="0"/>
              <a:t>1. Здійснити теоретичний аналіз проблеми розпізнавання метеоритів.</a:t>
            </a:r>
          </a:p>
          <a:p>
            <a:pPr eaLnBrk="1" hangingPunct="1"/>
            <a:r>
              <a:rPr lang="uk-UA" altLang="ru-RU" sz="3600" i="1" dirty="0"/>
              <a:t>2. Визначити доступні нам практичні методи ідентифікації метеоритів</a:t>
            </a:r>
          </a:p>
          <a:p>
            <a:pPr eaLnBrk="1" hangingPunct="1"/>
            <a:r>
              <a:rPr lang="uk-UA" altLang="ru-RU" sz="3600" i="1" dirty="0"/>
              <a:t>3.Виконати дослідження наявного у нас об</a:t>
            </a:r>
            <a:r>
              <a:rPr lang="en-US" altLang="ru-RU" sz="3600" i="1" dirty="0">
                <a:cs typeface="Arial" panose="020B0604020202020204" pitchFamily="34" charset="0"/>
              </a:rPr>
              <a:t>‘</a:t>
            </a:r>
            <a:r>
              <a:rPr lang="uk-UA" altLang="ru-RU" sz="3600" i="1" dirty="0" err="1">
                <a:cs typeface="Arial" panose="020B0604020202020204" pitchFamily="34" charset="0"/>
              </a:rPr>
              <a:t>єкта</a:t>
            </a:r>
            <a:endParaRPr lang="en-US" altLang="ru-RU" sz="3600" i="1" dirty="0"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238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7011A86-DB53-41C7-94D9-9B8BF9DF1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258B9E-C015-412F-9B81-E40D361E9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Місце для вмісту 5" descr="Зображення, що містить статуя, скеля, музей, монітор&#10;&#10;Автоматично згенерований опис">
            <a:extLst>
              <a:ext uri="{FF2B5EF4-FFF2-40B4-BE49-F238E27FC236}">
                <a16:creationId xmlns:a16="http://schemas.microsoft.com/office/drawing/2014/main" id="{F24129B0-9C96-B4BC-37F7-04C62EAD49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b="12190"/>
          <a:stretch/>
        </p:blipFill>
        <p:spPr>
          <a:xfrm>
            <a:off x="-1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56D9C-44AB-48A0-234A-27190DFF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804105" cy="18287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altLang="ru-RU" sz="4700" dirty="0">
                <a:solidFill>
                  <a:schemeClr val="bg1">
                    <a:lumMod val="95000"/>
                  </a:schemeClr>
                </a:solidFill>
              </a:rPr>
              <a:t>Основні поняття</a:t>
            </a:r>
            <a:endParaRPr lang="en-US" sz="4700" kern="12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4332FE-82B3-4EC0-8568-D87631440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7700" y="677785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FC0D72-256A-67AB-9F62-126C86FCA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39" y="2781293"/>
            <a:ext cx="11643359" cy="32766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altLang="ru-RU" sz="2000" b="1" dirty="0">
                <a:solidFill>
                  <a:schemeClr val="bg1">
                    <a:lumMod val="95000"/>
                  </a:schemeClr>
                </a:solidFill>
              </a:rPr>
              <a:t>Метеоритами називають </a:t>
            </a:r>
            <a:r>
              <a:rPr lang="uk-UA" altLang="ru-RU" sz="2000" b="1" dirty="0" err="1">
                <a:solidFill>
                  <a:schemeClr val="bg1">
                    <a:lumMod val="95000"/>
                  </a:schemeClr>
                </a:solidFill>
              </a:rPr>
              <a:t>каменні</a:t>
            </a:r>
            <a:r>
              <a:rPr lang="uk-UA" altLang="ru-RU" sz="2000" b="1" dirty="0">
                <a:solidFill>
                  <a:schemeClr val="bg1">
                    <a:lumMod val="95000"/>
                  </a:schemeClr>
                </a:solidFill>
              </a:rPr>
              <a:t> або шматки заліза, що впали на Землю з міжпланетного простору. Метеорити мають непоказний вигляд. Проте метеорити - єдині позаземні тіла, доступні для безпосереднього вивчення. Ми можемо в лабораторії досліджувати їх хімічний і мінеральний склад, структуру і різні фізичні властивості, адже вивчення метеоритів допомагає астрономам дізнатися історію небесних тіл.</a:t>
            </a:r>
            <a:endParaRPr lang="ru-RU" alt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5E59FA-8FDE-43F6-BEAF-F8D715BA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7633"/>
            <a:ext cx="1090506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35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563C18A9-3F84-4083-BC63-C5C44FE28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8DA06-701D-258E-A952-69EE9F5E2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0976"/>
            <a:ext cx="5547360" cy="1828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altLang="ru-RU" sz="4700" dirty="0">
                <a:solidFill>
                  <a:schemeClr val="tx1"/>
                </a:solidFill>
              </a:rPr>
              <a:t>Метеори і боліди</a:t>
            </a: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15">
            <a:extLst>
              <a:ext uri="{FF2B5EF4-FFF2-40B4-BE49-F238E27FC236}">
                <a16:creationId xmlns:a16="http://schemas.microsoft.com/office/drawing/2014/main" id="{13C2E3E6-EA6C-40C1-8196-9E8691274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92198BB-85D3-DCEF-E7D9-13EF746FB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136" y="1629697"/>
            <a:ext cx="5547360" cy="4440992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Метеор – світлове явище, що виникає на висоті від 80 до 130 км при вторгненні в земну атмосферу метеорних тіл (шматків каменю або скупчення космічного пилу).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Боліди – особливо яскраві метеори.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Метеорити – метеорні тіла, які досягають Землі.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b="1" dirty="0"/>
              <a:t>Метеорні потоки: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b="1" dirty="0"/>
              <a:t>   Персеїди (20 липня – 20 серпня);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b="1" dirty="0"/>
              <a:t>   </a:t>
            </a:r>
            <a:r>
              <a:rPr lang="uk-UA" altLang="ru-RU" sz="2000" b="1" dirty="0" err="1"/>
              <a:t>Ліріди</a:t>
            </a:r>
            <a:r>
              <a:rPr lang="uk-UA" altLang="ru-RU" sz="2000" b="1" dirty="0"/>
              <a:t> (середина квітня);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b="1" dirty="0"/>
              <a:t>   Леоніди (середина листопада).</a:t>
            </a:r>
            <a:endParaRPr lang="ru-RU" altLang="ru-RU" sz="2000" b="1" dirty="0"/>
          </a:p>
          <a:p>
            <a:pPr>
              <a:lnSpc>
                <a:spcPct val="80000"/>
              </a:lnSpc>
            </a:pPr>
            <a:r>
              <a:rPr lang="uk-UA" altLang="ru-RU" sz="2000" b="1" dirty="0"/>
              <a:t>Спостереження боліда в штаті </a:t>
            </a:r>
            <a:r>
              <a:rPr lang="uk-UA" altLang="ru-RU" sz="2000" b="1" dirty="0" err="1"/>
              <a:t>Вайомінг</a:t>
            </a:r>
            <a:r>
              <a:rPr lang="uk-UA" altLang="ru-RU" sz="2000" b="1" dirty="0"/>
              <a:t>, 1972 рік (час 101 с</a:t>
            </a:r>
            <a:r>
              <a:rPr lang="uk-UA" altLang="ru-RU" sz="2000" dirty="0"/>
              <a:t>).</a:t>
            </a:r>
            <a:endParaRPr lang="ru-RU" altLang="ru-RU" sz="2000" dirty="0"/>
          </a:p>
          <a:p>
            <a:pPr eaLnBrk="1" hangingPunct="1">
              <a:lnSpc>
                <a:spcPct val="80000"/>
              </a:lnSpc>
            </a:pPr>
            <a:endParaRPr lang="uk-UA" altLang="ru-RU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b="1" dirty="0">
              <a:solidFill>
                <a:schemeClr val="folHlink"/>
              </a:solidFill>
            </a:endParaRPr>
          </a:p>
          <a:p>
            <a:endParaRPr lang="en-US" dirty="0"/>
          </a:p>
        </p:txBody>
      </p:sp>
      <p:pic>
        <p:nvPicPr>
          <p:cNvPr id="5" name="Місце для вмісту 4" descr="04110602.jpg">
            <a:extLst>
              <a:ext uri="{FF2B5EF4-FFF2-40B4-BE49-F238E27FC236}">
                <a16:creationId xmlns:a16="http://schemas.microsoft.com/office/drawing/2014/main" id="{9F595A29-5F8B-C652-2703-1F0FD7F021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17867" b="-3"/>
          <a:stretch/>
        </p:blipFill>
        <p:spPr>
          <a:xfrm>
            <a:off x="6747404" y="952500"/>
            <a:ext cx="4804105" cy="5118188"/>
          </a:xfrm>
          <a:prstGeom prst="rect">
            <a:avLst/>
          </a:prstGeom>
        </p:spPr>
      </p:pic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3EE0E5CC-C40E-4EC4-8C9B-0CBB46A7C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6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99BBC06-F345-4192-8651-2EFCDDF3B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E81896-F236-4624-A5A5-7B6B1EBD7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84AC2DC-0F7C-761D-87FF-720DF0BE3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452" y="952501"/>
            <a:ext cx="11086356" cy="210215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uk-UA" altLang="ru-RU" sz="2200" b="1" dirty="0"/>
              <a:t>Метеорити по  складу речовини діляться на три класи: залізні, за</a:t>
            </a:r>
            <a:r>
              <a:rPr lang="ru-RU" altLang="ru-RU" sz="2200" b="1" dirty="0"/>
              <a:t>л</a:t>
            </a:r>
            <a:r>
              <a:rPr lang="uk-UA" altLang="ru-RU" sz="2200" b="1" dirty="0"/>
              <a:t>і</a:t>
            </a:r>
            <a:r>
              <a:rPr lang="ru-RU" altLang="ru-RU" sz="2200" b="1" dirty="0" err="1"/>
              <a:t>зо</a:t>
            </a:r>
            <a:r>
              <a:rPr lang="ru-RU" altLang="ru-RU" sz="2200" b="1" dirty="0"/>
              <a:t>-</a:t>
            </a:r>
            <a:r>
              <a:rPr lang="uk-UA" altLang="ru-RU" sz="2200" b="1" dirty="0"/>
              <a:t>кам'яні і кам'яні.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200" b="1" dirty="0"/>
              <a:t>У залізних метеоритах переважаючий склад – нікель і залізо.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200" b="1" dirty="0"/>
              <a:t>Залізо-кам'яні метеорити складаються з силікатів і </a:t>
            </a:r>
            <a:r>
              <a:rPr lang="uk-UA" altLang="ru-RU" sz="2200" b="1" dirty="0" err="1"/>
              <a:t>нікелістого</a:t>
            </a:r>
            <a:r>
              <a:rPr lang="uk-UA" altLang="ru-RU" sz="2200" b="1" dirty="0"/>
              <a:t> заліза приблизно в однакових пропорціях.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200" b="1" dirty="0"/>
              <a:t>Кам'яні складаються в основному з силікатів. Вони діляться на два підкласи: </a:t>
            </a:r>
            <a:r>
              <a:rPr lang="ru-RU" altLang="ru-RU" sz="2200" b="1" dirty="0"/>
              <a:t>хондрит</a:t>
            </a:r>
            <a:r>
              <a:rPr lang="uk-UA" altLang="ru-RU" sz="2200" b="1" dirty="0"/>
              <a:t>и і </a:t>
            </a:r>
            <a:r>
              <a:rPr lang="ru-RU" altLang="ru-RU" sz="2200" b="1" dirty="0"/>
              <a:t>ахондрит</a:t>
            </a:r>
            <a:r>
              <a:rPr lang="uk-UA" altLang="ru-RU" sz="2200" b="1" dirty="0"/>
              <a:t>и.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200" b="1" dirty="0"/>
              <a:t> Хондрити отримали свою назву завдяки тому, що вони всі (за рідкісними виключеннями) містять </a:t>
            </a:r>
            <a:r>
              <a:rPr lang="uk-UA" altLang="ru-RU" sz="2200" b="1" dirty="0" err="1"/>
              <a:t>хондри</a:t>
            </a:r>
            <a:r>
              <a:rPr lang="uk-UA" altLang="ru-RU" sz="2200" b="1" dirty="0"/>
              <a:t> - сфероїдальні утворення переважно силікатного складу. Більшість </a:t>
            </a:r>
            <a:r>
              <a:rPr lang="uk-UA" altLang="ru-RU" sz="2200" b="1" dirty="0" err="1"/>
              <a:t>хондр</a:t>
            </a:r>
            <a:r>
              <a:rPr lang="uk-UA" altLang="ru-RU" sz="2200" b="1" dirty="0"/>
              <a:t> мають розмір менше 1 мм в діаметрі, але деякі можуть досягати і декількох міліметрів</a:t>
            </a:r>
            <a:endParaRPr lang="ru-RU" altLang="ru-RU" sz="2200" b="1" dirty="0"/>
          </a:p>
          <a:p>
            <a:endParaRPr lang="en-US" dirty="0"/>
          </a:p>
        </p:txBody>
      </p:sp>
      <p:pic>
        <p:nvPicPr>
          <p:cNvPr id="5" name="Місце для вмісту 4" descr="04110703.jpg">
            <a:extLst>
              <a:ext uri="{FF2B5EF4-FFF2-40B4-BE49-F238E27FC236}">
                <a16:creationId xmlns:a16="http://schemas.microsoft.com/office/drawing/2014/main" id="{B6C2EA36-DC5E-CC3E-7B3C-AA99FB8AF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48" r="3" b="8210"/>
          <a:stretch/>
        </p:blipFill>
        <p:spPr>
          <a:xfrm>
            <a:off x="648609" y="3428999"/>
            <a:ext cx="3486128" cy="2644031"/>
          </a:xfrm>
          <a:prstGeom prst="rect">
            <a:avLst/>
          </a:prstGeom>
        </p:spPr>
      </p:pic>
      <p:pic>
        <p:nvPicPr>
          <p:cNvPr id="7" name="Рисунок 6" descr="04110701.jpg">
            <a:extLst>
              <a:ext uri="{FF2B5EF4-FFF2-40B4-BE49-F238E27FC236}">
                <a16:creationId xmlns:a16="http://schemas.microsoft.com/office/drawing/2014/main" id="{B72FFD98-CE08-B69E-CDB2-650D3AE7B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24" r="2" b="10865"/>
          <a:stretch/>
        </p:blipFill>
        <p:spPr>
          <a:xfrm>
            <a:off x="4291077" y="3429000"/>
            <a:ext cx="3543676" cy="2644028"/>
          </a:xfrm>
          <a:prstGeom prst="rect">
            <a:avLst/>
          </a:prstGeom>
        </p:spPr>
      </p:pic>
      <p:pic>
        <p:nvPicPr>
          <p:cNvPr id="6" name="Рисунок 4" descr="04110702.jpg">
            <a:extLst>
              <a:ext uri="{FF2B5EF4-FFF2-40B4-BE49-F238E27FC236}">
                <a16:creationId xmlns:a16="http://schemas.microsoft.com/office/drawing/2014/main" id="{A1FDB6FC-7D6D-3299-4206-2655007404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1" r="-3" b="10043"/>
          <a:stretch/>
        </p:blipFill>
        <p:spPr>
          <a:xfrm>
            <a:off x="7991094" y="3429000"/>
            <a:ext cx="3559344" cy="264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517EBED-CD23-46F7-9944-921247CA8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46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92FAF-493D-3033-6D9E-C60FC8E0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 dirty="0">
                <a:solidFill>
                  <a:schemeClr val="tx1"/>
                </a:solidFill>
              </a:rPr>
              <a:t>“Зустріч” космічних тіл з Землею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16F140-668B-15C2-6614-81DDF129E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10876444" cy="4148138"/>
          </a:xfrm>
        </p:spPr>
        <p:txBody>
          <a:bodyPr/>
          <a:lstStyle/>
          <a:p>
            <a:pPr eaLnBrk="1" hangingPunct="1"/>
            <a:r>
              <a:rPr lang="uk-UA" altLang="ru-RU" sz="2800" b="1" dirty="0"/>
              <a:t>Щодня на Землю надходить від 100 до 1000 т неземної речовини. </a:t>
            </a:r>
          </a:p>
          <a:p>
            <a:pPr eaLnBrk="1" hangingPunct="1"/>
            <a:r>
              <a:rPr lang="uk-UA" altLang="ru-RU" sz="2800" b="1" dirty="0"/>
              <a:t>Але тільки 1% від цієї кількості представлено великими уламками, що мають можливість долетіти до її поверхні. </a:t>
            </a:r>
          </a:p>
          <a:p>
            <a:pPr eaLnBrk="1" hangingPunct="1"/>
            <a:r>
              <a:rPr lang="uk-UA" altLang="ru-RU" sz="2800" b="1" dirty="0"/>
              <a:t>Тобто, щодня на Землю падає від 1 до 10 т метеоритів(!). Але падають вони переважно в місцях, де людина їх не бачить (океани, ліси).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633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9" name="Straight Connector 12298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1" name="Straight Connector 12300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303" name="Rectangle 12302">
            <a:extLst>
              <a:ext uri="{FF2B5EF4-FFF2-40B4-BE49-F238E27FC236}">
                <a16:creationId xmlns:a16="http://schemas.microsoft.com/office/drawing/2014/main" id="{C385852E-347F-47F1-BBB4-8FCBCE907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4BEF8-DBCF-4C39-066D-5204F1A12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6877594" cy="1252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uk-UA" altLang="ru-RU" dirty="0">
                <a:solidFill>
                  <a:schemeClr val="tx1"/>
                </a:solidFill>
              </a:rPr>
              <a:t>Як визначити метеорит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305" name="Straight Connector 12304">
            <a:extLst>
              <a:ext uri="{FF2B5EF4-FFF2-40B4-BE49-F238E27FC236}">
                <a16:creationId xmlns:a16="http://schemas.microsoft.com/office/drawing/2014/main" id="{C1D9708A-1A52-41C8-BA18-A5DBC10DA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8" descr="Зображення, що містить Мінерал, Речовина, графіт, Кам’яний інструмент&#10;&#10;Автоматично згенерований опис">
            <a:extLst>
              <a:ext uri="{FF2B5EF4-FFF2-40B4-BE49-F238E27FC236}">
                <a16:creationId xmlns:a16="http://schemas.microsoft.com/office/drawing/2014/main" id="{152FA537-48B6-267E-26DA-EEDC46F6A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7" r="13271" b="-3"/>
          <a:stretch/>
        </p:blipFill>
        <p:spPr>
          <a:xfrm>
            <a:off x="647700" y="2412461"/>
            <a:ext cx="3374069" cy="364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9" descr="Зображення, що містить Мінерал, Магматичні гірські породи, природа, Кам’яний інструмент&#10;&#10;Автоматично згенерований опис">
            <a:extLst>
              <a:ext uri="{FF2B5EF4-FFF2-40B4-BE49-F238E27FC236}">
                <a16:creationId xmlns:a16="http://schemas.microsoft.com/office/drawing/2014/main" id="{B71D7FFC-850A-7DA7-5C2F-462D33A0A7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r="13022" b="-3"/>
          <a:stretch/>
        </p:blipFill>
        <p:spPr>
          <a:xfrm>
            <a:off x="4177939" y="2412460"/>
            <a:ext cx="3365861" cy="364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6" name="Content Placeholder 12295">
            <a:extLst>
              <a:ext uri="{FF2B5EF4-FFF2-40B4-BE49-F238E27FC236}">
                <a16:creationId xmlns:a16="http://schemas.microsoft.com/office/drawing/2014/main" id="{D6B94AE7-9607-6DCF-29A6-D4E72E3EB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5300" y="972378"/>
            <a:ext cx="3410233" cy="5085522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uk-UA" altLang="ru-RU" sz="2400" b="1" dirty="0"/>
              <a:t>Теорія: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altLang="ru-RU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400" b="1" dirty="0"/>
              <a:t>Метеорити намагнічені і відхиляють стрілку компаса.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400" b="1" dirty="0"/>
              <a:t>У метеоритів видно  </a:t>
            </a:r>
            <a:r>
              <a:rPr lang="ru-RU" altLang="ru-RU" sz="2400" b="1" dirty="0" err="1"/>
              <a:t>регмагл</a:t>
            </a:r>
            <a:r>
              <a:rPr lang="uk-UA" altLang="ru-RU" sz="2400" b="1" dirty="0"/>
              <a:t>і</a:t>
            </a:r>
            <a:r>
              <a:rPr lang="ru-RU" altLang="ru-RU" sz="2400" b="1" dirty="0" err="1"/>
              <a:t>пт</a:t>
            </a:r>
            <a:r>
              <a:rPr lang="uk-UA" altLang="ru-RU" sz="2400" b="1" dirty="0"/>
              <a:t>и - заглиблення, вм'ятини.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400" b="1" dirty="0"/>
              <a:t>Дуже важкі, оскільки густина більша за звичайні гірські породи.</a:t>
            </a:r>
          </a:p>
          <a:p>
            <a:endParaRPr lang="en-US" dirty="0"/>
          </a:p>
        </p:txBody>
      </p:sp>
      <p:cxnSp>
        <p:nvCxnSpPr>
          <p:cNvPr id="12307" name="Straight Connector 12306">
            <a:extLst>
              <a:ext uri="{FF2B5EF4-FFF2-40B4-BE49-F238E27FC236}">
                <a16:creationId xmlns:a16="http://schemas.microsoft.com/office/drawing/2014/main" id="{653E704D-83EC-4898-9A1F-3E0473FA1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2106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nalogousFromDarkSeedLeftStep">
      <a:dk1>
        <a:srgbClr val="000000"/>
      </a:dk1>
      <a:lt1>
        <a:srgbClr val="FFFFFF"/>
      </a:lt1>
      <a:dk2>
        <a:srgbClr val="1A1634"/>
      </a:dk2>
      <a:lt2>
        <a:srgbClr val="F0F3F3"/>
      </a:lt2>
      <a:accent1>
        <a:srgbClr val="E72950"/>
      </a:accent1>
      <a:accent2>
        <a:srgbClr val="D5178E"/>
      </a:accent2>
      <a:accent3>
        <a:srgbClr val="DF29E7"/>
      </a:accent3>
      <a:accent4>
        <a:srgbClr val="7E17D5"/>
      </a:accent4>
      <a:accent5>
        <a:srgbClr val="4129E7"/>
      </a:accent5>
      <a:accent6>
        <a:srgbClr val="174ED5"/>
      </a:accent6>
      <a:hlink>
        <a:srgbClr val="7351C5"/>
      </a:hlink>
      <a:folHlink>
        <a:srgbClr val="7F7F7F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963</Words>
  <Application>Microsoft Office PowerPoint</Application>
  <PresentationFormat>Широкий екран</PresentationFormat>
  <Paragraphs>73</Paragraphs>
  <Slides>16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Amasis MT Pro Medium</vt:lpstr>
      <vt:lpstr>Aptos</vt:lpstr>
      <vt:lpstr>Arial</vt:lpstr>
      <vt:lpstr>Calibri</vt:lpstr>
      <vt:lpstr>Times New Roman</vt:lpstr>
      <vt:lpstr>Univers Light</vt:lpstr>
      <vt:lpstr>TribuneVTI</vt:lpstr>
      <vt:lpstr>ІДЕНТИФІКАЦІЯ МЕТЕОРИТІВ </vt:lpstr>
      <vt:lpstr> Дана робота присвячена одній із найбільш важливих проблем астрономії - вивченню метеоритів, що може відкрити багато невідомого про склад, структуру і еволюцію речовини у Всесвіті. Перед нами стоїть завдання дізнатися, чим є насправді частинки твердої речовини, що прилітають з космосу на Землю, і звідки вони беруться. </vt:lpstr>
      <vt:lpstr>Початковою метою наукової  роботи було дослідження тіла  імовірно метеоритного походження, знайденого поблизу    села Світлогірське,     Кобеляцького району        Полтавської області    в 60-х роках минулого       століття    </vt:lpstr>
      <vt:lpstr>ЗАВДАННЯ</vt:lpstr>
      <vt:lpstr>Основні поняття</vt:lpstr>
      <vt:lpstr>Метеори і боліди</vt:lpstr>
      <vt:lpstr>Презентація PowerPoint</vt:lpstr>
      <vt:lpstr>“Зустріч” космічних тіл з Землею</vt:lpstr>
      <vt:lpstr>Як визначити метеорит </vt:lpstr>
      <vt:lpstr>Презентація PowerPoint</vt:lpstr>
      <vt:lpstr>Результати досліджень</vt:lpstr>
      <vt:lpstr>Геометричні розміри </vt:lpstr>
      <vt:lpstr>Основні фізичні характеристики</vt:lpstr>
      <vt:lpstr>Магнітні властивості -  вираженим магнетизмом не володіє, але чинить слабку дію на стрілку компаса.  Змочуваність – майже  витягання з води практично сухий, вода збирається в невеликі краплі, що швидко висихають. Трохи довше сохнуть «пори» на поверхні.   Кислоти, луги – дії не піддававсяне змочується. Після </vt:lpstr>
      <vt:lpstr>Аналіз результатів експерименту та висновки</vt:lpstr>
      <vt:lpstr>Список використаних джерел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ІДЕНТИФІКАЦІЯ МЕТЕОРИТІВ </dc:title>
  <dc:creator>Komluk Danulo</dc:creator>
  <cp:lastModifiedBy>Komluk Danulo</cp:lastModifiedBy>
  <cp:revision>2</cp:revision>
  <dcterms:created xsi:type="dcterms:W3CDTF">2024-04-10T15:53:18Z</dcterms:created>
  <dcterms:modified xsi:type="dcterms:W3CDTF">2024-04-11T06:16:46Z</dcterms:modified>
</cp:coreProperties>
</file>