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67" r:id="rId3"/>
    <p:sldId id="257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5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8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42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8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4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8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6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5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6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5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7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6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82">
              <a:srgbClr val="B6DDEF"/>
            </a:gs>
            <a:gs pos="65000">
              <a:srgbClr val="AED7ED"/>
            </a:gs>
            <a:gs pos="43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1051" y="1184366"/>
            <a:ext cx="8516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Способи очищення води в побуті</a:t>
            </a:r>
            <a:endParaRPr lang="uk-UA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5440" y="3651630"/>
            <a:ext cx="6400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ПРОЄКТ ВИКОНАЛА</a:t>
            </a:r>
            <a:r>
              <a:rPr lang="uk-UA" sz="2000" dirty="0"/>
              <a:t>: </a:t>
            </a:r>
            <a:endParaRPr lang="ru-RU" sz="2000" dirty="0"/>
          </a:p>
          <a:p>
            <a:r>
              <a:rPr lang="uk-UA" sz="2000" dirty="0"/>
              <a:t>Колесник Дар’я </a:t>
            </a:r>
            <a:r>
              <a:rPr lang="uk-UA" sz="2000" dirty="0" smtClean="0"/>
              <a:t>Валеріївна, </a:t>
            </a:r>
            <a:r>
              <a:rPr lang="uk-UA" sz="2000" dirty="0" smtClean="0"/>
              <a:t>Харківського </a:t>
            </a:r>
            <a:r>
              <a:rPr lang="uk-UA" sz="2000" dirty="0"/>
              <a:t>ліцею №89 Харківської міської </a:t>
            </a:r>
            <a:r>
              <a:rPr lang="uk-UA" sz="2000" dirty="0" smtClean="0"/>
              <a:t>ради, 7-В клас.</a:t>
            </a:r>
            <a:endParaRPr lang="uk-UA" sz="2000" dirty="0" smtClean="0"/>
          </a:p>
          <a:p>
            <a:r>
              <a:rPr lang="ru-RU" sz="2000" dirty="0" err="1"/>
              <a:t>Комунальний</a:t>
            </a:r>
            <a:r>
              <a:rPr lang="ru-RU" sz="2000" dirty="0"/>
              <a:t> заклад «</a:t>
            </a:r>
            <a:r>
              <a:rPr lang="ru-RU" sz="2000" dirty="0" err="1"/>
              <a:t>Харківська</a:t>
            </a:r>
            <a:r>
              <a:rPr lang="ru-RU" sz="2000" dirty="0"/>
              <a:t> </a:t>
            </a:r>
            <a:r>
              <a:rPr lang="ru-RU" sz="2000" dirty="0" err="1"/>
              <a:t>обласна</a:t>
            </a:r>
            <a:r>
              <a:rPr lang="ru-RU" sz="2000" dirty="0"/>
              <a:t> Мала </a:t>
            </a:r>
            <a:r>
              <a:rPr lang="ru-RU" sz="2000" dirty="0" err="1"/>
              <a:t>академія</a:t>
            </a:r>
            <a:r>
              <a:rPr lang="ru-RU" sz="2000" dirty="0"/>
              <a:t> наук </a:t>
            </a:r>
            <a:r>
              <a:rPr lang="ru-RU" sz="2000" dirty="0" err="1"/>
              <a:t>Харківської</a:t>
            </a:r>
            <a:r>
              <a:rPr lang="ru-RU" sz="2000" dirty="0"/>
              <a:t> </a:t>
            </a:r>
            <a:r>
              <a:rPr lang="ru-RU" sz="2000" dirty="0" err="1"/>
              <a:t>обласної</a:t>
            </a:r>
            <a:r>
              <a:rPr lang="ru-RU" sz="2000" dirty="0"/>
              <a:t> ради»</a:t>
            </a:r>
            <a:r>
              <a:rPr lang="uk-UA" sz="2000" dirty="0"/>
              <a:t>, м. Харків.</a:t>
            </a:r>
            <a:endParaRPr lang="ru-RU" sz="2000" dirty="0"/>
          </a:p>
          <a:p>
            <a:endParaRPr lang="ru-RU" sz="2000" b="1" dirty="0"/>
          </a:p>
          <a:p>
            <a:r>
              <a:rPr lang="uk-UA" sz="2000" b="1" dirty="0"/>
              <a:t>КЕРІВНИК ПРОЄКТУ</a:t>
            </a:r>
            <a:r>
              <a:rPr lang="uk-UA" sz="2000" dirty="0"/>
              <a:t>:</a:t>
            </a:r>
            <a:endParaRPr lang="ru-RU" sz="2000" dirty="0"/>
          </a:p>
          <a:p>
            <a:r>
              <a:rPr lang="uk-UA" sz="2000" dirty="0" smtClean="0"/>
              <a:t>Баламут Наталія Сергіївна, учитель хімії, спеціаліст Харківського </a:t>
            </a:r>
            <a:r>
              <a:rPr lang="uk-UA" sz="2000" dirty="0"/>
              <a:t>ліцею №89 Харківської міської ради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31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7904" y="209006"/>
            <a:ext cx="857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експериментального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endParaRPr lang="uk-UA" sz="3200" dirty="0"/>
          </a:p>
        </p:txBody>
      </p:sp>
      <p:pic>
        <p:nvPicPr>
          <p:cNvPr id="8" name="Рисунок 7" descr="C:\Users\PRESTIGIO\AppData\Local\Packages\5319275A.WhatsAppDesktop_cv1g1gvanyjgm\TempState\E5C6C04B7827F6F44C92BDF30A4980BB\Изображение WhatsApp 2024-03-11 в 22.42.33_4d6f0f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1" y="1742290"/>
            <a:ext cx="2766365" cy="366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PRESTIGIO\AppData\Local\Packages\5319275A.WhatsAppDesktop_cv1g1gvanyjgm\TempState\6260FF25B062BF1574E5F0EFA4BC463E\Изображение WhatsApp 2024-03-11 в 22.42.33_b76770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26" y="1750998"/>
            <a:ext cx="2773408" cy="365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PRESTIGIO\AppData\Local\Packages\5319275A.WhatsAppDesktop_cv1g1gvanyjgm\TempState\1582E81332EFFC907C14E84A7D4599ED\Изображение WhatsApp 2024-03-11 в 22.42.32_7f486f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4187" b="9682"/>
          <a:stretch/>
        </p:blipFill>
        <p:spPr bwMode="auto">
          <a:xfrm rot="16200000">
            <a:off x="7988230" y="1927060"/>
            <a:ext cx="3674441" cy="3304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58926" y="5664142"/>
            <a:ext cx="303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ф</a:t>
            </a:r>
            <a:r>
              <a:rPr lang="uk-UA" dirty="0" smtClean="0"/>
              <a:t>ільтрація + </a:t>
            </a:r>
            <a:r>
              <a:rPr lang="uk-UA" dirty="0" smtClean="0"/>
              <a:t>кип’ятіння</a:t>
            </a:r>
          </a:p>
          <a:p>
            <a:pPr algn="ctr"/>
            <a:r>
              <a:rPr lang="uk-UA" dirty="0"/>
              <a:t>(зразок № </a:t>
            </a:r>
            <a:r>
              <a:rPr lang="uk-UA" dirty="0" smtClean="0"/>
              <a:t>2)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412261" y="5664142"/>
            <a:ext cx="144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кип'ятіння</a:t>
            </a:r>
          </a:p>
          <a:p>
            <a:pPr algn="ctr"/>
            <a:r>
              <a:rPr lang="uk-UA" dirty="0"/>
              <a:t>(зразок № 1)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4067" y="5664143"/>
            <a:ext cx="362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</a:t>
            </a:r>
            <a:r>
              <a:rPr lang="en-US" dirty="0" smtClean="0"/>
              <a:t>MnO4 + </a:t>
            </a:r>
            <a:r>
              <a:rPr lang="ru-RU" dirty="0" err="1" smtClean="0"/>
              <a:t>фільтрація</a:t>
            </a:r>
            <a:r>
              <a:rPr lang="ru-RU" dirty="0" smtClean="0"/>
              <a:t> + </a:t>
            </a:r>
            <a:r>
              <a:rPr lang="ru-RU" dirty="0" err="1" smtClean="0"/>
              <a:t>кип’ятіння</a:t>
            </a:r>
            <a:endParaRPr lang="ru-RU" dirty="0" smtClean="0"/>
          </a:p>
          <a:p>
            <a:pPr algn="ctr"/>
            <a:r>
              <a:rPr lang="uk-UA" dirty="0"/>
              <a:t>(зразок № </a:t>
            </a:r>
            <a:r>
              <a:rPr lang="uk-UA" dirty="0"/>
              <a:t>3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97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17" y="973998"/>
            <a:ext cx="11434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	</a:t>
            </a:r>
            <a:r>
              <a:rPr lang="uk-UA" sz="2400" dirty="0" smtClean="0"/>
              <a:t>В </a:t>
            </a:r>
            <a:r>
              <a:rPr lang="uk-UA" sz="2400" dirty="0"/>
              <a:t>роботі проведено огляд існуючих способів очищення води, а саме: фільтрацію, кип’ятіння, відстоювання та дезінфекцію. Кожен із цих способів має свої переваги та обмеження, які варто врахувати при виборі оптимального методу очищення води в конкретних умовах.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 smtClean="0"/>
              <a:t>	Експериментально </a:t>
            </a:r>
            <a:r>
              <a:rPr lang="uk-UA" sz="2400" dirty="0"/>
              <a:t>показано, що комбінація методів фільтрації та кип’ятіння і попередня додаткова дезінфекція калій перманганатом показують значно меншу кількість осаду порівняно з методом кип’ятіння, без фільтрації та дезінфекції.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847" y="117693"/>
            <a:ext cx="113472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/>
              <a:t>СПИСОК </a:t>
            </a:r>
            <a:r>
              <a:rPr lang="uk-UA" sz="2400" b="1" dirty="0"/>
              <a:t>ВИКОРИСТАНОЇ ЛІТЕРАТУРИ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 smtClean="0"/>
              <a:t>	1</a:t>
            </a:r>
            <a:r>
              <a:rPr lang="uk-UA" sz="2400" dirty="0"/>
              <a:t>. Хімія: підручник для 7 </a:t>
            </a:r>
            <a:r>
              <a:rPr lang="uk-UA" sz="2400" dirty="0" err="1"/>
              <a:t>кл</a:t>
            </a:r>
            <a:r>
              <a:rPr lang="uk-UA" sz="2400" dirty="0"/>
              <a:t>. </a:t>
            </a:r>
            <a:r>
              <a:rPr lang="uk-UA" sz="2400" dirty="0" err="1"/>
              <a:t>закл</a:t>
            </a:r>
            <a:r>
              <a:rPr lang="uk-UA" sz="2400" dirty="0"/>
              <a:t>. </a:t>
            </a:r>
            <a:r>
              <a:rPr lang="uk-UA" sz="2400" dirty="0" err="1"/>
              <a:t>заг</a:t>
            </a:r>
            <a:r>
              <a:rPr lang="uk-UA" sz="2400" dirty="0"/>
              <a:t>. серед. освіти / Павло </a:t>
            </a:r>
            <a:r>
              <a:rPr lang="uk-UA" sz="2400" dirty="0" err="1"/>
              <a:t>Попель</a:t>
            </a:r>
            <a:r>
              <a:rPr lang="uk-UA" sz="2400" dirty="0"/>
              <a:t>, Людмила </a:t>
            </a:r>
            <a:r>
              <a:rPr lang="uk-UA" sz="2400" dirty="0" err="1"/>
              <a:t>Крикля</a:t>
            </a:r>
            <a:r>
              <a:rPr lang="uk-UA" sz="2400" dirty="0"/>
              <a:t>.-Київ: ВЦ «Академія», 2020. – 216 с.</a:t>
            </a:r>
            <a:endParaRPr lang="ru-RU" sz="2400" dirty="0"/>
          </a:p>
          <a:p>
            <a:pPr fontAlgn="base">
              <a:lnSpc>
                <a:spcPct val="150000"/>
              </a:lnSpc>
            </a:pPr>
            <a:r>
              <a:rPr lang="uk-UA" sz="2400" dirty="0" smtClean="0"/>
              <a:t>	2</a:t>
            </a:r>
            <a:r>
              <a:rPr lang="uk-UA" sz="2400" dirty="0"/>
              <a:t>. </a:t>
            </a:r>
            <a:r>
              <a:rPr lang="ru-RU" sz="2400" dirty="0" err="1"/>
              <a:t>Електронний</a:t>
            </a:r>
            <a:r>
              <a:rPr lang="ru-RU" sz="2400" dirty="0"/>
              <a:t> ресурс</a:t>
            </a:r>
            <a:r>
              <a:rPr lang="ru-RU" sz="2400" b="1" dirty="0"/>
              <a:t> -</a:t>
            </a:r>
            <a:r>
              <a:rPr lang="ru-RU" sz="2400" dirty="0"/>
              <a:t> </a:t>
            </a:r>
            <a:r>
              <a:rPr lang="ru-RU" sz="2400" u="sng" dirty="0"/>
              <a:t>http://korysne.co.ua/sposoby-ochyschennya-vody-v-domashnih-umovah/</a:t>
            </a:r>
            <a:endParaRPr lang="ru-RU" sz="2400" dirty="0"/>
          </a:p>
          <a:p>
            <a:pPr fontAlgn="base">
              <a:lnSpc>
                <a:spcPct val="150000"/>
              </a:lnSpc>
            </a:pPr>
            <a:r>
              <a:rPr lang="uk-UA" sz="2400" dirty="0" smtClean="0"/>
              <a:t>	3</a:t>
            </a:r>
            <a:r>
              <a:rPr lang="uk-UA" sz="2400" dirty="0"/>
              <a:t>. ДСТУ 7525: 2014 «Вода питна. Вимоги та методи контролювання якості». Київ. </a:t>
            </a:r>
            <a:r>
              <a:rPr lang="uk-UA" sz="2400" dirty="0" err="1"/>
              <a:t>Мінекномрозвитку</a:t>
            </a:r>
            <a:r>
              <a:rPr lang="uk-UA" sz="2400" dirty="0"/>
              <a:t> України. 2014. – 25с.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 smtClean="0"/>
              <a:t>	4</a:t>
            </a:r>
            <a:r>
              <a:rPr lang="uk-UA" sz="2400" dirty="0"/>
              <a:t>. </a:t>
            </a:r>
            <a:r>
              <a:rPr lang="ru-RU" sz="2400" dirty="0"/>
              <a:t>Шуст, В. В. (2015).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очищення</a:t>
            </a:r>
            <a:r>
              <a:rPr lang="ru-RU" sz="2400" dirty="0"/>
              <a:t> води в </a:t>
            </a:r>
            <a:r>
              <a:rPr lang="ru-RU" sz="2400" dirty="0" err="1"/>
              <a:t>побуті</a:t>
            </a:r>
            <a:r>
              <a:rPr lang="ru-RU" sz="2400" dirty="0"/>
              <a:t> та </a:t>
            </a:r>
            <a:r>
              <a:rPr lang="ru-RU" sz="2400" dirty="0" err="1"/>
              <a:t>промисловості</a:t>
            </a:r>
            <a:r>
              <a:rPr lang="ru-RU" sz="2400" dirty="0"/>
              <a:t>. </a:t>
            </a:r>
            <a:r>
              <a:rPr lang="ru-RU" sz="2400" dirty="0" err="1"/>
              <a:t>Київ</a:t>
            </a:r>
            <a:r>
              <a:rPr lang="ru-RU" sz="2400" dirty="0"/>
              <a:t>: </a:t>
            </a:r>
            <a:r>
              <a:rPr lang="ru-RU" sz="2400" dirty="0" err="1"/>
              <a:t>Видавництво</a:t>
            </a:r>
            <a:r>
              <a:rPr lang="ru-RU" sz="2400" dirty="0"/>
              <a:t> "</a:t>
            </a:r>
            <a:r>
              <a:rPr lang="ru-RU" sz="2400" dirty="0" err="1"/>
              <a:t>Укрводпостачання</a:t>
            </a:r>
            <a:r>
              <a:rPr lang="ru-RU" sz="2400" dirty="0"/>
              <a:t>". 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	5</a:t>
            </a:r>
            <a:r>
              <a:rPr lang="uk-UA" sz="2400" dirty="0"/>
              <a:t>. </a:t>
            </a:r>
            <a:r>
              <a:rPr lang="ru-RU" sz="2400" dirty="0" err="1"/>
              <a:t>Боровський</a:t>
            </a:r>
            <a:r>
              <a:rPr lang="ru-RU" sz="2400" dirty="0"/>
              <a:t>, В.</a:t>
            </a:r>
            <a:r>
              <a:rPr lang="uk-UA" sz="2400" dirty="0"/>
              <a:t> </a:t>
            </a:r>
            <a:r>
              <a:rPr lang="ru-RU" sz="2400" dirty="0"/>
              <a:t>І., Король, В. В., &amp; Шевченко, В. І. (2009).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очищення</a:t>
            </a:r>
            <a:r>
              <a:rPr lang="ru-RU" sz="2400" dirty="0"/>
              <a:t> води в </a:t>
            </a:r>
            <a:r>
              <a:rPr lang="ru-RU" sz="2400" dirty="0" err="1"/>
              <a:t>побуті</a:t>
            </a:r>
            <a:r>
              <a:rPr lang="ru-RU" sz="2400" dirty="0"/>
              <a:t>. </a:t>
            </a:r>
            <a:r>
              <a:rPr lang="ru-RU" sz="2400" dirty="0" err="1"/>
              <a:t>Київ</a:t>
            </a:r>
            <a:r>
              <a:rPr lang="ru-RU" sz="2400" dirty="0"/>
              <a:t>: </a:t>
            </a:r>
            <a:r>
              <a:rPr lang="ru-RU" sz="2400" dirty="0" err="1"/>
              <a:t>Видавництво</a:t>
            </a:r>
            <a:r>
              <a:rPr lang="ru-RU" sz="2400" dirty="0"/>
              <a:t> "</a:t>
            </a:r>
            <a:r>
              <a:rPr lang="ru-RU" sz="2400" dirty="0" err="1"/>
              <a:t>Техніка</a:t>
            </a:r>
            <a:r>
              <a:rPr lang="ru-RU" sz="2400" dirty="0" smtClean="0"/>
              <a:t>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13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697" y="2595154"/>
            <a:ext cx="7208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/>
              <a:t>Дякую за увагу!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642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052" y="896983"/>
            <a:ext cx="11660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4000" dirty="0" smtClean="0"/>
          </a:p>
          <a:p>
            <a:r>
              <a:rPr lang="uk-UA" sz="4000" dirty="0" smtClean="0"/>
              <a:t>Актуальність проекту:</a:t>
            </a:r>
            <a:endParaRPr lang="uk-UA" sz="4000" dirty="0"/>
          </a:p>
          <a:p>
            <a:pPr algn="just"/>
            <a:endParaRPr lang="uk-UA" sz="3200" dirty="0" smtClean="0"/>
          </a:p>
          <a:p>
            <a:pPr algn="just"/>
            <a:endParaRPr lang="uk-UA" sz="3200" dirty="0" smtClean="0"/>
          </a:p>
          <a:p>
            <a:pPr algn="just"/>
            <a:r>
              <a:rPr lang="uk-UA" sz="3200" dirty="0" smtClean="0"/>
              <a:t> 	Для здоров’я людини треба пити очищену воду, тому треба розробити </a:t>
            </a:r>
            <a:r>
              <a:rPr lang="uk-UA" sz="3200" dirty="0"/>
              <a:t>та </a:t>
            </a:r>
            <a:r>
              <a:rPr lang="uk-UA" sz="3200" dirty="0" smtClean="0"/>
              <a:t>впровадити ефективні методи </a:t>
            </a:r>
            <a:r>
              <a:rPr lang="uk-UA" sz="3200" dirty="0"/>
              <a:t>очищення </a:t>
            </a:r>
            <a:r>
              <a:rPr lang="uk-UA" sz="3200" dirty="0" smtClean="0"/>
              <a:t>води</a:t>
            </a:r>
          </a:p>
          <a:p>
            <a:pPr algn="just"/>
            <a:r>
              <a:rPr lang="uk-UA" sz="3200" dirty="0" smtClean="0"/>
              <a:t>в побуті.</a:t>
            </a:r>
          </a:p>
          <a:p>
            <a:endParaRPr lang="uk-UA" sz="3600" dirty="0"/>
          </a:p>
          <a:p>
            <a:endParaRPr lang="uk-UA" sz="4800" dirty="0" smtClean="0"/>
          </a:p>
        </p:txBody>
      </p:sp>
    </p:spTree>
    <p:extLst>
      <p:ext uri="{BB962C8B-B14F-4D97-AF65-F5344CB8AC3E}">
        <p14:creationId xmlns:p14="http://schemas.microsoft.com/office/powerpoint/2010/main" val="1772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5" y="197473"/>
            <a:ext cx="11512731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ДОСЛІДЖЕННЯ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sz="9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/>
              <a:t>А</a:t>
            </a:r>
            <a:r>
              <a:rPr lang="uk-UA" sz="2400" dirty="0" smtClean="0"/>
              <a:t>наліз </a:t>
            </a:r>
            <a:r>
              <a:rPr lang="uk-UA" sz="2400" dirty="0"/>
              <a:t>інформації про різноманітні способи очищення води в побуті, визначення </a:t>
            </a:r>
            <a:r>
              <a:rPr lang="uk-UA" sz="2400" dirty="0" smtClean="0"/>
              <a:t> 	їхнього ефективного застосування.</a:t>
            </a:r>
            <a:endParaRPr lang="uk-UA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2" y="3835249"/>
            <a:ext cx="924850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Об’єкт </a:t>
            </a:r>
            <a:r>
              <a:rPr lang="uk-UA" sz="2400" b="1" dirty="0" smtClean="0"/>
              <a:t>дослідження</a:t>
            </a:r>
          </a:p>
          <a:p>
            <a:endParaRPr lang="uk-UA" sz="800" dirty="0"/>
          </a:p>
          <a:p>
            <a:r>
              <a:rPr lang="uk-UA" sz="2400" dirty="0" smtClean="0"/>
              <a:t>процеси </a:t>
            </a:r>
            <a:r>
              <a:rPr lang="uk-UA" sz="2400" dirty="0"/>
              <a:t>очищення води в побуті, їх особливості та </a:t>
            </a:r>
            <a:r>
              <a:rPr lang="uk-UA" sz="2400" dirty="0" smtClean="0"/>
              <a:t>ефективність.</a:t>
            </a:r>
            <a:endParaRPr lang="uk-UA" sz="2400" dirty="0"/>
          </a:p>
          <a:p>
            <a:endParaRPr lang="uk-UA" sz="2400" dirty="0"/>
          </a:p>
          <a:p>
            <a:r>
              <a:rPr lang="uk-UA" sz="2400" b="1" dirty="0">
                <a:solidFill>
                  <a:srgbClr val="000000"/>
                </a:solidFill>
                <a:ea typeface="Calibri" panose="020F0502020204030204" pitchFamily="34" charset="0"/>
              </a:rPr>
              <a:t>Предмет дослідження </a:t>
            </a:r>
            <a:endParaRPr lang="uk-UA" sz="2400" b="1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uk-UA" sz="9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uk-UA" sz="2400" dirty="0"/>
              <a:t>способи очищення води, що застосовуються в побуті, включаючи фільтрацію, відстоювання, кип'ятіння та дезінфекцію.</a:t>
            </a:r>
            <a:endParaRPr lang="uk-UA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755" y="2101522"/>
            <a:ext cx="10990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Провести огляд існуючих способів очищення води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2. Дослідити найбільш доступні методи очищення в побутових умовах.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487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2264" y="60960"/>
            <a:ext cx="2177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Вода</a:t>
            </a:r>
            <a:endParaRPr lang="uk-UA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9" y="1076623"/>
            <a:ext cx="4444093" cy="2769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68" y="1076623"/>
            <a:ext cx="4992155" cy="2769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061" y="4152627"/>
            <a:ext cx="4253865" cy="24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509" y="191589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Історія очищення води</a:t>
            </a:r>
            <a:endParaRPr lang="uk-UA" sz="3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637346" y="3758649"/>
            <a:ext cx="3908733" cy="2959232"/>
            <a:chOff x="7646126" y="3666316"/>
            <a:chExt cx="3364936" cy="295923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6126" y="3666316"/>
              <a:ext cx="3364936" cy="24227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14046" y="6256216"/>
              <a:ext cx="2029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(</a:t>
              </a:r>
              <a:r>
                <a:rPr lang="uk-UA" dirty="0" err="1" smtClean="0"/>
                <a:t>Morínga</a:t>
              </a:r>
              <a:r>
                <a:rPr lang="uk-UA" dirty="0" smtClean="0"/>
                <a:t> </a:t>
              </a:r>
              <a:r>
                <a:rPr lang="uk-UA" dirty="0" err="1" smtClean="0"/>
                <a:t>oleifera</a:t>
              </a:r>
              <a:r>
                <a:rPr lang="uk-UA" dirty="0" smtClean="0"/>
                <a:t>)</a:t>
              </a:r>
              <a:endParaRPr lang="uk-UA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305267" y="1005066"/>
            <a:ext cx="3827417" cy="2568917"/>
            <a:chOff x="7878468" y="837920"/>
            <a:chExt cx="3100252" cy="256891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2764" y="837920"/>
              <a:ext cx="2809740" cy="21045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8468" y="3037505"/>
              <a:ext cx="3100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Мідні судини в Древній Індії</a:t>
              </a:r>
              <a:endParaRPr lang="uk-UA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52427" y="1005066"/>
            <a:ext cx="3337288" cy="2560355"/>
            <a:chOff x="529318" y="1031148"/>
            <a:chExt cx="3337288" cy="256035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18" y="1031148"/>
              <a:ext cx="3337288" cy="210651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162036" y="3222171"/>
              <a:ext cx="1827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Деревне </a:t>
              </a:r>
              <a:r>
                <a:rPr lang="uk-UA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вугілля </a:t>
              </a:r>
              <a:endParaRPr lang="uk-UA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894114" y="3758649"/>
            <a:ext cx="3944983" cy="2959232"/>
            <a:chOff x="1264633" y="3758649"/>
            <a:chExt cx="3944983" cy="295923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671" y="3758649"/>
              <a:ext cx="3598545" cy="24227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64633" y="6348549"/>
              <a:ext cx="3944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В</a:t>
              </a:r>
              <a:r>
                <a:rPr lang="uk-UA" dirty="0" smtClean="0"/>
                <a:t>одосховище </a:t>
              </a:r>
              <a:r>
                <a:rPr lang="uk-UA" dirty="0" err="1"/>
                <a:t>Бунтон</a:t>
              </a:r>
              <a:r>
                <a:rPr lang="uk-UA" dirty="0"/>
                <a:t>, м. </a:t>
              </a:r>
              <a:r>
                <a:rPr lang="uk-UA" dirty="0" smtClean="0"/>
                <a:t>Джерсі-Сіті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2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470" y="1102026"/>
            <a:ext cx="4601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40C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ДСТУ 7525:2014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вода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питна</a:t>
            </a:r>
          </a:p>
          <a:p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/>
              <a:t>ДСТУ 23732-2011 - вода технічна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40777" y="130629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Воду яку ми п’ємо</a:t>
            </a:r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34" y="2461939"/>
            <a:ext cx="4807539" cy="3726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455" y="960527"/>
            <a:ext cx="4038465" cy="5227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0800" y="6341868"/>
            <a:ext cx="4171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Ємність</a:t>
            </a:r>
            <a:r>
              <a:rPr lang="ru-RU" sz="2000" dirty="0" smtClean="0"/>
              <a:t> </a:t>
            </a:r>
            <a:r>
              <a:rPr lang="uk-UA" sz="2000" dirty="0" smtClean="0"/>
              <a:t>з фільтруючим картриджем</a:t>
            </a:r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03441" y="6341868"/>
            <a:ext cx="2734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М</a:t>
            </a:r>
            <a:r>
              <a:rPr lang="uk-UA" sz="2000" dirty="0" smtClean="0"/>
              <a:t>агістральний фільтр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6711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1748" y="640575"/>
            <a:ext cx="459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Види очищення води</a:t>
            </a:r>
            <a:endParaRPr lang="uk-UA" sz="3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21177" y="1733530"/>
            <a:ext cx="2679926" cy="2873797"/>
            <a:chOff x="775062" y="646331"/>
            <a:chExt cx="2072641" cy="3296890"/>
          </a:xfrm>
        </p:grpSpPr>
        <p:pic>
          <p:nvPicPr>
            <p:cNvPr id="3074" name="Picture 2" descr="Поверхностная фильтрация и глубинная фильтрация - ZhongT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9" t="8174" r="12563" b="18137"/>
            <a:stretch/>
          </p:blipFill>
          <p:spPr bwMode="auto">
            <a:xfrm>
              <a:off x="775062" y="646331"/>
              <a:ext cx="2072641" cy="2873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37774" y="3519514"/>
              <a:ext cx="993112" cy="42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Фільтрація</a:t>
              </a:r>
              <a:endParaRPr lang="uk-UA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549147" y="333347"/>
            <a:ext cx="3464651" cy="1769515"/>
            <a:chOff x="4172085" y="1273347"/>
            <a:chExt cx="3464651" cy="176951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085" y="1273347"/>
              <a:ext cx="3464651" cy="140018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12462" y="2673530"/>
              <a:ext cx="1907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Відстоювання</a:t>
              </a:r>
              <a:endParaRPr lang="uk-UA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18200" y="2215973"/>
            <a:ext cx="2702432" cy="3058463"/>
            <a:chOff x="8794478" y="1060588"/>
            <a:chExt cx="2702432" cy="3058463"/>
          </a:xfrm>
        </p:grpSpPr>
        <p:pic>
          <p:nvPicPr>
            <p:cNvPr id="3080" name="Picture 8" descr="https://upload.wikimedia.org/wikipedia/commons/thumb/1/18/Kochendes_wasser02.jpg/220px-Kochendes_wasser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4478" y="1060588"/>
              <a:ext cx="2702432" cy="257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74926" y="3749719"/>
              <a:ext cx="1306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Кип’ятіння</a:t>
              </a:r>
              <a:endParaRPr lang="uk-UA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41" y="2997017"/>
            <a:ext cx="3145843" cy="2120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7191" y="5291355"/>
            <a:ext cx="216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езінфекція KMnO</a:t>
            </a:r>
            <a:r>
              <a:rPr lang="uk-UA" baseline="-25000" dirty="0" smtClean="0"/>
              <a:t>4 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27" y="333347"/>
            <a:ext cx="2988964" cy="21202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7157" y="2422610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езінфекція </a:t>
            </a:r>
            <a:r>
              <a:rPr lang="uk-UA" dirty="0"/>
              <a:t>йодом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59337" y="5476021"/>
            <a:ext cx="3927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/>
              <a:t>Са</a:t>
            </a:r>
            <a:r>
              <a:rPr lang="uk-UA" sz="2000" dirty="0"/>
              <a:t>(HCO</a:t>
            </a:r>
            <a:r>
              <a:rPr lang="uk-UA" sz="2000" baseline="-25000" dirty="0"/>
              <a:t>3</a:t>
            </a:r>
            <a:r>
              <a:rPr lang="uk-UA" sz="2000" dirty="0"/>
              <a:t>)</a:t>
            </a:r>
            <a:r>
              <a:rPr lang="uk-UA" sz="2000" baseline="-25000" dirty="0"/>
              <a:t>2</a:t>
            </a:r>
            <a:r>
              <a:rPr lang="uk-UA" sz="2000" dirty="0"/>
              <a:t>= CaCO</a:t>
            </a:r>
            <a:r>
              <a:rPr lang="uk-UA" sz="2000" baseline="-25000" dirty="0"/>
              <a:t>3</a:t>
            </a:r>
            <a:r>
              <a:rPr lang="uk-UA" sz="2000" dirty="0"/>
              <a:t>↓+ СО</a:t>
            </a:r>
            <a:r>
              <a:rPr lang="uk-UA" sz="2000" baseline="-25000" dirty="0"/>
              <a:t>2</a:t>
            </a:r>
            <a:r>
              <a:rPr lang="uk-UA" sz="2000" dirty="0"/>
              <a:t>+ </a:t>
            </a:r>
            <a:r>
              <a:rPr lang="uk-UA" sz="2000" dirty="0" smtClean="0"/>
              <a:t>Н</a:t>
            </a:r>
            <a:r>
              <a:rPr lang="uk-UA" sz="2000" baseline="-25000" dirty="0" smtClean="0"/>
              <a:t>2</a:t>
            </a:r>
            <a:r>
              <a:rPr lang="uk-UA" sz="2000" dirty="0" smtClean="0"/>
              <a:t>О</a:t>
            </a:r>
          </a:p>
          <a:p>
            <a:endParaRPr lang="uk-UA" sz="2000" dirty="0" smtClean="0">
              <a:ea typeface="Times New Roman" panose="02020603050405020304" pitchFamily="18" charset="0"/>
            </a:endParaRPr>
          </a:p>
          <a:p>
            <a:r>
              <a:rPr lang="uk-UA" sz="2000" dirty="0" err="1" smtClean="0">
                <a:ea typeface="Times New Roman" panose="02020603050405020304" pitchFamily="18" charset="0"/>
              </a:rPr>
              <a:t>Mg</a:t>
            </a:r>
            <a:r>
              <a:rPr lang="uk-UA" sz="2000" dirty="0" smtClean="0">
                <a:ea typeface="Times New Roman" panose="02020603050405020304" pitchFamily="18" charset="0"/>
              </a:rPr>
              <a:t>(HCO</a:t>
            </a:r>
            <a:r>
              <a:rPr lang="uk-UA" sz="2000" baseline="-25000" dirty="0" smtClean="0">
                <a:ea typeface="Times New Roman" panose="02020603050405020304" pitchFamily="18" charset="0"/>
              </a:rPr>
              <a:t>3</a:t>
            </a:r>
            <a:r>
              <a:rPr lang="uk-UA" sz="2000" dirty="0" smtClean="0">
                <a:ea typeface="Times New Roman" panose="02020603050405020304" pitchFamily="18" charset="0"/>
              </a:rPr>
              <a:t>)</a:t>
            </a:r>
            <a:r>
              <a:rPr lang="uk-UA" sz="2000" baseline="-25000" dirty="0" smtClean="0">
                <a:ea typeface="Times New Roman" panose="02020603050405020304" pitchFamily="18" charset="0"/>
              </a:rPr>
              <a:t>2</a:t>
            </a:r>
            <a:r>
              <a:rPr lang="uk-UA" sz="2000" dirty="0">
                <a:ea typeface="Times New Roman" panose="02020603050405020304" pitchFamily="18" charset="0"/>
              </a:rPr>
              <a:t>= МgСО</a:t>
            </a:r>
            <a:r>
              <a:rPr lang="uk-UA" sz="2000" baseline="-25000" dirty="0">
                <a:ea typeface="Times New Roman" panose="02020603050405020304" pitchFamily="18" charset="0"/>
              </a:rPr>
              <a:t>3</a:t>
            </a:r>
            <a:r>
              <a:rPr lang="uk-UA" sz="2000" dirty="0">
                <a:ea typeface="Times New Roman" panose="02020603050405020304" pitchFamily="18" charset="0"/>
              </a:rPr>
              <a:t>↓+ СО</a:t>
            </a:r>
            <a:r>
              <a:rPr lang="uk-UA" sz="2000" baseline="-25000" dirty="0">
                <a:ea typeface="Times New Roman" panose="02020603050405020304" pitchFamily="18" charset="0"/>
              </a:rPr>
              <a:t>2</a:t>
            </a:r>
            <a:r>
              <a:rPr lang="uk-UA" sz="2000" dirty="0">
                <a:ea typeface="Times New Roman" panose="02020603050405020304" pitchFamily="18" charset="0"/>
              </a:rPr>
              <a:t>+ Н</a:t>
            </a:r>
            <a:r>
              <a:rPr lang="uk-UA" sz="2000" baseline="-25000" dirty="0">
                <a:ea typeface="Times New Roman" panose="02020603050405020304" pitchFamily="18" charset="0"/>
              </a:rPr>
              <a:t>2</a:t>
            </a:r>
            <a:r>
              <a:rPr lang="uk-UA" sz="2000" dirty="0">
                <a:ea typeface="Times New Roman" panose="02020603050405020304" pitchFamily="18" charset="0"/>
              </a:rPr>
              <a:t>О</a:t>
            </a:r>
            <a:endParaRPr lang="uk-UA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6627" y="5910708"/>
            <a:ext cx="4698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(OH)</a:t>
            </a:r>
            <a:r>
              <a:rPr lang="uk-UA" sz="2000" baseline="-25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KMnO</a:t>
            </a:r>
            <a:r>
              <a:rPr lang="uk-UA" sz="2000" baseline="-25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uk-UA" sz="20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(MnO</a:t>
            </a:r>
            <a:r>
              <a:rPr lang="uk-UA" sz="2000" baseline="-25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000" baseline="-25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ea typeface="Times New Roman" panose="02020603050405020304" pitchFamily="18" charset="0"/>
              </a:rPr>
              <a:t> ↓ </a:t>
            </a:r>
            <a:r>
              <a:rPr lang="uk-UA" sz="20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KOH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966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97155" y="752475"/>
            <a:ext cx="6112010" cy="5761536"/>
            <a:chOff x="0" y="0"/>
            <a:chExt cx="5745295" cy="5597488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2867271" y="899243"/>
              <a:ext cx="58190" cy="41850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/>
            <p:nvPr/>
          </p:nvCxnSpPr>
          <p:spPr>
            <a:xfrm flipH="1">
              <a:off x="961071" y="866780"/>
              <a:ext cx="1790" cy="4182069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0" y="0"/>
              <a:ext cx="5745295" cy="5597488"/>
              <a:chOff x="0" y="0"/>
              <a:chExt cx="5745295" cy="5597488"/>
            </a:xfrm>
          </p:grpSpPr>
          <p:cxnSp>
            <p:nvCxnSpPr>
              <p:cNvPr id="6" name="Прямая со стрелкой 5"/>
              <p:cNvCxnSpPr/>
              <p:nvPr/>
            </p:nvCxnSpPr>
            <p:spPr>
              <a:xfrm>
                <a:off x="4771680" y="863483"/>
                <a:ext cx="32081" cy="42004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0100" y="41420"/>
                <a:ext cx="5701896" cy="8193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12545" y="445942"/>
                <a:ext cx="1900632" cy="420838"/>
              </a:xfrm>
              <a:prstGeom prst="roundRect">
                <a:avLst>
                  <a:gd name="adj" fmla="val 267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1920732" y="445942"/>
                <a:ext cx="1900632" cy="420838"/>
              </a:xfrm>
              <a:prstGeom prst="roundRect">
                <a:avLst>
                  <a:gd name="adj" fmla="val 267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821364" y="444647"/>
                <a:ext cx="1900632" cy="418836"/>
              </a:xfrm>
              <a:prstGeom prst="roundRect">
                <a:avLst>
                  <a:gd name="adj" fmla="val 267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TextBox 51"/>
              <p:cNvSpPr txBox="1"/>
              <p:nvPr/>
            </p:nvSpPr>
            <p:spPr>
              <a:xfrm>
                <a:off x="771168" y="437479"/>
                <a:ext cx="805815" cy="35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0,5 л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597030" y="444458"/>
                <a:ext cx="654050" cy="354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0,5 л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37175" y="437432"/>
                <a:ext cx="654050" cy="354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0,5 л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821364" y="1104825"/>
                <a:ext cx="1896596" cy="33920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TextBox 12"/>
              <p:cNvSpPr txBox="1"/>
              <p:nvPr/>
            </p:nvSpPr>
            <p:spPr>
              <a:xfrm>
                <a:off x="4315414" y="1063893"/>
                <a:ext cx="975360" cy="411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KMnO</a:t>
                </a:r>
                <a:r>
                  <a:rPr lang="en-US" sz="1800" b="1" kern="1200" baseline="-25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13177" y="2526687"/>
                <a:ext cx="3804782" cy="4476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64089" y="2575586"/>
                <a:ext cx="1901190" cy="35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Фільтрування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1859294" y="0"/>
                <a:ext cx="2230120" cy="35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18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Вода джерельна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821363" y="1739348"/>
                <a:ext cx="1896595" cy="53776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0" name="TextBox 60"/>
              <p:cNvSpPr txBox="1"/>
              <p:nvPr/>
            </p:nvSpPr>
            <p:spPr>
              <a:xfrm>
                <a:off x="3878643" y="1679346"/>
                <a:ext cx="1817370" cy="617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Відстоювання 20 хв.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7436" y="3357524"/>
                <a:ext cx="5697859" cy="46132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TextBox 68"/>
              <p:cNvSpPr txBox="1"/>
              <p:nvPr/>
            </p:nvSpPr>
            <p:spPr>
              <a:xfrm>
                <a:off x="1920282" y="3389926"/>
                <a:ext cx="2598420" cy="358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Кип'ятіння </a:t>
                </a:r>
                <a:r>
                  <a:rPr lang="uk-UA" sz="1800" b="1" kern="12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 </a:t>
                </a: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хв.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0" y="4190077"/>
                <a:ext cx="5697858" cy="48333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TextBox 75"/>
              <p:cNvSpPr txBox="1"/>
              <p:nvPr/>
            </p:nvSpPr>
            <p:spPr>
              <a:xfrm>
                <a:off x="664853" y="4246623"/>
                <a:ext cx="4566285" cy="35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1800" b="1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Відстоювання при кімнатній температурі</a:t>
                </a:r>
                <a:endPara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5" name="Группа 24"/>
              <p:cNvGrpSpPr/>
              <p:nvPr/>
            </p:nvGrpSpPr>
            <p:grpSpPr>
              <a:xfrm>
                <a:off x="1946404" y="5063933"/>
                <a:ext cx="1904561" cy="533555"/>
                <a:chOff x="1946404" y="5063933"/>
                <a:chExt cx="1904561" cy="533555"/>
              </a:xfrm>
            </p:grpSpPr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1946404" y="5063933"/>
                  <a:ext cx="1904561" cy="53355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TextBox 122"/>
                <p:cNvSpPr txBox="1"/>
                <p:nvPr/>
              </p:nvSpPr>
              <p:spPr>
                <a:xfrm>
                  <a:off x="2251502" y="5141235"/>
                  <a:ext cx="1305560" cy="354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uk-UA" sz="1800" b="1" kern="1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Зразок №2</a:t>
                  </a:r>
                  <a:endPara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20100" y="5063933"/>
                <a:ext cx="1883068" cy="533555"/>
                <a:chOff x="20100" y="5063933"/>
                <a:chExt cx="1883068" cy="533555"/>
              </a:xfrm>
            </p:grpSpPr>
            <p:sp>
              <p:nvSpPr>
                <p:cNvPr id="30" name="Скругленный прямоугольник 29"/>
                <p:cNvSpPr/>
                <p:nvPr/>
              </p:nvSpPr>
              <p:spPr>
                <a:xfrm>
                  <a:off x="20100" y="5063933"/>
                  <a:ext cx="1883068" cy="53355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TextBox 126"/>
                <p:cNvSpPr txBox="1"/>
                <p:nvPr/>
              </p:nvSpPr>
              <p:spPr>
                <a:xfrm>
                  <a:off x="330422" y="5131759"/>
                  <a:ext cx="1305560" cy="354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uk-UA" sz="1800" b="1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Зразок №1</a:t>
                  </a:r>
                  <a:endPara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3889564" y="5063932"/>
                <a:ext cx="1828394" cy="533555"/>
                <a:chOff x="3889564" y="5063932"/>
                <a:chExt cx="1828394" cy="533555"/>
              </a:xfrm>
            </p:grpSpPr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3889564" y="5063932"/>
                  <a:ext cx="1828394" cy="53355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TextBox 129"/>
                <p:cNvSpPr txBox="1"/>
                <p:nvPr/>
              </p:nvSpPr>
              <p:spPr>
                <a:xfrm>
                  <a:off x="4136853" y="5120623"/>
                  <a:ext cx="1305560" cy="354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uk-UA" sz="1800" b="1" kern="1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Зразок №3</a:t>
                  </a:r>
                  <a:endParaRPr lang="ru-RU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4" name="TextBox 33"/>
          <p:cNvSpPr txBox="1"/>
          <p:nvPr/>
        </p:nvSpPr>
        <p:spPr>
          <a:xfrm>
            <a:off x="2309844" y="101625"/>
            <a:ext cx="764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хема експериментального дослідження </a:t>
            </a:r>
            <a:endParaRPr lang="uk-UA" sz="3200" dirty="0"/>
          </a:p>
        </p:txBody>
      </p:sp>
      <p:pic>
        <p:nvPicPr>
          <p:cNvPr id="35" name="Рисунок 34" descr="C:\Users\импрпро\AppData\Local\Packages\5319275A.WhatsAppDesktop_cv1g1gvanyjgm\TempState\4FFBD5C8221D7C147F8363CCDC9A2A37\Изображение WhatsApp 2024-03-11 в 23.42.38_937a16c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7" t="5987" r="15170" b="9549"/>
          <a:stretch/>
        </p:blipFill>
        <p:spPr bwMode="auto">
          <a:xfrm>
            <a:off x="156754" y="1837059"/>
            <a:ext cx="2733303" cy="3032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C:\Users\PRESTIGIO\AppData\Local\Packages\5319275A.WhatsAppDesktop_cv1g1gvanyjgm\TempState\644EBA8D1973873D6E13BF1EF4EE80F7\Изображение WhatsApp 2024-03-12 в 00.22.33_0263fb3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r="25692"/>
          <a:stretch/>
        </p:blipFill>
        <p:spPr bwMode="auto">
          <a:xfrm>
            <a:off x="9424290" y="1883465"/>
            <a:ext cx="2631809" cy="2985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53335" y="5065352"/>
            <a:ext cx="2441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Фільтрування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вугільний фільтр</a:t>
            </a:r>
            <a:endParaRPr lang="uk-U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081115" y="5129434"/>
            <a:ext cx="160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KMnO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15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мпрпро\AppData\Local\Packages\5319275A.WhatsAppDesktop_cv1g1gvanyjgm\TempState\10FF0B5E85E5B85CC3095D431D8C08B4\Изображение WhatsApp 2024-03-11 в 23.42.37_c054a0c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" t="18172" r="1123" b="15967"/>
          <a:stretch/>
        </p:blipFill>
        <p:spPr bwMode="auto">
          <a:xfrm>
            <a:off x="113211" y="1388171"/>
            <a:ext cx="5660572" cy="3518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импрпро\AppData\Local\Packages\5319275A.WhatsAppDesktop_cv1g1gvanyjgm\TempState\A600BD172FCABD688500DAC58EBDA3A0\Изображение WhatsApp 2024-03-11 в 23.42.35_f1c63f3f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11" b="22465"/>
          <a:stretch/>
        </p:blipFill>
        <p:spPr bwMode="auto">
          <a:xfrm>
            <a:off x="5773783" y="2002971"/>
            <a:ext cx="5991498" cy="3518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14058" y="5605579"/>
            <a:ext cx="4628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Зразки № 1-3, відстоювання води 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23892" y="104252"/>
            <a:ext cx="6394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Експериментальне дослідження</a:t>
            </a: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51314" y="4808069"/>
            <a:ext cx="89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до</a:t>
            </a:r>
            <a:endParaRPr lang="uk-UA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8242441" y="1129802"/>
            <a:ext cx="164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після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0124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1251</TotalTime>
  <Words>254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65</cp:revision>
  <dcterms:created xsi:type="dcterms:W3CDTF">2024-03-28T06:59:44Z</dcterms:created>
  <dcterms:modified xsi:type="dcterms:W3CDTF">2024-04-21T12:40:51Z</dcterms:modified>
</cp:coreProperties>
</file>