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63" r:id="rId5"/>
    <p:sldId id="264" r:id="rId6"/>
    <p:sldId id="268" r:id="rId7"/>
    <p:sldId id="266" r:id="rId8"/>
    <p:sldId id="269" r:id="rId9"/>
    <p:sldId id="271" r:id="rId10"/>
    <p:sldId id="273" r:id="rId11"/>
    <p:sldId id="274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4C8AF-102F-41E4-B232-E69173E60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2" y="1825596"/>
            <a:ext cx="11163632" cy="2175196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Екскурсія до с. </a:t>
            </a:r>
            <a:r>
              <a:rPr lang="uk-UA" sz="4400" b="1" dirty="0" err="1">
                <a:solidFill>
                  <a:srgbClr val="FFFF00"/>
                </a:solidFill>
              </a:rPr>
              <a:t>Йосипівки</a:t>
            </a:r>
            <a:r>
              <a:rPr lang="uk-UA" sz="4400" b="1" dirty="0">
                <a:solidFill>
                  <a:srgbClr val="FFFF00"/>
                </a:solidFill>
              </a:rPr>
              <a:t> </a:t>
            </a:r>
            <a:r>
              <a:rPr lang="uk-UA" sz="4400" b="1" dirty="0">
                <a:solidFill>
                  <a:srgbClr val="FF0000"/>
                </a:solidFill>
              </a:rPr>
              <a:t> </a:t>
            </a:r>
            <a:br>
              <a:rPr lang="uk-UA" sz="8000" b="1" dirty="0">
                <a:solidFill>
                  <a:srgbClr val="FF0000"/>
                </a:solidFill>
              </a:rPr>
            </a:br>
            <a:r>
              <a:rPr lang="uk-UA" sz="4400" b="1" dirty="0">
                <a:solidFill>
                  <a:srgbClr val="0070C0"/>
                </a:solidFill>
              </a:rPr>
              <a:t>часів Другої Світової війни</a:t>
            </a:r>
            <a:endParaRPr lang="uk-UA" sz="8000" b="1" dirty="0">
              <a:solidFill>
                <a:srgbClr val="0070C0"/>
              </a:solidFill>
            </a:endParaRPr>
          </a:p>
        </p:txBody>
      </p:sp>
      <p:pic>
        <p:nvPicPr>
          <p:cNvPr id="4" name="Picture 6" descr="110 Best Вічна пам'ять... ideas | свічка, листівка, листівки">
            <a:extLst>
              <a:ext uri="{FF2B5EF4-FFF2-40B4-BE49-F238E27FC236}">
                <a16:creationId xmlns:a16="http://schemas.microsoft.com/office/drawing/2014/main" id="{4C3A637A-0A46-4721-AB48-2070E556C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" y="4057795"/>
            <a:ext cx="1994503" cy="278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0277" y="827934"/>
            <a:ext cx="10691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конкурс «МАН-Юніор Дослідник»</a:t>
            </a:r>
          </a:p>
          <a:p>
            <a:pPr algn="ctr"/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«Історик-Юніор»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21287" y="4290568"/>
            <a:ext cx="53457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Виконав: Козаченко Владислав Миколайович, </a:t>
            </a:r>
          </a:p>
          <a:p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 9 класу</a:t>
            </a:r>
          </a:p>
          <a:p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КЗ «</a:t>
            </a:r>
            <a:r>
              <a:rPr lang="uk-UA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Йосипівський</a:t>
            </a:r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ліцей»</a:t>
            </a:r>
          </a:p>
          <a:p>
            <a:r>
              <a:rPr lang="uk-UA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Захарівської</a:t>
            </a:r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селищної ради</a:t>
            </a:r>
          </a:p>
          <a:p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Роздільнянського району, Одеської області</a:t>
            </a:r>
          </a:p>
          <a:p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Захарівське територіальне відділення МАНУ</a:t>
            </a:r>
          </a:p>
          <a:p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Керівник: Ложешник Ніла Олександрівна, </a:t>
            </a:r>
          </a:p>
          <a:p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початкових класів</a:t>
            </a:r>
          </a:p>
        </p:txBody>
      </p:sp>
    </p:spTree>
    <p:extLst>
      <p:ext uri="{BB962C8B-B14F-4D97-AF65-F5344CB8AC3E}">
        <p14:creationId xmlns:p14="http://schemas.microsoft.com/office/powerpoint/2010/main" val="2606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79026" y="389987"/>
            <a:ext cx="40129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йосипівчани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зброєю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руках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продовжують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захищати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свободу й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незалежність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різних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ділянках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фронту,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щодня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наражаючи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себе на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смертельну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небезпеку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жаль,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троє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односельців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назавжди</a:t>
            </a:r>
            <a:r>
              <a:rPr lang="ru-RU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залишаться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памяті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молодими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Але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зламало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дух. Головне для них –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звільнити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країну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нечисті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дати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змоги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нікому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поставити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коліна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7359" t="15263" r="48556" b="7237"/>
          <a:stretch/>
        </p:blipFill>
        <p:spPr>
          <a:xfrm>
            <a:off x="211024" y="241142"/>
            <a:ext cx="1987032" cy="3407586"/>
          </a:xfrm>
          <a:prstGeom prst="rect">
            <a:avLst/>
          </a:prstGeom>
          <a:ln w="1270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4" name="Picture 2" descr="Гифки Свеча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40" y="4029477"/>
            <a:ext cx="2715067" cy="271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2249ED-7D89-40B2-8ABE-AC596A0B9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526" y="1286230"/>
            <a:ext cx="2276365" cy="2362498"/>
          </a:xfrm>
          <a:prstGeom prst="rect">
            <a:avLst/>
          </a:prstGeom>
          <a:ln w="1270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41CA67-A493-42F7-8C83-5ED8E22B7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546" y="2037931"/>
            <a:ext cx="2295262" cy="34428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B63F85-9B02-4BD8-978F-57110F4CE353}"/>
              </a:ext>
            </a:extLst>
          </p:cNvPr>
          <p:cNvSpPr txBox="1"/>
          <p:nvPr/>
        </p:nvSpPr>
        <p:spPr>
          <a:xfrm>
            <a:off x="203255" y="3794308"/>
            <a:ext cx="1750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Балишев</a:t>
            </a: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EC8CB-63B9-442E-AF91-BBA719690904}"/>
              </a:ext>
            </a:extLst>
          </p:cNvPr>
          <p:cNvSpPr txBox="1"/>
          <p:nvPr/>
        </p:nvSpPr>
        <p:spPr>
          <a:xfrm>
            <a:off x="2690987" y="3759378"/>
            <a:ext cx="1389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Кілієнко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Дмитро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38B88-6457-4DE8-A11E-25F5B6106E63}"/>
              </a:ext>
            </a:extLst>
          </p:cNvPr>
          <p:cNvSpPr txBox="1"/>
          <p:nvPr/>
        </p:nvSpPr>
        <p:spPr>
          <a:xfrm>
            <a:off x="5022267" y="5593143"/>
            <a:ext cx="1867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Бекильмеєр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E0B3F1-D044-47EE-9F05-BBBC6DB82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52662" y="356758"/>
            <a:ext cx="2112372" cy="20408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5187F1-5169-400A-9A53-E57F295D7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719145" y="-294567"/>
            <a:ext cx="1818039" cy="17564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349A14-5047-4C9C-9A88-683C984FF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85026" y="-114937"/>
            <a:ext cx="2112372" cy="20408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217BF7-45ED-4C02-854E-D74AC0A49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581824" y="-578932"/>
            <a:ext cx="2112372" cy="20408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D3E93B-C705-40AC-82B3-68DF4DF8C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43785" y="597689"/>
            <a:ext cx="2112372" cy="20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8161F4-97E6-4D5D-AA92-E0A07EE44079}"/>
              </a:ext>
            </a:extLst>
          </p:cNvPr>
          <p:cNvSpPr txBox="1"/>
          <p:nvPr/>
        </p:nvSpPr>
        <p:spPr>
          <a:xfrm>
            <a:off x="1192696" y="0"/>
            <a:ext cx="9223512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ДЖЕРЕЛА ТА ЛІТЕРАТУРА:</a:t>
            </a:r>
          </a:p>
          <a:p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ф. П-92, оп. 1,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за 1961-1964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AutoNum type="arabicPeriod" startAt="2"/>
            </a:pP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ф. П-92, оп. 1,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 за </a:t>
            </a:r>
          </a:p>
          <a:p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 р. </a:t>
            </a:r>
          </a:p>
          <a:p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ф. П-92, оп. 1,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24 за 1944 р. </a:t>
            </a:r>
          </a:p>
          <a:p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	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ф. П-92, оп. 1,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219 за 1968 р. </a:t>
            </a:r>
          </a:p>
          <a:p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	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ф. П-174, оп. 2,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69 за 1947 р. </a:t>
            </a:r>
          </a:p>
          <a:p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	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ф. П-174, оп. 3,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 за 1949 р. </a:t>
            </a:r>
          </a:p>
          <a:p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	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ф. П-174, оп. 3, </a:t>
            </a:r>
            <a:r>
              <a:rPr lang="ru-RU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</a:t>
            </a:r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16 за 1949 р. </a:t>
            </a:r>
          </a:p>
          <a:p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	Зотов Н. Одесская область в Великой Отечественной войне 1941-1945. - Одесса, 1970 г. – 387 с.  </a:t>
            </a:r>
          </a:p>
        </p:txBody>
      </p:sp>
    </p:spTree>
    <p:extLst>
      <p:ext uri="{BB962C8B-B14F-4D97-AF65-F5344CB8AC3E}">
        <p14:creationId xmlns:p14="http://schemas.microsoft.com/office/powerpoint/2010/main" val="239950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803406"/>
            <a:ext cx="9448800" cy="1825096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lang="ru-RU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825095"/>
          </a:xfr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 </a:t>
            </a:r>
            <a:r>
              <a:rPr lang="ru-RU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</a:t>
            </a:r>
            <a:r>
              <a:rPr lang="uk-UA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їні</a:t>
            </a:r>
            <a:r>
              <a:rPr lang="uk-UA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284" y="119270"/>
            <a:ext cx="7619143" cy="5079428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6FBEC2-CD26-451E-8529-89D3720D9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62580"/>
            <a:ext cx="11836602" cy="14912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початком повномасштабного вторгнення військ Російської Федерації багато моїх односельців, взявши до рук зброю, встали на захист України. Вони сміливо </a:t>
            </a: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відбивають атаки ворога на різних ділянках фронту. Але, на жаль, доля декількох з них трагічно обірвалась, залишивши навіки в пам’яті людей їх молодими. </a:t>
            </a:r>
          </a:p>
        </p:txBody>
      </p:sp>
    </p:spTree>
    <p:extLst>
      <p:ext uri="{BB962C8B-B14F-4D97-AF65-F5344CB8AC3E}">
        <p14:creationId xmlns:p14="http://schemas.microsoft.com/office/powerpoint/2010/main" val="42824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087" y="5179350"/>
            <a:ext cx="112908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Хіба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гинули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прадіди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фронтах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Хіба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таку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долю вони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виборювали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внукам та правнукам? Як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сумна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пересторога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поколінню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височіють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обеліски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нагадуючи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циклічна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титанічних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плечах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несуть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2" y="-110187"/>
            <a:ext cx="9730407" cy="5473354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255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11B6381-4760-4322-9811-578FC4B38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08767"/>
            <a:ext cx="11724708" cy="14023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 дослідження обелісків, пам’ятників та пам’ятних місць, пов’язаних з Другою світовою війною, що знаходяться на території села та його околиць.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Досягнути мету допомогли поставлені 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зібрати інформацію про події Другої світової війни у старожилів села та опрацювати документи із зазначеної теми; проаналізувати отриману інформацію та виокремити найголовніше, що зацікавило б туристів під час екскурсії до села.</a:t>
            </a:r>
          </a:p>
        </p:txBody>
      </p:sp>
      <p:pic>
        <p:nvPicPr>
          <p:cNvPr id="5" name="Рисунок 3" descr="D:\война\Робота\L-35-037.jpg">
            <a:extLst>
              <a:ext uri="{FF2B5EF4-FFF2-40B4-BE49-F238E27FC236}">
                <a16:creationId xmlns:a16="http://schemas.microsoft.com/office/drawing/2014/main" id="{2CC463EC-98D6-4446-BF83-255532E42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0" y="221491"/>
            <a:ext cx="7910512" cy="454501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8F5D41-3144-4C54-BBA6-8BA94058852D}"/>
              </a:ext>
            </a:extLst>
          </p:cNvPr>
          <p:cNvSpPr txBox="1"/>
          <p:nvPr/>
        </p:nvSpPr>
        <p:spPr>
          <a:xfrm>
            <a:off x="8160433" y="1930939"/>
            <a:ext cx="37979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uk-UA" alt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</a:t>
            </a:r>
          </a:p>
          <a:p>
            <a:pPr algn="ctr" eaLnBrk="1" hangingPunct="1"/>
            <a:r>
              <a:rPr lang="uk-UA" alt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генерального штабу </a:t>
            </a:r>
          </a:p>
          <a:p>
            <a:pPr algn="ctr" eaLnBrk="1" hangingPunct="1"/>
            <a:r>
              <a:rPr lang="uk-UA" alt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(1942 рік) </a:t>
            </a:r>
          </a:p>
          <a:p>
            <a:pPr algn="ctr" eaLnBrk="1" hangingPunct="1"/>
            <a:r>
              <a:rPr lang="uk-UA" alt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зазначенням на ній </a:t>
            </a:r>
          </a:p>
          <a:p>
            <a:pPr algn="ctr" eaLnBrk="1" hangingPunct="1"/>
            <a:r>
              <a:rPr lang="uk-UA" alt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 села </a:t>
            </a:r>
            <a:r>
              <a:rPr lang="uk-UA" alt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Йосипівка</a:t>
            </a:r>
            <a:endParaRPr lang="ru-RU" alt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19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12FD73D5-F756-435C-8DCC-599D791FF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96" y="202513"/>
            <a:ext cx="11390142" cy="18048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Віртуальну екскурсію місцями, пов’язаними із подіями Другої світової війни розпочнемо з поля на околиці села. Сьогодні на ньому колоситься жито й пшениця, а в далекому 1941 р., влітку, тут знаходився аеродром, звідки в небо </a:t>
            </a: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злітали літаки 55 авіаційного полку винищувачів. На жаль, іноді в останній свій політ. На місцевому кладовищі височіють пам’ятники тим, хто навіки залишився в моєму селі.</a:t>
            </a: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D8E82A0B-B587-4B5A-9C68-B21E2921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62" y="2178838"/>
            <a:ext cx="5587438" cy="452771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C42C16E9-7723-4DA2-B843-7E2162431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72" y="2401586"/>
            <a:ext cx="2306660" cy="335148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6C186-5016-4374-9F1B-F6B6769BBE2F}"/>
              </a:ext>
            </a:extLst>
          </p:cNvPr>
          <p:cNvSpPr txBox="1"/>
          <p:nvPr/>
        </p:nvSpPr>
        <p:spPr>
          <a:xfrm>
            <a:off x="7021366" y="5753075"/>
            <a:ext cx="4807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Молодший лейтенант Леонід Дяченко –</a:t>
            </a:r>
          </a:p>
          <a:p>
            <a:pPr algn="ctr"/>
            <a:r>
              <a:rPr lang="ru-RU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льотчик-винищувач</a:t>
            </a: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похоронений</a:t>
            </a: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с. </a:t>
            </a:r>
            <a:r>
              <a:rPr lang="ru-RU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Йосипівка</a:t>
            </a:r>
            <a:endParaRPr lang="ru-RU" sz="2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27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38A6CE5-10E8-4D89-B897-547D6A5C2CE4}"/>
              </a:ext>
            </a:extLst>
          </p:cNvPr>
          <p:cNvSpPr txBox="1"/>
          <p:nvPr/>
        </p:nvSpPr>
        <p:spPr>
          <a:xfrm>
            <a:off x="583096" y="5261113"/>
            <a:ext cx="107607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Ще одне поле пов’язане з подіями Другої світової війни. </a:t>
            </a:r>
          </a:p>
          <a:p>
            <a:pPr algn="ctr"/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 «Поле пам’яті», яке знаходиться на узліссі ландшафтного заказника місцевого значення «</a:t>
            </a:r>
            <a:r>
              <a:rPr lang="uk-UA" sz="2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Шептереди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 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11" name="Рисунок 59">
            <a:extLst>
              <a:ext uri="{FF2B5EF4-FFF2-40B4-BE49-F238E27FC236}">
                <a16:creationId xmlns:a16="http://schemas.microsoft.com/office/drawing/2014/main" id="{EA4EED09-CC08-48CC-B899-F22A35FA2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603"/>
            <a:ext cx="8305859" cy="494451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B68F5A-A430-4407-8119-881074DBECDE}"/>
              </a:ext>
            </a:extLst>
          </p:cNvPr>
          <p:cNvSpPr txBox="1"/>
          <p:nvPr/>
        </p:nvSpPr>
        <p:spPr>
          <a:xfrm>
            <a:off x="8305859" y="1691163"/>
            <a:ext cx="38861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Ветерани Другої світової війни на «Полі пам'яті» в </a:t>
            </a:r>
            <a:r>
              <a:rPr lang="uk-UA" sz="240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1970-х роках </a:t>
            </a:r>
          </a:p>
          <a:p>
            <a:pPr algn="ctr"/>
            <a:r>
              <a:rPr lang="uk-UA" sz="240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(фото з місцевого архіву)</a:t>
            </a:r>
            <a:endParaRPr lang="ru-RU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97147" y="633018"/>
            <a:ext cx="50358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Взимку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тут 1944 р.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висадився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десант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підпільників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організував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жителів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окупованого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Йосипівка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партизанський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загін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чолі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Миколою Орликом. </a:t>
            </a:r>
          </a:p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масштабних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бойових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акціях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брали,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зводилася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до: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збору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ворога,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німецьких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солдатів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перешкоджання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відправленню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відбувалося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фронті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розправи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поліцаями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2035C-CBDB-4EB1-A408-E0B537A72B18}"/>
              </a:ext>
            </a:extLst>
          </p:cNvPr>
          <p:cNvSpPr txBox="1"/>
          <p:nvPr/>
        </p:nvSpPr>
        <p:spPr>
          <a:xfrm>
            <a:off x="1994847" y="5856948"/>
            <a:ext cx="415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Обеліск біля «Поля пам'яті»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F9083E-D915-4044-8A5B-AF3B8AF2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400" y="1112630"/>
            <a:ext cx="2933027" cy="46305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AB422E-2A36-4606-917F-448D1525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32" y="1112630"/>
            <a:ext cx="3504816" cy="46730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844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5505" y="5655734"/>
            <a:ext cx="10229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Партизани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пожертвували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найдорожчим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життям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заради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мирного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майбуття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розстріляли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навесні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1944 р.,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незадовго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звільнення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села. </a:t>
            </a:r>
          </a:p>
        </p:txBody>
      </p:sp>
      <p:pic>
        <p:nvPicPr>
          <p:cNvPr id="7" name="Рисунок 83">
            <a:extLst>
              <a:ext uri="{FF2B5EF4-FFF2-40B4-BE49-F238E27FC236}">
                <a16:creationId xmlns:a16="http://schemas.microsoft.com/office/drawing/2014/main" id="{66A4E236-852A-4B61-BCB3-F6A65E44A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19" y="526849"/>
            <a:ext cx="3528046" cy="470470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23B095-310D-40F4-975F-65643A08F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09" y="632867"/>
            <a:ext cx="4978105" cy="40379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781C2CDD-3B9D-4C85-B67C-5F95E1D6F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261" y="4824737"/>
            <a:ext cx="91204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 загиблим у  березні 1944 року партизанам: </a:t>
            </a:r>
            <a:endParaRPr lang="ru-RU" alt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uk-UA" alt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комісарові Я. М. Левченку, </a:t>
            </a:r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І. Орлику та В. І. </a:t>
            </a:r>
            <a:r>
              <a:rPr lang="uk-UA" alt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Дідійчуку</a:t>
            </a:r>
            <a:r>
              <a:rPr lang="uk-UA" alt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1471" y="708338"/>
            <a:ext cx="4497303" cy="535117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uk-UA" sz="2400" b="1" cap="none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uk-UA" sz="2400" b="1" cap="none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асамкінець нашої екскурсії зупинимось біля обеліска в центрі села, на якому викарбувані прізвища односельців, що воювали на різних ділянках фронту, </a:t>
            </a:r>
            <a:r>
              <a:rPr lang="uk-UA" sz="2400" b="1" cap="none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пройшли через катування концентраційних таборів та не повернулись до рідного дому. Могили багатьох з них до сьогодні залишились невідомими. </a:t>
            </a:r>
            <a:endParaRPr lang="ru-RU" sz="2400" b="1" cap="none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846EC4-FC45-481E-A6ED-60364A4D5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64" y="407542"/>
            <a:ext cx="5330787" cy="604291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140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уман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Туман</Template>
  <TotalTime>1222</TotalTime>
  <Words>793</Words>
  <Application>Microsoft Office PowerPoint</Application>
  <PresentationFormat>Широкоэкранный</PresentationFormat>
  <Paragraphs>55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Туман</vt:lpstr>
      <vt:lpstr>Екскурсія до с. Йосипівки   часів Другої Світової війни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Насамкінець нашої екскурсії зупинимось біля обеліска в центрі села, на якому викарбувані прізвища односельців, що воювали на різних ділянках фронту, пройшли через катування концентраційних таборів та не повернулись до рідного дому. Могили багатьох з них до сьогодні залишились невідомими. 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Вистояли - переможемо</dc:title>
  <dc:creator>ADMIN</dc:creator>
  <cp:lastModifiedBy>Нила Ложешник</cp:lastModifiedBy>
  <cp:revision>46</cp:revision>
  <dcterms:created xsi:type="dcterms:W3CDTF">2023-02-21T17:55:04Z</dcterms:created>
  <dcterms:modified xsi:type="dcterms:W3CDTF">2024-04-04T16:51:42Z</dcterms:modified>
</cp:coreProperties>
</file>