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7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2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1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8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35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45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572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1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0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71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4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799D-8217-48E8-8E6B-B4FF0BABD8C6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822E2-44E7-42B8-BE66-08BEF27B4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546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01840" y="116523"/>
            <a:ext cx="9144000" cy="532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03077"/>
            <a:ext cx="12283440" cy="6754924"/>
          </a:xfrm>
        </p:spPr>
        <p:txBody>
          <a:bodyPr>
            <a:norm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науки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Управления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науки Херсонської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міської ради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Херсонське територіальне відділення МАН України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Херсонська загальноосвітня школа </a:t>
            </a:r>
            <a:r>
              <a:rPr lang="de-CH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I-III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 №36 Херсонської міської ради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Сонячне затемнення: як далеко Місяць?</a:t>
            </a: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Виконала: Ковальова Марина Сергіївна,</a:t>
            </a:r>
          </a:p>
          <a:p>
            <a:pPr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добувач освіти 8 класу </a:t>
            </a: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Херсонської ЗОШ </a:t>
            </a:r>
            <a:r>
              <a:rPr lang="de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I-III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 №36 ХМР</a:t>
            </a:r>
          </a:p>
          <a:p>
            <a:pPr>
              <a:lnSpc>
                <a:spcPct val="150000"/>
              </a:lnSpc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ауковий керівник: Гондар Віталій Вікторович, </a:t>
            </a:r>
          </a:p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вчитель фізики Херсонської  ЗОШ </a:t>
            </a:r>
            <a:r>
              <a:rPr lang="de-CH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I-III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ступенів №36 ХМР</a:t>
            </a:r>
          </a:p>
          <a:p>
            <a:pPr>
              <a:lnSpc>
                <a:spcPct val="150000"/>
              </a:lnSpc>
            </a:pP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Херсон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9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7515" y="0"/>
            <a:ext cx="10515600" cy="761774"/>
          </a:xfrm>
        </p:spPr>
        <p:txBody>
          <a:bodyPr>
            <a:normAutofit/>
          </a:bodyPr>
          <a:lstStyle/>
          <a:p>
            <a:pPr algn="ctr"/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проблеми: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0771" y="3280229"/>
            <a:ext cx="10120086" cy="289673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Переглядаючи завдання конкурсу «Відкрита природнича демонстрація- 2023», я вирішила визначити відстань від Землі до Місяця, використовуючи надану фотографію та запропоновані дані.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цього я маю скористатися поняттями: подібність трикутників, тангенс гострого кута, масштаб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6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7862455" cy="64928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 апарат </a:t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Сонячне затемнення- періодичне природне явище. В цей час Місяць, перебуваючи між Землею та Сонцем, повністю або частково закриває вид на Сонце з певної території поверхні Землі. Під час повного затемнення сонячний диск повністю закривається Місяцем.</a:t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єкт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дослідження: фотографія повного сонячного затемнення, яке відбулося 21 червня 2020 року.</a:t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дослідження: взаємне розміщення Землі, Місяця і Сонця під час вищевказаного явища</a:t>
            </a:r>
            <a:b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 дослідження: визначити відстань від Землі до Місяця в момент повного сонячного затемнення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655" y="2714436"/>
            <a:ext cx="3018971" cy="20561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831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825625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T w="0" h="88900"/>
            </a:sp3d>
          </a:bodyPr>
          <a:lstStyle/>
          <a:p>
            <a:pPr algn="ctr"/>
            <a:r>
              <a:rPr lang="uk-UA" sz="1400" dirty="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ru-RU" sz="14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25626"/>
            <a:ext cx="12192001" cy="5942467"/>
          </a:xfrm>
          <a:blipFill dpi="0" rotWithShape="1">
            <a:blip r:embed="rId2">
              <a:alphaModFix amt="97000"/>
            </a:blip>
            <a:srcRect/>
            <a:tile tx="0" ty="0" sx="100000" sy="100000" flip="none" algn="tl"/>
          </a:blipFill>
          <a:scene3d>
            <a:camera prst="orthographicFront"/>
            <a:lightRig rig="threePt" dir="t"/>
          </a:scene3d>
          <a:sp3d extrusionH="12700" contourW="6350">
            <a:bevelT w="25400" h="8255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проаналізувати фотографії сонячного затемнення.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визначити відстань від Землі до Місяця, знаючи, що в момент повного сонячного затемнення відстань від землі до Сонця становила 1520 36 000 км.</a:t>
            </a:r>
          </a:p>
          <a:p>
            <a:pPr marL="0" indent="0">
              <a:buNone/>
            </a:pPr>
            <a:r>
              <a:rPr lang="uk-UA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оцінити отриманий результат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2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cs typeface="Times New Roman" panose="02020603050405020304" pitchFamily="18" charset="0"/>
              </a:rPr>
              <a:t>     </a:t>
            </a:r>
            <a:r>
              <a:rPr lang="en-US" dirty="0" err="1" smtClean="0">
                <a:cs typeface="Times New Roman" panose="02020603050405020304" pitchFamily="18" charset="0"/>
              </a:rPr>
              <a:t>Rs</a:t>
            </a:r>
            <a:r>
              <a:rPr lang="en-US" dirty="0" smtClean="0">
                <a:cs typeface="Times New Roman" panose="02020603050405020304" pitchFamily="18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uk-UA" dirty="0" smtClean="0"/>
              <a:t>                                                                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   l</a:t>
            </a:r>
            <a:r>
              <a:rPr lang="uk-UA" dirty="0" smtClean="0"/>
              <a:t>м</a:t>
            </a:r>
            <a:r>
              <a:rPr lang="en-US" dirty="0" smtClean="0"/>
              <a:t>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</a:t>
            </a:r>
            <a:r>
              <a:rPr lang="en-US" dirty="0" smtClean="0"/>
              <a:t>                       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                           </a:t>
            </a:r>
            <a:r>
              <a:rPr lang="en-US" dirty="0" err="1" smtClean="0">
                <a:latin typeface="Brush Script MT" panose="03060802040406070304" pitchFamily="66" charset="0"/>
              </a:rPr>
              <a:t>l</a:t>
            </a:r>
            <a:r>
              <a:rPr lang="en-US" sz="1600" dirty="0" err="1" smtClean="0"/>
              <a:t>M</a:t>
            </a:r>
            <a:endParaRPr lang="en-US" sz="16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</a:t>
            </a:r>
            <a:r>
              <a:rPr lang="en-US" dirty="0" smtClean="0"/>
              <a:t> </a:t>
            </a:r>
            <a:r>
              <a:rPr lang="en-US" dirty="0" smtClean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s                                       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1685110" y="2304643"/>
            <a:ext cx="9170124" cy="302917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l-G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596743" y="4211782"/>
            <a:ext cx="0" cy="1122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>
            <a:off x="8634550" y="4779819"/>
            <a:ext cx="1049778" cy="751119"/>
          </a:xfrm>
          <a:prstGeom prst="arc">
            <a:avLst>
              <a:gd name="adj1" fmla="val 9141977"/>
              <a:gd name="adj2" fmla="val 139351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4658325">
            <a:off x="8488223" y="4691688"/>
            <a:ext cx="773706" cy="9061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4429225">
            <a:off x="4326896" y="3612129"/>
            <a:ext cx="3000254" cy="2321521"/>
          </a:xfrm>
          <a:prstGeom prst="arc">
            <a:avLst>
              <a:gd name="adj1" fmla="val 16200000"/>
              <a:gd name="adj2" fmla="val 3587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4" idx="4"/>
          </p:cNvCxnSpPr>
          <p:nvPr/>
        </p:nvCxnSpPr>
        <p:spPr>
          <a:xfrm flipH="1" flipV="1">
            <a:off x="6054436" y="4084226"/>
            <a:ext cx="4800798" cy="1249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6405948" y="5914610"/>
            <a:ext cx="425849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1685110" y="6439989"/>
            <a:ext cx="9170124" cy="130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525" y="4599709"/>
            <a:ext cx="772770" cy="73410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3813" y="4405745"/>
            <a:ext cx="722930" cy="63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9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8474"/>
                <a:ext cx="10515600" cy="519329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 допомогою лінійки визначаємо радіус Сонця </a:t>
                </a: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 радіус Місяця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  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мм;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м=   мм.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Отже, можемо записати:</a:t>
                </a: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:r>
                  <a:rPr lang="el-G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s=</a:t>
                </a:r>
                <a:r>
                  <a:rPr lang="el-GR" sz="1400" dirty="0"/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𝑅𝑠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𝑙𝑠</m:t>
                        </m:r>
                      </m:den>
                    </m:f>
                    <m:r>
                      <a:rPr lang="uk-UA" sz="1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:r>
                  <a:rPr lang="el-G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uk-UA" sz="1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den>
                    </m:f>
                  </m:oMath>
                </a14:m>
                <a:endPara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 іншого боку, вважатимемо, що Сонце та Місяць перебувають на певній сфері радіуса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їх істинні радіуси становлять: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іст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= 696340 км; 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іст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.= 1738 км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Тому: </a:t>
                </a: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:r>
                  <a:rPr lang="el-G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𝑅𝑠</m:t>
                        </m:r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іст.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14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tg</a:t>
                </a:r>
                <a:r>
                  <a:rPr lang="el-GR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 іст</m:t>
                        </m:r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l-GR" sz="1400" dirty="0"/>
                  <a:t> </a:t>
                </a:r>
                <a:endParaRPr lang="en-US" sz="1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Таким чином, можна обчислити відстань від Землі до Місяця в момент спостереження:</a:t>
                </a: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latin typeface="Brush Script MT" panose="03060802040406070304" pitchFamily="66" charset="0"/>
                    <a:cs typeface="Times New Roman" panose="02020603050405020304" pitchFamily="18" charset="0"/>
                  </a:rPr>
                  <a:t>l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 іст. 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∗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𝑙𝑠</m:t>
                        </m:r>
                      </m:num>
                      <m:den>
                        <m:eqArr>
                          <m:eqArr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𝑅𝑠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іст. ∗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  <m:r>
                              <a:rPr lang="uk-UA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м</m:t>
                            </m:r>
                          </m:e>
                          <m:e>
                            <m:r>
                              <a:rPr lang="uk-UA" sz="1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</m:eqArr>
                      </m:den>
                    </m:f>
                  </m:oMath>
                </a14:m>
                <a:endPara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000" dirty="0" smtClean="0">
                    <a:latin typeface="Brush Script MT" panose="03060802040406070304" pitchFamily="66" charset="0"/>
                    <a:cs typeface="Times New Roman" panose="02020603050405020304" pitchFamily="18" charset="0"/>
                  </a:rPr>
                  <a:t>l</a:t>
                </a: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1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1738 км ∗44 мм ∗152036000 км</m:t>
                        </m:r>
                      </m:num>
                      <m:den>
                        <m:r>
                          <a:rPr lang="uk-UA" sz="1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696340 км ∗42 мм</m:t>
                        </m:r>
                      </m:den>
                    </m:f>
                  </m:oMath>
                </a14:m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397537,6 км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uk-UA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Отже, Місяць перебував від Землі на відстані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≈ </a:t>
                </a:r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397538 км</a:t>
                </a:r>
                <a:endParaRPr lang="uk-UA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8474"/>
                <a:ext cx="10515600" cy="5193290"/>
              </a:xfrm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8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4814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проаналізувала фотографії повного сонячного затемнення ( 21.06.2020 р.)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розрахувала відстань між Землею та Місяцем під час цього астрономічного явища.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68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86408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Астрономія ( рівень стандарту, за навчальною програмою авторського колективу під керівництвом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Яцківа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Я.С.):підручник для 11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агал.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еред.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світи / Микола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Пришляк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.- Харків: Вид-во «Ранок», 2019.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144 с. :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Кільцеве сонячне затемнення: коли відбудеться та як вплине на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людей//- Високий Замок, 11.06.2020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687" y="2107096"/>
            <a:ext cx="11029122" cy="1429503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Fotos gratis : en blanco y negro, noche, atmósfera, Luna llena, circulo 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15833" y1="68290" x2="15833" y2="68290"/>
                        <a14:backgroundMark x1="23917" y1="3870" x2="23917" y2="38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021" y="0"/>
            <a:ext cx="4313979" cy="28795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204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</TotalTime>
  <Words>306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Brush Script MT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Актуальність проблеми:</vt:lpstr>
      <vt:lpstr>Науковий апарат  Сонячне затемнення- періодичне природне явище. В цей час Місяць, перебуваючи між Землею та Сонцем, повністю або частково закриває вид на Сонце з певної території поверхні Землі. Під час повного затемнення сонячний диск повністю закривається Місяцем. Об’єкт дослідження: фотографія повного сонячного затемнення, яке відбулося 21 червня 2020 року. Предмет дослідження: взаємне розміщення Землі, Місяця і Сонця під час вищевказаного явища Мета дослідження: визначити відстань від Землі до Місяця в момент повного сонячного затемнення </vt:lpstr>
      <vt:lpstr>Завдання:</vt:lpstr>
      <vt:lpstr>Результати дослідження</vt:lpstr>
      <vt:lpstr>Результати дослідження</vt:lpstr>
      <vt:lpstr>Висновки:</vt:lpstr>
      <vt:lpstr>Список використаних джерел:</vt:lpstr>
      <vt:lpstr>Дякую за увагу!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29</cp:revision>
  <dcterms:created xsi:type="dcterms:W3CDTF">2024-04-11T16:52:12Z</dcterms:created>
  <dcterms:modified xsi:type="dcterms:W3CDTF">2024-04-12T09:31:36Z</dcterms:modified>
</cp:coreProperties>
</file>