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9"/>
  </p:notesMasterIdLst>
  <p:handoutMasterIdLst>
    <p:handoutMasterId r:id="rId20"/>
  </p:handoutMasterIdLst>
  <p:sldIdLst>
    <p:sldId id="256" r:id="rId2"/>
    <p:sldId id="257" r:id="rId3"/>
    <p:sldId id="258" r:id="rId4"/>
    <p:sldId id="260" r:id="rId5"/>
    <p:sldId id="301" r:id="rId6"/>
    <p:sldId id="272" r:id="rId7"/>
    <p:sldId id="273" r:id="rId8"/>
    <p:sldId id="262" r:id="rId9"/>
    <p:sldId id="264" r:id="rId10"/>
    <p:sldId id="265" r:id="rId11"/>
    <p:sldId id="266" r:id="rId12"/>
    <p:sldId id="267" r:id="rId13"/>
    <p:sldId id="268" r:id="rId14"/>
    <p:sldId id="299" r:id="rId15"/>
    <p:sldId id="287" r:id="rId16"/>
    <p:sldId id="270"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B978C3-B950-4426-8B6C-F9650390F817}" type="datetimeFigureOut">
              <a:rPr lang="ru-RU" smtClean="0"/>
              <a:t>15.04.2024</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EA3E71-E4FA-499C-96FA-F408922CD9D6}" type="slidenum">
              <a:rPr lang="ru-RU" smtClean="0"/>
              <a:t>‹#›</a:t>
            </a:fld>
            <a:endParaRPr lang="ru-R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B20AE-BC90-43A1-9197-05C6EDC66CC9}" type="datetimeFigureOut">
              <a:rPr lang="ru-RU" smtClean="0"/>
              <a:t>15.04.2024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4CEC0-D0AF-4779-AD8F-A831C0823559}" type="slidenum">
              <a:rPr lang="ru-RU" smtClean="0"/>
              <a:t>‹#›</a:t>
            </a:fld>
            <a:endParaRPr lang="ru-RU"/>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
        <p:nvSpPr>
          <p:cNvPr id="4" name="Замещающий номер слайда 3"/>
          <p:cNvSpPr>
            <a:spLocks noGrp="1"/>
          </p:cNvSpPr>
          <p:nvPr>
            <p:ph type="sldNum" sz="quarter" idx="5"/>
          </p:nvPr>
        </p:nvSpPr>
        <p:spPr/>
        <p:txBody>
          <a:bodyPr/>
          <a:lstStyle/>
          <a:p>
            <a:fld id="{97F4CEC0-D0AF-4779-AD8F-A831C0823559}" type="slidenum">
              <a:rPr lang="ru-RU" smtClean="0"/>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B866387-8A75-4971-B7C6-657AA4763C3D}" type="datetime1">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96E35E10-440B-46EF-A2BF-02DBE8A962B3}" type="datetime1">
              <a:rPr lang="en-US" smtClean="0"/>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7C6B673-55CC-438C-A7A3-2983D63750A6}" type="datetime1">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FC8A2E7-9F26-4E18-B1D5-D842FF3E1B18}" type="datetime1">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EC201A7-1D67-46DC-8A38-885DA4388453}" type="datetime1">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CCD8C0F-EDD6-4590-83C8-A242160B0C49}" type="datetime1">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F2AAC06-1E66-40E9-99AB-C9F6EE8FBDFB}" type="datetime1">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A6275E-1B41-4227-A53B-1A611E93E9A6}" type="datetime1">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1FDD54-B8E8-464E-9334-06BA959D5822}" type="datetime1">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D110116-543B-4AA4-ABFC-B0CEE800D141}" type="datetime1">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C95EC8-1DD1-4EFD-998B-EA02DB34FA58}" type="datetime1">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49B0692-0F38-4EC0-9383-3079259E029E}"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AABD061-27A9-41C0-A747-2DC980D23188}" type="datetime1">
              <a:rPr lang="en-US" smtClean="0"/>
              <a:t>4/15/2024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52B442B-1B05-47C1-8AD8-B783B6C73242}" type="datetime1">
              <a:rPr lang="en-US" smtClean="0"/>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50BEC-D213-4E81-A579-4FDA2998D58F}" type="datetime1">
              <a:rPr lang="en-US" smtClean="0"/>
              <a:t>4/15/2024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E4BE1E-79AA-4418-BD06-709432CC62A9}"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8D0A677-A947-4059-B5A4-38D985AA23DB}"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5367BA3-CF57-4786-8A8A-0A14C81F6893}" type="datetime1">
              <a:rPr lang="en-US" smtClean="0"/>
              <a:t>4/15/2024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0630" y="125514"/>
            <a:ext cx="10851296" cy="2479431"/>
          </a:xfrm>
        </p:spPr>
        <p:txBody>
          <a:bodyPr>
            <a:normAutofit/>
          </a:bodyPr>
          <a:lstStyle/>
          <a:p>
            <a:r>
              <a:rPr lang="uk-UA" b="1" i="1" dirty="0">
                <a:solidFill>
                  <a:schemeClr val="bg1"/>
                </a:solidFill>
              </a:rPr>
              <a:t>Статистичний аналіз властивостей </a:t>
            </a:r>
            <a:r>
              <a:rPr lang="uk-UA" b="1" i="1" dirty="0" err="1">
                <a:solidFill>
                  <a:schemeClr val="bg1"/>
                </a:solidFill>
              </a:rPr>
              <a:t>гравітаційно</a:t>
            </a:r>
            <a:r>
              <a:rPr lang="uk-UA" b="1" i="1" dirty="0">
                <a:solidFill>
                  <a:schemeClr val="bg1"/>
                </a:solidFill>
              </a:rPr>
              <a:t>-хвильових сплесків</a:t>
            </a:r>
          </a:p>
        </p:txBody>
      </p:sp>
      <p:sp>
        <p:nvSpPr>
          <p:cNvPr id="3" name="Подзаголовок 2"/>
          <p:cNvSpPr>
            <a:spLocks noGrp="1"/>
          </p:cNvSpPr>
          <p:nvPr>
            <p:ph type="subTitle" idx="1"/>
          </p:nvPr>
        </p:nvSpPr>
        <p:spPr>
          <a:xfrm flipH="1">
            <a:off x="1072657" y="3148970"/>
            <a:ext cx="10851294" cy="3198821"/>
          </a:xfrm>
        </p:spPr>
        <p:txBody>
          <a:bodyPr>
            <a:normAutofit fontScale="92500" lnSpcReduction="10000"/>
          </a:bodyPr>
          <a:lstStyle/>
          <a:p>
            <a:pPr algn="just">
              <a:spcBef>
                <a:spcPts val="0"/>
              </a:spcBef>
              <a:spcAft>
                <a:spcPts val="0"/>
              </a:spcAft>
            </a:pPr>
            <a:r>
              <a:rPr lang="uk-UA" sz="2400" b="1" dirty="0">
                <a:solidFill>
                  <a:schemeClr val="bg1"/>
                </a:solidFill>
                <a:effectLst>
                  <a:outerShdw blurRad="38100" dist="38100" dir="2700000" algn="tl">
                    <a:srgbClr val="000000">
                      <a:alpha val="43137"/>
                    </a:srgbClr>
                  </a:outerShdw>
                </a:effectLst>
              </a:rPr>
              <a:t>Ковалевський Олексій Сергійович</a:t>
            </a:r>
            <a:r>
              <a:rPr lang="uk-UA" b="1" dirty="0">
                <a:solidFill>
                  <a:schemeClr val="bg1"/>
                </a:solidFill>
                <a:effectLst>
                  <a:outerShdw blurRad="38100" dist="38100" dir="2700000" algn="tl">
                    <a:srgbClr val="000000">
                      <a:alpha val="43137"/>
                    </a:srgbClr>
                  </a:outerShdw>
                </a:effectLst>
              </a:rPr>
              <a:t>, </a:t>
            </a:r>
            <a:r>
              <a:rPr lang="uk-UA" dirty="0">
                <a:solidFill>
                  <a:schemeClr val="bg1"/>
                </a:solidFill>
              </a:rPr>
              <a:t>учень 9 класу </a:t>
            </a:r>
            <a:r>
              <a:rPr lang="uk-UA" sz="2200" dirty="0">
                <a:solidFill>
                  <a:schemeClr val="bg1"/>
                </a:solidFill>
              </a:rPr>
              <a:t>Комунального закладу  «Харківський науковий ліцей “Обдарованість”»  Харківської обласної ради , вихованець Комунального закладу «Харківська обласна Мала академія Харківської обласної ради»,</a:t>
            </a:r>
          </a:p>
          <a:p>
            <a:pPr algn="just">
              <a:spcBef>
                <a:spcPts val="0"/>
              </a:spcBef>
              <a:spcAft>
                <a:spcPts val="0"/>
              </a:spcAft>
            </a:pPr>
            <a:r>
              <a:rPr lang="uk-UA" sz="2200" dirty="0">
                <a:solidFill>
                  <a:schemeClr val="bg1"/>
                </a:solidFill>
              </a:rPr>
              <a:t>Наукові керівники: </a:t>
            </a:r>
          </a:p>
          <a:p>
            <a:pPr algn="just">
              <a:spcBef>
                <a:spcPts val="0"/>
              </a:spcBef>
              <a:spcAft>
                <a:spcPts val="0"/>
              </a:spcAft>
            </a:pPr>
            <a:r>
              <a:rPr lang="uk-UA" sz="2200" b="1" dirty="0" err="1">
                <a:solidFill>
                  <a:schemeClr val="bg1"/>
                </a:solidFill>
              </a:rPr>
              <a:t>Слюсарев</a:t>
            </a:r>
            <a:r>
              <a:rPr lang="uk-UA" sz="2200" b="1" dirty="0">
                <a:solidFill>
                  <a:schemeClr val="bg1"/>
                </a:solidFill>
              </a:rPr>
              <a:t> Іван Григорович</a:t>
            </a:r>
            <a:r>
              <a:rPr lang="uk-UA" sz="2200" dirty="0">
                <a:solidFill>
                  <a:schemeClr val="bg1"/>
                </a:solidFill>
              </a:rPr>
              <a:t>, доцент кафедри астрономії та космічної інформатики фізичного факультету Харківського національного університету імені В.Н. Каразіна, кандидат фізико-математичних наук»</a:t>
            </a:r>
          </a:p>
          <a:p>
            <a:pPr algn="just">
              <a:spcBef>
                <a:spcPts val="0"/>
              </a:spcBef>
              <a:spcAft>
                <a:spcPts val="0"/>
              </a:spcAft>
            </a:pPr>
            <a:r>
              <a:rPr lang="uk-UA" sz="2200" b="1" dirty="0">
                <a:solidFill>
                  <a:schemeClr val="bg1"/>
                </a:solidFill>
              </a:rPr>
              <a:t>Петренко Ірина Олександрівна, </a:t>
            </a:r>
            <a:r>
              <a:rPr lang="uk-UA" sz="2200" dirty="0">
                <a:solidFill>
                  <a:schemeClr val="bg1"/>
                </a:solidFill>
              </a:rPr>
              <a:t>учитель фізики Комунального закладу «Харківський науковий ліцей “Обдарованість”» Харківської обласної ради, учитель-методист, учитель вищої категорії</a:t>
            </a:r>
          </a:p>
          <a:p>
            <a:pPr algn="just"/>
            <a:endParaRPr lang="uk-UA"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439" y="285383"/>
            <a:ext cx="8534400" cy="579504"/>
          </a:xfrm>
        </p:spPr>
        <p:txBody>
          <a:bodyPr>
            <a:normAutofit/>
          </a:bodyPr>
          <a:lstStyle/>
          <a:p>
            <a:r>
              <a:rPr lang="uk-UA" sz="3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Розподіл мас залишку</a:t>
            </a:r>
            <a:endParaRPr lang="uk-UA" sz="3000" b="1" i="1" dirty="0"/>
          </a:p>
        </p:txBody>
      </p:sp>
      <p:sp>
        <p:nvSpPr>
          <p:cNvPr id="4" name="Номер слайда 3"/>
          <p:cNvSpPr>
            <a:spLocks noGrp="1"/>
          </p:cNvSpPr>
          <p:nvPr>
            <p:ph type="sldNum" sz="quarter" idx="12"/>
          </p:nvPr>
        </p:nvSpPr>
        <p:spPr>
          <a:xfrm>
            <a:off x="10881815" y="5993113"/>
            <a:ext cx="1142245" cy="669925"/>
          </a:xfrm>
        </p:spPr>
        <p:txBody>
          <a:bodyPr/>
          <a:lstStyle/>
          <a:p>
            <a:fld id="{D57F1E4F-1CFF-5643-939E-217C01CDF565}" type="slidenum">
              <a:rPr lang="en-US" smtClean="0"/>
              <a:t>10</a:t>
            </a:fld>
            <a:endParaRPr lang="en-US" dirty="0"/>
          </a:p>
        </p:txBody>
      </p:sp>
      <p:pic>
        <p:nvPicPr>
          <p:cNvPr id="5" name="Замещающее содержимое 4"/>
          <p:cNvPicPr>
            <a:picLocks noGrp="1" noChangeAspect="1"/>
          </p:cNvPicPr>
          <p:nvPr>
            <p:ph idx="1"/>
          </p:nvPr>
        </p:nvPicPr>
        <p:blipFill>
          <a:blip r:embed="rId2"/>
          <a:stretch>
            <a:fillRect/>
          </a:stretch>
        </p:blipFill>
        <p:spPr>
          <a:xfrm>
            <a:off x="1724732" y="1820545"/>
            <a:ext cx="5719594" cy="41725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463" y="310626"/>
            <a:ext cx="5480980" cy="680378"/>
          </a:xfrm>
        </p:spPr>
        <p:txBody>
          <a:bodyPr>
            <a:normAutofit/>
          </a:bodyPr>
          <a:lstStyle/>
          <a:p>
            <a:r>
              <a:rPr lang="ru-RU" sz="3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Розподіл</a:t>
            </a:r>
            <a:r>
              <a:rPr lang="ru-RU" sz="3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chirp mass</a:t>
            </a:r>
            <a:endParaRPr lang="ru-RU" sz="3000" b="1" i="1" dirty="0"/>
          </a:p>
        </p:txBody>
      </p:sp>
      <p:sp>
        <p:nvSpPr>
          <p:cNvPr id="4" name="Номер слайда 3"/>
          <p:cNvSpPr>
            <a:spLocks noGrp="1"/>
          </p:cNvSpPr>
          <p:nvPr>
            <p:ph type="sldNum" sz="quarter" idx="12"/>
          </p:nvPr>
        </p:nvSpPr>
        <p:spPr>
          <a:xfrm>
            <a:off x="10827026" y="6036700"/>
            <a:ext cx="1142245" cy="669925"/>
          </a:xfrm>
        </p:spPr>
        <p:txBody>
          <a:bodyPr/>
          <a:lstStyle/>
          <a:p>
            <a:fld id="{D57F1E4F-1CFF-5643-939E-217C01CDF565}" type="slidenum">
              <a:rPr lang="en-US" smtClean="0"/>
              <a:t>11</a:t>
            </a:fld>
            <a:endParaRPr lang="en-US" dirty="0"/>
          </a:p>
        </p:txBody>
      </p:sp>
      <p:pic>
        <p:nvPicPr>
          <p:cNvPr id="3"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848521" y="2070489"/>
            <a:ext cx="3380578" cy="1229301"/>
          </a:xfrm>
          <a:prstGeom prst="rect">
            <a:avLst/>
          </a:prstGeom>
          <a:noFill/>
          <a:ln>
            <a:noFill/>
          </a:ln>
        </p:spPr>
      </p:pic>
      <p:sp>
        <p:nvSpPr>
          <p:cNvPr id="5" name="Текстовое поле 4"/>
          <p:cNvSpPr txBox="1"/>
          <p:nvPr/>
        </p:nvSpPr>
        <p:spPr>
          <a:xfrm>
            <a:off x="8098433" y="3685295"/>
            <a:ext cx="4064000" cy="430887"/>
          </a:xfrm>
          <a:prstGeom prst="rect">
            <a:avLst/>
          </a:prstGeom>
          <a:noFill/>
        </p:spPr>
        <p:txBody>
          <a:bodyPr wrap="square" rtlCol="0">
            <a:spAutoFit/>
          </a:bodyPr>
          <a:lstStyle/>
          <a:p>
            <a:pPr marL="285750" indent="-285750">
              <a:buFont typeface="Arial" panose="020B0604020202020204" pitchFamily="34" charset="0"/>
              <a:buChar char="•"/>
            </a:pPr>
            <a:r>
              <a:rPr lang="uk-UA" altLang="ru-RU" sz="2200" dirty="0">
                <a:solidFill>
                  <a:schemeClr val="bg1"/>
                </a:solidFill>
              </a:rPr>
              <a:t>Формула</a:t>
            </a:r>
            <a:r>
              <a:rPr lang="ru-RU" altLang="uk-UA" sz="2200" dirty="0">
                <a:solidFill>
                  <a:schemeClr val="bg1"/>
                </a:solidFill>
              </a:rPr>
              <a:t> </a:t>
            </a:r>
            <a:r>
              <a:rPr lang="en-US" altLang="uk-UA" sz="2200" dirty="0">
                <a:solidFill>
                  <a:schemeClr val="bg1"/>
                </a:solidFill>
              </a:rPr>
              <a:t>chirp mass</a:t>
            </a:r>
          </a:p>
        </p:txBody>
      </p:sp>
      <p:pic>
        <p:nvPicPr>
          <p:cNvPr id="8" name="Замещающее содержимое 7"/>
          <p:cNvPicPr>
            <a:picLocks noGrp="1" noChangeAspect="1"/>
          </p:cNvPicPr>
          <p:nvPr>
            <p:ph idx="1"/>
          </p:nvPr>
        </p:nvPicPr>
        <p:blipFill>
          <a:blip r:embed="rId3"/>
          <a:stretch>
            <a:fillRect/>
          </a:stretch>
        </p:blipFill>
        <p:spPr>
          <a:xfrm>
            <a:off x="1224335" y="2070490"/>
            <a:ext cx="5728335" cy="39662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6435" y="387432"/>
            <a:ext cx="8534400" cy="593230"/>
          </a:xfrm>
        </p:spPr>
        <p:txBody>
          <a:bodyPr>
            <a:normAutofit fontScale="90000"/>
          </a:bodyPr>
          <a:lstStyle/>
          <a:p>
            <a:r>
              <a:rPr lang="ru-RU"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3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Розподіл SNR</a:t>
            </a:r>
            <a:endParaRPr lang="uk-UA" sz="3300" b="1" i="1" dirty="0"/>
          </a:p>
        </p:txBody>
      </p:sp>
      <p:pic>
        <p:nvPicPr>
          <p:cNvPr id="8" name="Объект 7"/>
          <p:cNvPicPr>
            <a:picLocks noGrp="1" noChangeAspect="1"/>
          </p:cNvPicPr>
          <p:nvPr>
            <p:ph idx="1"/>
          </p:nvPr>
        </p:nvPicPr>
        <p:blipFill>
          <a:blip r:embed="rId2"/>
          <a:stretch>
            <a:fillRect/>
          </a:stretch>
        </p:blipFill>
        <p:spPr>
          <a:xfrm>
            <a:off x="1017804" y="1699815"/>
            <a:ext cx="5760581" cy="4213622"/>
          </a:xfrm>
        </p:spPr>
      </p:pic>
      <p:sp>
        <p:nvSpPr>
          <p:cNvPr id="4" name="Номер слайда 3"/>
          <p:cNvSpPr>
            <a:spLocks noGrp="1"/>
          </p:cNvSpPr>
          <p:nvPr>
            <p:ph type="sldNum" sz="quarter" idx="12"/>
          </p:nvPr>
        </p:nvSpPr>
        <p:spPr>
          <a:xfrm>
            <a:off x="10800521" y="5913437"/>
            <a:ext cx="1142245" cy="669925"/>
          </a:xfrm>
        </p:spPr>
        <p:txBody>
          <a:bodyPr/>
          <a:lstStyle/>
          <a:p>
            <a:fld id="{D57F1E4F-1CFF-5643-939E-217C01CDF565}" type="slidenum">
              <a:rPr lang="en-US" smtClean="0"/>
              <a:t>12</a:t>
            </a:fld>
            <a:endParaRPr lang="en-US" dirty="0"/>
          </a:p>
        </p:txBody>
      </p:sp>
      <p:sp>
        <p:nvSpPr>
          <p:cNvPr id="3" name="Текстовое поле 2"/>
          <p:cNvSpPr txBox="1"/>
          <p:nvPr/>
        </p:nvSpPr>
        <p:spPr>
          <a:xfrm>
            <a:off x="7709307" y="2056143"/>
            <a:ext cx="3383915" cy="3139321"/>
          </a:xfrm>
          <a:prstGeom prst="rect">
            <a:avLst/>
          </a:prstGeom>
          <a:noFill/>
        </p:spPr>
        <p:txBody>
          <a:bodyPr wrap="square" rtlCol="0" anchor="t">
            <a:spAutoFit/>
          </a:bodyPr>
          <a:lstStyle/>
          <a:p>
            <a:pPr algn="just"/>
            <a:r>
              <a:rPr lang="uk-UA" altLang="en-US" sz="2200" dirty="0" err="1">
                <a:solidFill>
                  <a:schemeClr val="bg1"/>
                </a:solidFill>
              </a:rPr>
              <a:t>Signal</a:t>
            </a:r>
            <a:r>
              <a:rPr lang="uk-UA" altLang="en-US" sz="2200" dirty="0">
                <a:solidFill>
                  <a:schemeClr val="bg1"/>
                </a:solidFill>
              </a:rPr>
              <a:t> </a:t>
            </a:r>
            <a:r>
              <a:rPr lang="uk-UA" altLang="en-US" sz="2200" dirty="0" err="1">
                <a:solidFill>
                  <a:schemeClr val="bg1"/>
                </a:solidFill>
              </a:rPr>
              <a:t>to</a:t>
            </a:r>
            <a:r>
              <a:rPr lang="uk-UA" altLang="en-US" sz="2200" dirty="0">
                <a:solidFill>
                  <a:schemeClr val="bg1"/>
                </a:solidFill>
              </a:rPr>
              <a:t> </a:t>
            </a:r>
            <a:r>
              <a:rPr lang="uk-UA" altLang="en-US" sz="2200" dirty="0" err="1">
                <a:solidFill>
                  <a:schemeClr val="bg1"/>
                </a:solidFill>
              </a:rPr>
              <a:t>Noise</a:t>
            </a:r>
            <a:r>
              <a:rPr lang="uk-UA" altLang="en-US" sz="2200" dirty="0">
                <a:solidFill>
                  <a:schemeClr val="bg1"/>
                </a:solidFill>
              </a:rPr>
              <a:t> </a:t>
            </a:r>
            <a:r>
              <a:rPr lang="uk-UA" altLang="en-US" sz="2200" dirty="0" err="1">
                <a:solidFill>
                  <a:schemeClr val="bg1"/>
                </a:solidFill>
              </a:rPr>
              <a:t>Ratio</a:t>
            </a:r>
            <a:r>
              <a:rPr lang="uk-UA" altLang="en-US" sz="2200" dirty="0">
                <a:solidFill>
                  <a:schemeClr val="bg1"/>
                </a:solidFill>
              </a:rPr>
              <a:t> (SNR) це вимірювання, що використовується для визначення відношення між потужністю корисного сигналу і рівнем шуму, що його супроводжує</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5082" y="337362"/>
            <a:ext cx="8534400" cy="789073"/>
          </a:xfrm>
        </p:spPr>
        <p:txBody>
          <a:bodyPr>
            <a:normAutofit/>
          </a:bodyPr>
          <a:lstStyle/>
          <a:p>
            <a:r>
              <a:rPr lang="uk-UA" sz="3000" b="1" i="1" dirty="0">
                <a:solidFill>
                  <a:schemeClr val="bg1"/>
                </a:solidFill>
              </a:rPr>
              <a:t>Розподіл відстані</a:t>
            </a:r>
          </a:p>
        </p:txBody>
      </p:sp>
      <p:sp>
        <p:nvSpPr>
          <p:cNvPr id="4" name="Номер слайда 3"/>
          <p:cNvSpPr>
            <a:spLocks noGrp="1"/>
          </p:cNvSpPr>
          <p:nvPr>
            <p:ph type="sldNum" sz="quarter" idx="12"/>
          </p:nvPr>
        </p:nvSpPr>
        <p:spPr>
          <a:xfrm>
            <a:off x="10825650" y="5923031"/>
            <a:ext cx="1142245" cy="669925"/>
          </a:xfrm>
        </p:spPr>
        <p:txBody>
          <a:bodyPr/>
          <a:lstStyle/>
          <a:p>
            <a:fld id="{D57F1E4F-1CFF-5643-939E-217C01CDF565}" type="slidenum">
              <a:rPr lang="en-US" smtClean="0"/>
              <a:t>13</a:t>
            </a:fld>
            <a:endParaRPr lang="en-US" dirty="0"/>
          </a:p>
        </p:txBody>
      </p:sp>
      <p:pic>
        <p:nvPicPr>
          <p:cNvPr id="5" name="Замещающее содержимое 4"/>
          <p:cNvPicPr>
            <a:picLocks noGrp="1" noChangeAspect="1"/>
          </p:cNvPicPr>
          <p:nvPr>
            <p:ph idx="1"/>
          </p:nvPr>
        </p:nvPicPr>
        <p:blipFill>
          <a:blip r:embed="rId2"/>
          <a:stretch>
            <a:fillRect/>
          </a:stretch>
        </p:blipFill>
        <p:spPr>
          <a:xfrm>
            <a:off x="1366350" y="1844429"/>
            <a:ext cx="5936205" cy="42580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795" y="0"/>
            <a:ext cx="10191405" cy="1507067"/>
          </a:xfrm>
        </p:spPr>
        <p:txBody>
          <a:bodyPr>
            <a:normAutofit/>
          </a:bodyPr>
          <a:lstStyle/>
          <a:p>
            <a:r>
              <a:rPr lang="uk-UA" altLang="en-US" sz="3000" b="1" i="1" dirty="0">
                <a:solidFill>
                  <a:schemeClr val="bg1"/>
                </a:solidFill>
              </a:rPr>
              <a:t>Гравітаційні сплески у яких один із компонентів може бути нейтронною зорею</a:t>
            </a:r>
          </a:p>
        </p:txBody>
      </p:sp>
      <p:sp>
        <p:nvSpPr>
          <p:cNvPr id="4" name="Замещающий номер слайда 3"/>
          <p:cNvSpPr>
            <a:spLocks noGrp="1"/>
          </p:cNvSpPr>
          <p:nvPr>
            <p:ph type="sldNum" sz="quarter" idx="12"/>
          </p:nvPr>
        </p:nvSpPr>
        <p:spPr>
          <a:xfrm>
            <a:off x="10813774" y="6015797"/>
            <a:ext cx="1142245" cy="669925"/>
          </a:xfrm>
        </p:spPr>
        <p:txBody>
          <a:bodyPr/>
          <a:lstStyle/>
          <a:p>
            <a:fld id="{D57F1E4F-1CFF-5643-939E-217C01CDF565}" type="slidenum">
              <a:rPr lang="en-US" dirty="0"/>
              <a:t>14</a:t>
            </a:fld>
            <a:endParaRPr lang="en-US" dirty="0"/>
          </a:p>
        </p:txBody>
      </p:sp>
      <p:pic>
        <p:nvPicPr>
          <p:cNvPr id="18" name="Изображение 1"/>
          <p:cNvPicPr>
            <a:picLocks noGrp="1" noChangeAspect="1"/>
          </p:cNvPicPr>
          <p:nvPr>
            <p:ph idx="1"/>
          </p:nvPr>
        </p:nvPicPr>
        <p:blipFill>
          <a:blip r:embed="rId2"/>
          <a:stretch>
            <a:fillRect/>
          </a:stretch>
        </p:blipFill>
        <p:spPr>
          <a:xfrm>
            <a:off x="359410" y="2492375"/>
            <a:ext cx="9382295" cy="33120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172" y="307183"/>
            <a:ext cx="8534400" cy="775530"/>
          </a:xfrm>
        </p:spPr>
        <p:txBody>
          <a:bodyPr>
            <a:normAutofit/>
          </a:bodyPr>
          <a:lstStyle/>
          <a:p>
            <a:r>
              <a:rPr lang="uk-UA" sz="3000" b="1" i="1" dirty="0">
                <a:solidFill>
                  <a:schemeClr val="bg1"/>
                </a:solidFill>
              </a:rPr>
              <a:t>ВИСНОВКИ</a:t>
            </a:r>
          </a:p>
        </p:txBody>
      </p:sp>
      <p:sp>
        <p:nvSpPr>
          <p:cNvPr id="3" name="Місце для вмісту 2"/>
          <p:cNvSpPr>
            <a:spLocks noGrp="1"/>
          </p:cNvSpPr>
          <p:nvPr>
            <p:ph idx="1"/>
          </p:nvPr>
        </p:nvSpPr>
        <p:spPr>
          <a:xfrm>
            <a:off x="339595" y="1963208"/>
            <a:ext cx="11512809" cy="3615267"/>
          </a:xfrm>
        </p:spPr>
        <p:txBody>
          <a:bodyPr/>
          <a:lstStyle/>
          <a:p>
            <a:pPr algn="just"/>
            <a:r>
              <a:rPr lang="uk-UA" sz="22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У роботі розглянуто історію досліджень </a:t>
            </a:r>
            <a:r>
              <a:rPr lang="uk-UA" sz="2200" dirty="0" err="1">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гравітаційно</a:t>
            </a:r>
            <a:r>
              <a:rPr lang="uk-UA" sz="22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-хвильових сплесків, створення інтерферометрів, </a:t>
            </a:r>
            <a:r>
              <a:rPr lang="uk-UA" sz="2200" dirty="0" err="1">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проєкт</a:t>
            </a:r>
            <a:r>
              <a:rPr lang="uk-UA" sz="22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a:t>
            </a:r>
            <a:r>
              <a:rPr lang="uk-UA" sz="2200" dirty="0">
                <a:solidFill>
                  <a:srgbClr val="000000"/>
                </a:solidFill>
                <a:effectLst/>
                <a:latin typeface="Century" panose="02040604050505020304" pitchFamily="18" charset="0"/>
                <a:ea typeface="+ Основной текст"/>
                <a:cs typeface="Times New Roman" panose="02020603050405020304" pitchFamily="18" charset="0"/>
              </a:rPr>
              <a:t>LIGO. За даними з відкритого каталогу  побудовано і описано гістограми: розподіл маси головного  і вторинного компонентів, мас залишку, </a:t>
            </a:r>
            <a:r>
              <a:rPr lang="uk-UA" sz="2200" dirty="0" err="1">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Chirp</a:t>
            </a:r>
            <a:r>
              <a:rPr lang="uk-UA" sz="22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маси,  розподілу відношення між потужністю корисного сигналу і рівнем шуму рівня сигналу SNR( </a:t>
            </a:r>
            <a:r>
              <a:rPr lang="uk-UA" sz="2200" dirty="0" err="1">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Signal</a:t>
            </a:r>
            <a:r>
              <a:rPr lang="uk-UA" sz="22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a:t>
            </a:r>
            <a:r>
              <a:rPr lang="uk-UA" sz="2200" dirty="0" err="1">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to</a:t>
            </a:r>
            <a:r>
              <a:rPr lang="uk-UA" sz="22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a:t>
            </a:r>
            <a:r>
              <a:rPr lang="uk-UA" sz="2200" dirty="0" err="1">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Noise</a:t>
            </a:r>
            <a:r>
              <a:rPr lang="uk-UA" sz="22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a:t>
            </a:r>
            <a:r>
              <a:rPr lang="uk-UA" sz="2200" dirty="0" err="1">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Ratio</a:t>
            </a:r>
            <a:r>
              <a:rPr lang="uk-UA" sz="2200" dirty="0">
                <a:solidFill>
                  <a:srgbClr val="000000"/>
                </a:solidFill>
                <a:effectLst/>
                <a:latin typeface="Century" panose="02040604050505020304" pitchFamily="18" charset="0"/>
                <a:ea typeface="Calibri" panose="020F0502020204030204" pitchFamily="34" charset="0"/>
                <a:cs typeface="Times New Roman" panose="02020603050405020304" pitchFamily="18" charset="0"/>
              </a:rPr>
              <a:t>) та розподіл відстані</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12"/>
          </p:nvPr>
        </p:nvSpPr>
        <p:spPr>
          <a:xfrm>
            <a:off x="10853530" y="6002545"/>
            <a:ext cx="1142245" cy="669925"/>
          </a:xfrm>
        </p:spPr>
        <p:txBody>
          <a:bodyPr/>
          <a:lstStyle/>
          <a:p>
            <a:fld id="{D57F1E4F-1CFF-5643-939E-217C01CDF565}"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374" y="2157370"/>
            <a:ext cx="8534400" cy="1507067"/>
          </a:xfrm>
        </p:spPr>
        <p:txBody>
          <a:bodyPr>
            <a:normAutofit/>
          </a:bodyPr>
          <a:lstStyle/>
          <a:p>
            <a:r>
              <a:rPr lang="uk-UA" sz="5400" b="1" i="1" dirty="0">
                <a:solidFill>
                  <a:schemeClr val="bg1"/>
                </a:solidFill>
              </a:rPr>
              <a:t>ДЯКУЮ ЗА УВАГУ!</a:t>
            </a:r>
            <a:endParaRPr lang="ru-RU" sz="5400" b="1" i="1" dirty="0">
              <a:solidFill>
                <a:schemeClr val="bg1"/>
              </a:solidFill>
            </a:endParaRPr>
          </a:p>
        </p:txBody>
      </p:sp>
      <p:sp>
        <p:nvSpPr>
          <p:cNvPr id="3" name="Номер слайда 2"/>
          <p:cNvSpPr>
            <a:spLocks noGrp="1"/>
          </p:cNvSpPr>
          <p:nvPr>
            <p:ph type="sldNum" sz="quarter" idx="12"/>
          </p:nvPr>
        </p:nvSpPr>
        <p:spPr>
          <a:xfrm>
            <a:off x="10862774" y="6029049"/>
            <a:ext cx="1142245" cy="669925"/>
          </a:xfrm>
        </p:spPr>
        <p:txBody>
          <a:bodyPr/>
          <a:lstStyle/>
          <a:p>
            <a:fld id="{D57F1E4F-1CFF-5643-939E-217C01CDF565}"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688" y="384312"/>
            <a:ext cx="8534401" cy="642221"/>
          </a:xfrm>
        </p:spPr>
        <p:txBody>
          <a:bodyPr>
            <a:normAutofit/>
          </a:bodyPr>
          <a:lstStyle/>
          <a:p>
            <a:r>
              <a:rPr lang="uk-UA" sz="3000" b="1" i="1" dirty="0">
                <a:solidFill>
                  <a:schemeClr val="bg1"/>
                </a:solidFill>
              </a:rPr>
              <a:t>СПИСОК </a:t>
            </a:r>
            <a:r>
              <a:rPr lang="uk-UA" sz="3000" b="1" i="1" dirty="0" err="1">
                <a:solidFill>
                  <a:schemeClr val="bg1"/>
                </a:solidFill>
              </a:rPr>
              <a:t>ВикористанИХ</a:t>
            </a:r>
            <a:r>
              <a:rPr lang="uk-UA" sz="3000" b="1" i="1" dirty="0">
                <a:solidFill>
                  <a:schemeClr val="bg1"/>
                </a:solidFill>
              </a:rPr>
              <a:t> джерел</a:t>
            </a:r>
            <a:endParaRPr lang="ru-RU" sz="3000" b="1" i="1" dirty="0">
              <a:solidFill>
                <a:schemeClr val="bg1"/>
              </a:solidFill>
            </a:endParaRPr>
          </a:p>
        </p:txBody>
      </p:sp>
      <p:sp>
        <p:nvSpPr>
          <p:cNvPr id="3" name="Текст 2"/>
          <p:cNvSpPr>
            <a:spLocks noGrp="1"/>
          </p:cNvSpPr>
          <p:nvPr>
            <p:ph type="body" idx="1"/>
          </p:nvPr>
        </p:nvSpPr>
        <p:spPr>
          <a:xfrm>
            <a:off x="684212" y="2259623"/>
            <a:ext cx="10460865" cy="3734777"/>
          </a:xfrm>
        </p:spPr>
        <p:txBody>
          <a:bodyPr/>
          <a:lstStyle/>
          <a:p>
            <a:pPr>
              <a:spcBef>
                <a:spcPts val="0"/>
              </a:spcBef>
              <a:spcAft>
                <a:spcPts val="0"/>
              </a:spcAft>
            </a:pPr>
            <a:r>
              <a:rPr lang="ru-RU" dirty="0">
                <a:solidFill>
                  <a:schemeClr val="bg1"/>
                </a:solidFill>
                <a:latin typeface="Arial" panose="020B0604020202020204" pitchFamily="34" charset="0"/>
                <a:cs typeface="Arial" panose="020B0604020202020204" pitchFamily="34" charset="0"/>
              </a:rPr>
              <a:t>[</a:t>
            </a:r>
            <a:r>
              <a:rPr lang="ru-RU" sz="2200" dirty="0">
                <a:solidFill>
                  <a:schemeClr val="bg1"/>
                </a:solidFill>
                <a:latin typeface="Arial" panose="020B0604020202020204" pitchFamily="34" charset="0"/>
                <a:cs typeface="Arial" panose="020B0604020202020204" pitchFamily="34" charset="0"/>
              </a:rPr>
              <a:t>КАТАЛОГ].Режим доступу: https://en.wikipedia.org/wiki/List_of_gravitational_wave_observations </a:t>
            </a:r>
            <a:br>
              <a:rPr lang="ru-RU" sz="2200" dirty="0">
                <a:solidFill>
                  <a:schemeClr val="bg1"/>
                </a:solidFill>
                <a:latin typeface="Arial" panose="020B0604020202020204" pitchFamily="34" charset="0"/>
                <a:cs typeface="Arial" panose="020B0604020202020204" pitchFamily="34" charset="0"/>
              </a:rPr>
            </a:b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[LIGO].</a:t>
            </a:r>
            <a:r>
              <a:rPr lang="ru-RU"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Режим доступу:</a:t>
            </a:r>
            <a:r>
              <a:rPr lang="en-US" sz="2200" u="sng" dirty="0">
                <a:solidFill>
                  <a:schemeClr val="bg1"/>
                </a:solidFill>
                <a:effectLst/>
                <a:latin typeface="Arial" panose="020B0604020202020204" pitchFamily="34" charset="0"/>
                <a:ea typeface="SimSun" panose="02010600030101010101" pitchFamily="2" charset="-122"/>
                <a:cs typeface="Arial" panose="020B0604020202020204" pitchFamily="34" charset="0"/>
              </a:rPr>
              <a:t>https://www.ligo.caltech.edu/page/timeline</a:t>
            </a:r>
          </a:p>
          <a:p>
            <a:pPr>
              <a:spcBef>
                <a:spcPts val="0"/>
              </a:spcBef>
              <a:spcAft>
                <a:spcPts val="0"/>
              </a:spcAft>
            </a:pPr>
            <a:r>
              <a:rPr lang="en-US" sz="2200" u="sng" dirty="0">
                <a:solidFill>
                  <a:schemeClr val="bg1"/>
                </a:solidFill>
                <a:effectLst/>
                <a:latin typeface="Arial" panose="020B0604020202020204" pitchFamily="34" charset="0"/>
                <a:ea typeface="SimSun" panose="02010600030101010101" pitchFamily="2" charset="-122"/>
                <a:cs typeface="Arial" panose="020B0604020202020204" pitchFamily="34" charset="0"/>
              </a:rPr>
              <a:t>[ЧІРП МАСА].Режим </a:t>
            </a:r>
            <a:r>
              <a:rPr lang="en-US" sz="2200" u="sng"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доступу</a:t>
            </a:r>
            <a:r>
              <a:rPr lang="en-US" sz="2200" u="sng" dirty="0">
                <a:solidFill>
                  <a:schemeClr val="bg1"/>
                </a:solidFill>
                <a:effectLst/>
                <a:latin typeface="Arial" panose="020B0604020202020204" pitchFamily="34" charset="0"/>
                <a:ea typeface="SimSun" panose="02010600030101010101" pitchFamily="2" charset="-122"/>
                <a:cs typeface="Arial" panose="020B0604020202020204" pitchFamily="34" charset="0"/>
              </a:rPr>
              <a:t>:</a:t>
            </a:r>
            <a:endParaRPr lang="uk-UA" sz="2200" u="sng"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p>
            <a:pPr>
              <a:spcBef>
                <a:spcPts val="0"/>
              </a:spcBef>
              <a:spcAft>
                <a:spcPts val="0"/>
              </a:spcAft>
            </a:pPr>
            <a:r>
              <a:rPr lang="en-US" sz="2200" u="sng" dirty="0">
                <a:solidFill>
                  <a:schemeClr val="bg1"/>
                </a:solidFill>
                <a:effectLst/>
                <a:latin typeface="Arial" panose="020B0604020202020204" pitchFamily="34" charset="0"/>
                <a:ea typeface="SimSun" panose="02010600030101010101" pitchFamily="2" charset="-122"/>
                <a:cs typeface="Arial" panose="020B0604020202020204" pitchFamily="34" charset="0"/>
              </a:rPr>
              <a:t> https://uk.wikipedia.org/wiki/%D0%A7%D0%B8%D1%80%D0%BF-%D0%BC%D0%B0%D1%81%D0%B0	</a:t>
            </a:r>
          </a:p>
          <a:p>
            <a:pPr>
              <a:spcBef>
                <a:spcPts val="0"/>
              </a:spcBef>
              <a:spcAft>
                <a:spcPts val="0"/>
              </a:spcAft>
            </a:pPr>
            <a:r>
              <a:rPr lang="ru-RU" sz="2200" dirty="0">
                <a:solidFill>
                  <a:schemeClr val="bg1"/>
                </a:solidFill>
                <a:latin typeface="Arial" panose="020B0604020202020204" pitchFamily="34" charset="0"/>
                <a:cs typeface="Arial" panose="020B0604020202020204" pitchFamily="34" charset="0"/>
              </a:rPr>
              <a:t>[VIRGO].Режим доступу:</a:t>
            </a:r>
          </a:p>
          <a:p>
            <a:pPr>
              <a:spcBef>
                <a:spcPts val="0"/>
              </a:spcBef>
              <a:spcAft>
                <a:spcPts val="0"/>
              </a:spcAft>
            </a:pPr>
            <a:r>
              <a:rPr lang="ru-RU" sz="2200" dirty="0">
                <a:solidFill>
                  <a:schemeClr val="bg1"/>
                </a:solidFill>
                <a:latin typeface="Arial" panose="020B0604020202020204" pitchFamily="34" charset="0"/>
                <a:cs typeface="Arial" panose="020B0604020202020204" pitchFamily="34" charset="0"/>
              </a:rPr>
              <a:t> Virgo interferometer - Wikipedia</a:t>
            </a:r>
            <a:br>
              <a:rPr lang="ru-RU"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[KAGRA]</a:t>
            </a:r>
            <a:r>
              <a:rPr lang="uk-UA" sz="2200" dirty="0">
                <a:solidFill>
                  <a:schemeClr val="bg1"/>
                </a:solidFill>
                <a:latin typeface="Arial" panose="020B0604020202020204" pitchFamily="34" charset="0"/>
                <a:cs typeface="Arial" panose="020B0604020202020204" pitchFamily="34" charset="0"/>
              </a:rPr>
              <a:t>.Режим доступу</a:t>
            </a:r>
            <a:r>
              <a:rPr lang="en-US" altLang="uk-UA" sz="2200" dirty="0">
                <a:solidFill>
                  <a:schemeClr val="bg1"/>
                </a:solidFill>
                <a:latin typeface="Arial" panose="020B0604020202020204" pitchFamily="34" charset="0"/>
                <a:cs typeface="Arial" panose="020B0604020202020204" pitchFamily="34" charset="0"/>
              </a:rPr>
              <a:t>:</a:t>
            </a:r>
            <a:r>
              <a:rPr lang="ru-RU" sz="2200" dirty="0">
                <a:solidFill>
                  <a:schemeClr val="bg1"/>
                </a:solidFill>
                <a:latin typeface="Arial" panose="020B0604020202020204" pitchFamily="34" charset="0"/>
                <a:cs typeface="Arial" panose="020B0604020202020204" pitchFamily="34" charset="0"/>
              </a:rPr>
              <a:t>https://en.wikipedia.org/wiki/KAGRA</a:t>
            </a:r>
          </a:p>
        </p:txBody>
      </p:sp>
      <p:sp>
        <p:nvSpPr>
          <p:cNvPr id="4" name="Номер слайда 3"/>
          <p:cNvSpPr>
            <a:spLocks noGrp="1"/>
          </p:cNvSpPr>
          <p:nvPr>
            <p:ph type="sldNum" sz="quarter" idx="12"/>
          </p:nvPr>
        </p:nvSpPr>
        <p:spPr>
          <a:xfrm>
            <a:off x="10827026" y="5994400"/>
            <a:ext cx="1142245" cy="722243"/>
          </a:xfrm>
        </p:spPr>
        <p:txBody>
          <a:bodyPr/>
          <a:lstStyle/>
          <a:p>
            <a:fld id="{D57F1E4F-1CFF-5643-939E-217C01CDF565}" type="slidenum">
              <a:rPr lang="en-US" smtClean="0"/>
              <a:t>17</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1062" y="3025153"/>
            <a:ext cx="11412572" cy="2888284"/>
          </a:xfrm>
        </p:spPr>
        <p:txBody>
          <a:bodyPr>
            <a:normAutofit/>
          </a:bodyPr>
          <a:lstStyle/>
          <a:p>
            <a:pPr marL="0" indent="0" algn="just">
              <a:lnSpc>
                <a:spcPct val="110000"/>
              </a:lnSpc>
              <a:spcBef>
                <a:spcPts val="0"/>
              </a:spcBef>
              <a:spcAft>
                <a:spcPts val="0"/>
              </a:spcAft>
              <a:buNone/>
            </a:pPr>
            <a:r>
              <a:rPr lang="uk-UA" sz="2600" b="1" i="1" dirty="0">
                <a:solidFill>
                  <a:schemeClr val="bg1"/>
                </a:solidFill>
              </a:rPr>
              <a:t>АКТУАЛЬНІСТЬ РОБОТИ: </a:t>
            </a:r>
          </a:p>
          <a:p>
            <a:pPr marL="0" indent="0" algn="just">
              <a:lnSpc>
                <a:spcPct val="110000"/>
              </a:lnSpc>
              <a:spcBef>
                <a:spcPts val="0"/>
              </a:spcBef>
              <a:spcAft>
                <a:spcPts val="0"/>
              </a:spcAft>
              <a:buNone/>
            </a:pPr>
            <a:r>
              <a:rPr lang="uk-UA" sz="2600" dirty="0" err="1">
                <a:solidFill>
                  <a:schemeClr val="bg1"/>
                </a:solidFill>
              </a:rPr>
              <a:t>гравітаційно</a:t>
            </a:r>
            <a:r>
              <a:rPr lang="uk-UA" sz="2600" dirty="0">
                <a:solidFill>
                  <a:schemeClr val="bg1"/>
                </a:solidFill>
              </a:rPr>
              <a:t>-хвильові сплески є унікальним джерелом інформації про високоенергетичні події у далекому космосі – злиття нейтронних зір та чорних дір, або ж злиття тільки чорних дір зоряної маси, фактично із 2015 року відкрилося нове вікно дослідження Всесвіту, швидкий розвиток якого ще продовжується</a:t>
            </a:r>
            <a:endParaRPr lang="uk-UA" sz="2400" dirty="0">
              <a:solidFill>
                <a:schemeClr val="bg1"/>
              </a:solidFill>
            </a:endParaRPr>
          </a:p>
        </p:txBody>
      </p:sp>
      <p:sp>
        <p:nvSpPr>
          <p:cNvPr id="4" name="Номер слайда 3"/>
          <p:cNvSpPr>
            <a:spLocks noGrp="1"/>
          </p:cNvSpPr>
          <p:nvPr>
            <p:ph type="sldNum" sz="quarter" idx="12"/>
          </p:nvPr>
        </p:nvSpPr>
        <p:spPr>
          <a:xfrm>
            <a:off x="10877476" y="6019454"/>
            <a:ext cx="1142245" cy="669925"/>
          </a:xfrm>
        </p:spPr>
        <p:txBody>
          <a:bodyPr/>
          <a:lstStyle/>
          <a:p>
            <a:fld id="{D57F1E4F-1CFF-5643-939E-217C01CDF565}" type="slidenum">
              <a:rPr lang="en-US" smtClean="0"/>
              <a:t>2</a:t>
            </a:fld>
            <a:endParaRPr lang="en-US" dirty="0"/>
          </a:p>
        </p:txBody>
      </p:sp>
      <p:sp>
        <p:nvSpPr>
          <p:cNvPr id="6" name="Объект 2">
            <a:extLst>
              <a:ext uri="{FF2B5EF4-FFF2-40B4-BE49-F238E27FC236}">
                <a16:creationId xmlns:a16="http://schemas.microsoft.com/office/drawing/2014/main" id="{0679E1B0-6B45-4EA2-BD70-87BD8CA59FE9}"/>
              </a:ext>
            </a:extLst>
          </p:cNvPr>
          <p:cNvSpPr txBox="1">
            <a:spLocks/>
          </p:cNvSpPr>
          <p:nvPr/>
        </p:nvSpPr>
        <p:spPr>
          <a:xfrm>
            <a:off x="299896" y="503582"/>
            <a:ext cx="11375267" cy="174562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110000"/>
              </a:lnSpc>
              <a:spcBef>
                <a:spcPts val="0"/>
              </a:spcBef>
              <a:spcAft>
                <a:spcPts val="0"/>
              </a:spcAft>
              <a:buFont typeface="Wingdings 3" panose="05040102010807070707" pitchFamily="18" charset="2"/>
              <a:buNone/>
            </a:pPr>
            <a:r>
              <a:rPr lang="uk-UA" sz="2600" b="1" i="1" dirty="0">
                <a:solidFill>
                  <a:schemeClr val="bg1"/>
                </a:solidFill>
              </a:rPr>
              <a:t>МАТА РОБОТИ: </a:t>
            </a:r>
          </a:p>
          <a:p>
            <a:pPr marL="0" indent="0" algn="just">
              <a:lnSpc>
                <a:spcPct val="110000"/>
              </a:lnSpc>
              <a:spcBef>
                <a:spcPts val="0"/>
              </a:spcBef>
              <a:spcAft>
                <a:spcPts val="0"/>
              </a:spcAft>
              <a:buFont typeface="Wingdings 3" panose="05040102010807070707" pitchFamily="18" charset="2"/>
              <a:buNone/>
            </a:pPr>
            <a:r>
              <a:rPr lang="uk-UA" sz="2600" dirty="0">
                <a:solidFill>
                  <a:schemeClr val="bg1"/>
                </a:solidFill>
              </a:rPr>
              <a:t>Статистичний аналіз </a:t>
            </a:r>
            <a:r>
              <a:rPr lang="uk-UA" sz="2600" dirty="0" err="1">
                <a:solidFill>
                  <a:schemeClr val="bg1"/>
                </a:solidFill>
              </a:rPr>
              <a:t>гравітаційно</a:t>
            </a:r>
            <a:r>
              <a:rPr lang="uk-UA" sz="2600" dirty="0">
                <a:solidFill>
                  <a:schemeClr val="bg1"/>
                </a:solidFill>
              </a:rPr>
              <a:t>-хвильових сплесків та дослідження їх властивостей</a:t>
            </a:r>
            <a:endParaRPr lang="uk-UA"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3774" y="216134"/>
            <a:ext cx="8998226" cy="786931"/>
          </a:xfrm>
        </p:spPr>
        <p:txBody>
          <a:bodyPr>
            <a:noAutofit/>
          </a:bodyPr>
          <a:lstStyle/>
          <a:p>
            <a:r>
              <a:rPr lang="uk-UA" sz="3000" b="1" i="1" dirty="0">
                <a:solidFill>
                  <a:schemeClr val="bg1"/>
                </a:solidFill>
                <a:sym typeface="+mn-ea"/>
              </a:rPr>
              <a:t>Історія </a:t>
            </a:r>
            <a:r>
              <a:rPr lang="en-US" sz="3000" b="1" i="1" dirty="0">
                <a:solidFill>
                  <a:schemeClr val="bg1"/>
                </a:solidFill>
                <a:sym typeface="+mn-ea"/>
              </a:rPr>
              <a:t> </a:t>
            </a:r>
            <a:r>
              <a:rPr lang="uk-UA" sz="3000" b="1" i="1" dirty="0" err="1">
                <a:solidFill>
                  <a:schemeClr val="bg1"/>
                </a:solidFill>
                <a:sym typeface="+mn-ea"/>
              </a:rPr>
              <a:t>Гравітаційно</a:t>
            </a:r>
            <a:r>
              <a:rPr lang="uk-UA" sz="3000" b="1" i="1" dirty="0">
                <a:solidFill>
                  <a:schemeClr val="bg1"/>
                </a:solidFill>
                <a:sym typeface="+mn-ea"/>
              </a:rPr>
              <a:t>-хвильових сплесків</a:t>
            </a:r>
            <a:endParaRPr lang="ru-RU" sz="3000" b="1" i="1" dirty="0">
              <a:solidFill>
                <a:schemeClr val="bg1"/>
              </a:solidFill>
            </a:endParaRPr>
          </a:p>
        </p:txBody>
      </p:sp>
      <p:sp>
        <p:nvSpPr>
          <p:cNvPr id="4" name="Текст 3"/>
          <p:cNvSpPr>
            <a:spLocks noGrp="1"/>
          </p:cNvSpPr>
          <p:nvPr>
            <p:ph type="body" sz="half" idx="2"/>
          </p:nvPr>
        </p:nvSpPr>
        <p:spPr>
          <a:xfrm>
            <a:off x="5368730" y="1881553"/>
            <a:ext cx="5789600" cy="3568255"/>
          </a:xfrm>
        </p:spPr>
        <p:txBody>
          <a:bodyPr>
            <a:normAutofit/>
          </a:bodyPr>
          <a:lstStyle/>
          <a:p>
            <a:pPr marL="285750" indent="-285750" algn="just">
              <a:buFont typeface="Arial" panose="020B0604020202020204" pitchFamily="34" charset="0"/>
              <a:buChar char="•"/>
            </a:pPr>
            <a:r>
              <a:rPr lang="uk-UA" sz="2200" dirty="0">
                <a:solidFill>
                  <a:schemeClr val="bg1"/>
                </a:solidFill>
              </a:rPr>
              <a:t>Існування гравітаційних хвиль було передбачено у загальній теорії відносності Альберта Ейнштейна.  </a:t>
            </a:r>
            <a:br>
              <a:rPr lang="uk-UA" sz="2200" dirty="0">
                <a:solidFill>
                  <a:schemeClr val="bg1"/>
                </a:solidFill>
              </a:rPr>
            </a:br>
            <a:r>
              <a:rPr lang="uk-UA" sz="2200" dirty="0">
                <a:solidFill>
                  <a:schemeClr val="bg1"/>
                </a:solidFill>
              </a:rPr>
              <a:t>На ті часи у науковців не було інструментів, які б дали змогу не те що досліджувати експериментально характеристики цих хвиль – проблемою було навіть можливість детектувати наявність  </a:t>
            </a:r>
            <a:r>
              <a:rPr lang="uk-UA" sz="2200" dirty="0" err="1">
                <a:solidFill>
                  <a:schemeClr val="bg1"/>
                </a:solidFill>
              </a:rPr>
              <a:t>гравітайціних</a:t>
            </a:r>
            <a:r>
              <a:rPr lang="uk-UA" sz="2200" dirty="0">
                <a:solidFill>
                  <a:schemeClr val="bg1"/>
                </a:solidFill>
              </a:rPr>
              <a:t> хвиль</a:t>
            </a:r>
          </a:p>
        </p:txBody>
      </p:sp>
      <p:sp>
        <p:nvSpPr>
          <p:cNvPr id="3" name="Номер слайда 2"/>
          <p:cNvSpPr>
            <a:spLocks noGrp="1"/>
          </p:cNvSpPr>
          <p:nvPr>
            <p:ph type="sldNum" sz="quarter" idx="12"/>
          </p:nvPr>
        </p:nvSpPr>
        <p:spPr>
          <a:xfrm>
            <a:off x="10734261" y="5913436"/>
            <a:ext cx="1142245" cy="669925"/>
          </a:xfrm>
        </p:spPr>
        <p:txBody>
          <a:bodyPr/>
          <a:lstStyle/>
          <a:p>
            <a:fld id="{D57F1E4F-1CFF-5643-939E-217C01CDF565}" type="slidenum">
              <a:rPr lang="en-US" smtClean="0"/>
              <a:t>3</a:t>
            </a:fld>
            <a:endParaRPr lang="en-US" dirty="0"/>
          </a:p>
        </p:txBody>
      </p:sp>
      <p:sp>
        <p:nvSpPr>
          <p:cNvPr id="5" name="TextBox 4"/>
          <p:cNvSpPr txBox="1"/>
          <p:nvPr/>
        </p:nvSpPr>
        <p:spPr>
          <a:xfrm>
            <a:off x="579120" y="6109900"/>
            <a:ext cx="4443593" cy="276999"/>
          </a:xfrm>
          <a:prstGeom prst="rect">
            <a:avLst/>
          </a:prstGeom>
          <a:noFill/>
        </p:spPr>
        <p:txBody>
          <a:bodyPr wrap="square" rtlCol="0">
            <a:spAutoFit/>
          </a:bodyPr>
          <a:lstStyle/>
          <a:p>
            <a:r>
              <a:rPr lang="uk-UA" altLang="en-US" sz="1200" dirty="0">
                <a:solidFill>
                  <a:schemeClr val="bg1"/>
                </a:solidFill>
              </a:rPr>
              <a:t>Модель зливання черних дір або нейтроних зірок</a:t>
            </a:r>
            <a:r>
              <a:rPr lang="en-US" altLang="uk-UA" sz="1200" dirty="0">
                <a:solidFill>
                  <a:schemeClr val="bg1"/>
                </a:solidFill>
              </a:rPr>
              <a:t> </a:t>
            </a:r>
          </a:p>
        </p:txBody>
      </p:sp>
      <p:pic>
        <p:nvPicPr>
          <p:cNvPr id="13" name="Замещающее содержимое 12"/>
          <p:cNvPicPr>
            <a:picLocks noGrp="1" noChangeAspect="1"/>
          </p:cNvPicPr>
          <p:nvPr>
            <p:ph idx="1"/>
          </p:nvPr>
        </p:nvPicPr>
        <p:blipFill>
          <a:blip r:embed="rId2"/>
          <a:stretch>
            <a:fillRect/>
          </a:stretch>
        </p:blipFill>
        <p:spPr>
          <a:xfrm>
            <a:off x="648091" y="848138"/>
            <a:ext cx="2364437" cy="48628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371" y="183526"/>
            <a:ext cx="9676255" cy="675142"/>
          </a:xfrm>
        </p:spPr>
        <p:txBody>
          <a:bodyPr>
            <a:noAutofit/>
          </a:bodyPr>
          <a:lstStyle/>
          <a:p>
            <a:r>
              <a:rPr lang="uk-UA" sz="3000" b="1" i="1" dirty="0">
                <a:solidFill>
                  <a:schemeClr val="bg1"/>
                </a:solidFill>
                <a:effectLst/>
                <a:latin typeface="Times New Roman" panose="02020603050405020304" pitchFamily="18" charset="0"/>
                <a:ea typeface="+ Основной текст"/>
                <a:cs typeface="Times New Roman" panose="02020603050405020304" pitchFamily="18" charset="0"/>
              </a:rPr>
              <a:t>Відкриття подвійного пульсара PSR B1913+16</a:t>
            </a:r>
            <a:endParaRPr lang="uk-UA" sz="3000" dirty="0">
              <a:solidFill>
                <a:schemeClr val="bg1"/>
              </a:solidFill>
            </a:endParaRPr>
          </a:p>
        </p:txBody>
      </p:sp>
      <p:pic>
        <p:nvPicPr>
          <p:cNvPr id="7" name="Изображение 1"/>
          <p:cNvPicPr>
            <a:picLocks noGrp="1" noChangeAspect="1"/>
          </p:cNvPicPr>
          <p:nvPr>
            <p:ph idx="1"/>
          </p:nvPr>
        </p:nvPicPr>
        <p:blipFill>
          <a:blip r:embed="rId3"/>
          <a:stretch>
            <a:fillRect/>
          </a:stretch>
        </p:blipFill>
        <p:spPr>
          <a:xfrm>
            <a:off x="357437" y="1131946"/>
            <a:ext cx="2726992" cy="3233677"/>
          </a:xfrm>
          <a:prstGeom prst="rect">
            <a:avLst/>
          </a:prstGeom>
          <a:noFill/>
          <a:ln>
            <a:noFill/>
          </a:ln>
        </p:spPr>
      </p:pic>
      <p:sp>
        <p:nvSpPr>
          <p:cNvPr id="3" name="Номер слайда 2"/>
          <p:cNvSpPr>
            <a:spLocks noGrp="1"/>
          </p:cNvSpPr>
          <p:nvPr>
            <p:ph type="sldNum" sz="quarter" idx="12"/>
          </p:nvPr>
        </p:nvSpPr>
        <p:spPr>
          <a:xfrm>
            <a:off x="10737842" y="6050368"/>
            <a:ext cx="1192696" cy="646331"/>
          </a:xfrm>
        </p:spPr>
        <p:txBody>
          <a:bodyPr/>
          <a:lstStyle/>
          <a:p>
            <a:fld id="{D57F1E4F-1CFF-5643-939E-217C01CDF565}" type="slidenum">
              <a:rPr lang="en-US" smtClean="0"/>
              <a:t>4</a:t>
            </a:fld>
            <a:endParaRPr lang="en-US" dirty="0"/>
          </a:p>
        </p:txBody>
      </p:sp>
      <p:sp>
        <p:nvSpPr>
          <p:cNvPr id="4" name="Текст 3"/>
          <p:cNvSpPr>
            <a:spLocks noGrp="1"/>
          </p:cNvSpPr>
          <p:nvPr>
            <p:ph type="body" sz="half" idx="4294967295"/>
          </p:nvPr>
        </p:nvSpPr>
        <p:spPr>
          <a:xfrm>
            <a:off x="3219095" y="1303771"/>
            <a:ext cx="6096000" cy="3899287"/>
          </a:xfrm>
        </p:spPr>
        <p:txBody>
          <a:bodyPr>
            <a:normAutofit fontScale="97500"/>
          </a:bodyPr>
          <a:lstStyle/>
          <a:p>
            <a:pPr algn="just"/>
            <a:r>
              <a:rPr lang="uk-UA" sz="2700" dirty="0">
                <a:solidFill>
                  <a:schemeClr val="bg1"/>
                </a:solidFill>
                <a:effectLst/>
                <a:latin typeface="Times New Roman" panose="02020603050405020304" pitchFamily="18" charset="0"/>
                <a:ea typeface="+ Основной текст"/>
                <a:cs typeface="Times New Roman" panose="02020603050405020304" pitchFamily="18" charset="0"/>
              </a:rPr>
              <a:t>Рассел Галс і Джозеф Тейлор</a:t>
            </a:r>
          </a:p>
          <a:p>
            <a:pPr algn="just"/>
            <a:r>
              <a:rPr lang="uk-UA" sz="2700" dirty="0">
                <a:solidFill>
                  <a:schemeClr val="bg1"/>
                </a:solidFill>
                <a:effectLst/>
                <a:latin typeface="Times New Roman" panose="02020603050405020304" pitchFamily="18" charset="0"/>
                <a:ea typeface="+ Основной текст"/>
                <a:cs typeface="Times New Roman" panose="02020603050405020304" pitchFamily="18" charset="0"/>
              </a:rPr>
              <a:t>1974 </a:t>
            </a:r>
            <a:r>
              <a:rPr lang="uk-UA" sz="2700" dirty="0" err="1">
                <a:solidFill>
                  <a:schemeClr val="bg1"/>
                </a:solidFill>
                <a:effectLst/>
                <a:latin typeface="Times New Roman" panose="02020603050405020304" pitchFamily="18" charset="0"/>
                <a:ea typeface="+ Основной текст"/>
                <a:cs typeface="Times New Roman" panose="02020603050405020304" pitchFamily="18" charset="0"/>
              </a:rPr>
              <a:t>рік,радіотелескоп</a:t>
            </a:r>
            <a:r>
              <a:rPr lang="uk-UA" sz="2700" dirty="0">
                <a:solidFill>
                  <a:schemeClr val="bg1"/>
                </a:solidFill>
                <a:effectLst/>
                <a:latin typeface="Times New Roman" panose="02020603050405020304" pitchFamily="18" charset="0"/>
                <a:ea typeface="+ Основной текст"/>
                <a:cs typeface="Times New Roman" panose="02020603050405020304" pitchFamily="18" charset="0"/>
              </a:rPr>
              <a:t> обсерваторії </a:t>
            </a:r>
            <a:r>
              <a:rPr lang="uk-UA" sz="2700" dirty="0" err="1">
                <a:solidFill>
                  <a:schemeClr val="bg1"/>
                </a:solidFill>
                <a:effectLst/>
                <a:latin typeface="Times New Roman" panose="02020603050405020304" pitchFamily="18" charset="0"/>
                <a:ea typeface="+ Основной текст"/>
                <a:cs typeface="Times New Roman" panose="02020603050405020304" pitchFamily="18" charset="0"/>
              </a:rPr>
              <a:t>Аресібо</a:t>
            </a:r>
            <a:endParaRPr lang="uk-UA" sz="2700" dirty="0">
              <a:solidFill>
                <a:schemeClr val="bg1"/>
              </a:solidFill>
              <a:latin typeface="Times New Roman" panose="02020603050405020304" pitchFamily="18" charset="0"/>
              <a:ea typeface="+ Основной текст"/>
              <a:cs typeface="Times New Roman" panose="02020603050405020304" pitchFamily="18" charset="0"/>
            </a:endParaRPr>
          </a:p>
          <a:p>
            <a:pPr algn="just"/>
            <a:r>
              <a:rPr lang="uk-UA" sz="2700" dirty="0">
                <a:solidFill>
                  <a:schemeClr val="bg1"/>
                </a:solidFill>
                <a:effectLst/>
                <a:latin typeface="Times New Roman" panose="02020603050405020304" pitchFamily="18" charset="0"/>
                <a:ea typeface="+ Основной текст"/>
                <a:cs typeface="Times New Roman" panose="02020603050405020304" pitchFamily="18" charset="0"/>
              </a:rPr>
              <a:t>Нобелівська премія з фізики у 1993 році за відкриття нового типу пульсарів та створення нових можливостей для дослідження гравітації</a:t>
            </a:r>
            <a:endParaRPr lang="uk-UA" sz="2700" dirty="0">
              <a:solidFill>
                <a:schemeClr val="bg1"/>
              </a:solidFill>
              <a:effectLst/>
              <a:latin typeface="Calibri" panose="020F0502020204030204" pitchFamily="34" charset="0"/>
              <a:cs typeface="Times New Roman" panose="02020603050405020304" pitchFamily="18" charset="0"/>
            </a:endParaRPr>
          </a:p>
          <a:p>
            <a:endParaRPr lang="uk-UA" dirty="0">
              <a:solidFill>
                <a:schemeClr val="bg1"/>
              </a:solidFill>
              <a:effectLst/>
              <a:latin typeface="Calibri" panose="020F0502020204030204" pitchFamily="34" charset="0"/>
              <a:cs typeface="Times New Roman" panose="02020603050405020304" pitchFamily="18" charset="0"/>
            </a:endParaRPr>
          </a:p>
          <a:p>
            <a:endParaRPr lang="uk-UA" dirty="0">
              <a:solidFill>
                <a:schemeClr val="bg1"/>
              </a:solidFill>
            </a:endParaRPr>
          </a:p>
        </p:txBody>
      </p:sp>
      <p:sp>
        <p:nvSpPr>
          <p:cNvPr id="5" name="TextBox 4"/>
          <p:cNvSpPr txBox="1"/>
          <p:nvPr/>
        </p:nvSpPr>
        <p:spPr>
          <a:xfrm>
            <a:off x="392794" y="5153769"/>
            <a:ext cx="6919844" cy="646331"/>
          </a:xfrm>
          <a:prstGeom prst="rect">
            <a:avLst/>
          </a:prstGeom>
          <a:noFill/>
        </p:spPr>
        <p:txBody>
          <a:bodyPr wrap="square" rtlCol="0">
            <a:spAutoFit/>
          </a:bodyPr>
          <a:lstStyle/>
          <a:p>
            <a:pPr algn="l"/>
            <a:r>
              <a:rPr lang="uk-UA" dirty="0">
                <a:solidFill>
                  <a:schemeClr val="bg1"/>
                </a:solidFill>
              </a:rPr>
              <a:t>Кумулятивне скорочення періоду пульсара PSR B1913+16 у секундах </a:t>
            </a:r>
          </a:p>
        </p:txBody>
      </p:sp>
      <p:sp>
        <p:nvSpPr>
          <p:cNvPr id="6" name="Текстовое поле 5"/>
          <p:cNvSpPr txBox="1"/>
          <p:nvPr/>
        </p:nvSpPr>
        <p:spPr>
          <a:xfrm>
            <a:off x="413323" y="6064249"/>
            <a:ext cx="6096000" cy="368300"/>
          </a:xfrm>
          <a:prstGeom prst="rect">
            <a:avLst/>
          </a:prstGeom>
          <a:noFill/>
        </p:spPr>
        <p:txBody>
          <a:bodyPr wrap="square" rtlCol="0" anchor="t">
            <a:spAutoFit/>
          </a:bodyPr>
          <a:lstStyle/>
          <a:p>
            <a:r>
              <a:rPr lang="ru-RU" altLang="en-US" dirty="0">
                <a:solidFill>
                  <a:schemeClr val="bg1"/>
                </a:solidFill>
              </a:rPr>
              <a:t>https://uk.wikipedia.org/wiki/PSR_B1913%2B16</a:t>
            </a:r>
          </a:p>
        </p:txBody>
      </p:sp>
      <p:pic>
        <p:nvPicPr>
          <p:cNvPr id="8" name="Рисунок 7"/>
          <p:cNvPicPr>
            <a:picLocks noChangeAspect="1"/>
          </p:cNvPicPr>
          <p:nvPr/>
        </p:nvPicPr>
        <p:blipFill>
          <a:blip r:embed="rId4"/>
          <a:stretch>
            <a:fillRect/>
          </a:stretch>
        </p:blipFill>
        <p:spPr>
          <a:xfrm>
            <a:off x="7635597" y="4950949"/>
            <a:ext cx="3233710" cy="763791"/>
          </a:xfrm>
          <a:prstGeom prst="rect">
            <a:avLst/>
          </a:prstGeom>
        </p:spPr>
      </p:pic>
      <p:pic>
        <p:nvPicPr>
          <p:cNvPr id="9" name="Рисунок 8"/>
          <p:cNvPicPr>
            <a:picLocks noChangeAspect="1"/>
          </p:cNvPicPr>
          <p:nvPr/>
        </p:nvPicPr>
        <p:blipFill>
          <a:blip r:embed="rId5"/>
          <a:stretch>
            <a:fillRect/>
          </a:stretch>
        </p:blipFill>
        <p:spPr>
          <a:xfrm>
            <a:off x="7535793" y="5800100"/>
            <a:ext cx="3433318" cy="896599"/>
          </a:xfrm>
          <a:prstGeom prst="rect">
            <a:avLst/>
          </a:prstGeom>
        </p:spPr>
      </p:pic>
      <p:pic>
        <p:nvPicPr>
          <p:cNvPr id="10" name="Рисунок 9"/>
          <p:cNvPicPr>
            <a:picLocks noChangeAspect="1"/>
          </p:cNvPicPr>
          <p:nvPr/>
        </p:nvPicPr>
        <p:blipFill>
          <a:blip r:embed="rId6"/>
          <a:stretch>
            <a:fillRect/>
          </a:stretch>
        </p:blipFill>
        <p:spPr>
          <a:xfrm>
            <a:off x="9449761" y="1336850"/>
            <a:ext cx="2474244" cy="26185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тексту 5"/>
          <p:cNvSpPr>
            <a:spLocks noGrp="1"/>
          </p:cNvSpPr>
          <p:nvPr>
            <p:ph type="body" idx="1"/>
          </p:nvPr>
        </p:nvSpPr>
        <p:spPr>
          <a:xfrm>
            <a:off x="114783" y="358650"/>
            <a:ext cx="5466528" cy="576262"/>
          </a:xfrm>
        </p:spPr>
        <p:txBody>
          <a:bodyPr/>
          <a:lstStyle/>
          <a:p>
            <a:pPr algn="ctr"/>
            <a:r>
              <a:rPr lang="uk-UA" sz="2600" b="1" i="1" dirty="0">
                <a:solidFill>
                  <a:schemeClr val="bg1"/>
                </a:solidFill>
              </a:rPr>
              <a:t>ІНТЕРФЕРОМЕТР МАЙКЕЛЬСОНА</a:t>
            </a:r>
            <a:endParaRPr lang="uk-UA" sz="2600" b="1" i="1" dirty="0"/>
          </a:p>
        </p:txBody>
      </p:sp>
      <p:sp>
        <p:nvSpPr>
          <p:cNvPr id="8" name="Місце для тексту 7"/>
          <p:cNvSpPr>
            <a:spLocks noGrp="1"/>
          </p:cNvSpPr>
          <p:nvPr>
            <p:ph type="body" sz="quarter" idx="3"/>
          </p:nvPr>
        </p:nvSpPr>
        <p:spPr>
          <a:xfrm>
            <a:off x="6401646" y="358650"/>
            <a:ext cx="4665134" cy="576262"/>
          </a:xfrm>
        </p:spPr>
        <p:txBody>
          <a:bodyPr/>
          <a:lstStyle/>
          <a:p>
            <a:pPr algn="ctr"/>
            <a:r>
              <a:rPr lang="ru-RU" sz="2600" b="1" i="1" dirty="0">
                <a:solidFill>
                  <a:schemeClr val="bg1"/>
                </a:solidFill>
              </a:rPr>
              <a:t>ІНТЕРФЕРОМЕТРИ  </a:t>
            </a:r>
            <a:r>
              <a:rPr lang="en-US" sz="2600" b="1" i="1" dirty="0">
                <a:solidFill>
                  <a:schemeClr val="bg1"/>
                </a:solidFill>
              </a:rPr>
              <a:t>LIGO</a:t>
            </a:r>
            <a:endParaRPr lang="uk-UA" sz="2600" b="1" i="1" dirty="0">
              <a:solidFill>
                <a:schemeClr val="bg1"/>
              </a:solidFill>
            </a:endParaRPr>
          </a:p>
        </p:txBody>
      </p:sp>
      <p:sp>
        <p:nvSpPr>
          <p:cNvPr id="4" name="Місце для номера слайда 3"/>
          <p:cNvSpPr>
            <a:spLocks noGrp="1"/>
          </p:cNvSpPr>
          <p:nvPr>
            <p:ph type="sldNum" sz="quarter" idx="12"/>
          </p:nvPr>
        </p:nvSpPr>
        <p:spPr>
          <a:xfrm>
            <a:off x="10934322" y="6078456"/>
            <a:ext cx="1142245" cy="669925"/>
          </a:xfrm>
        </p:spPr>
        <p:txBody>
          <a:bodyPr/>
          <a:lstStyle/>
          <a:p>
            <a:fld id="{D57F1E4F-1CFF-5643-939E-217C01CDF565}" type="slidenum">
              <a:rPr lang="en-US" smtClean="0"/>
              <a:t>5</a:t>
            </a:fld>
            <a:endParaRPr lang="en-US" dirty="0"/>
          </a:p>
        </p:txBody>
      </p:sp>
      <p:pic>
        <p:nvPicPr>
          <p:cNvPr id="10" name="Изображение 4"/>
          <p:cNvPicPr>
            <a:picLocks noGrp="1" noChangeAspect="1"/>
          </p:cNvPicPr>
          <p:nvPr>
            <p:ph sz="half" idx="2"/>
          </p:nvPr>
        </p:nvPicPr>
        <p:blipFill>
          <a:blip r:embed="rId2"/>
          <a:stretch>
            <a:fillRect/>
          </a:stretch>
        </p:blipFill>
        <p:spPr>
          <a:xfrm>
            <a:off x="606934" y="1623448"/>
            <a:ext cx="4233470" cy="2601726"/>
          </a:xfrm>
          <a:prstGeom prst="rect">
            <a:avLst/>
          </a:prstGeom>
          <a:noFill/>
          <a:ln>
            <a:noFill/>
          </a:ln>
        </p:spPr>
      </p:pic>
      <p:pic>
        <p:nvPicPr>
          <p:cNvPr id="11" name="Изображение 1"/>
          <p:cNvPicPr>
            <a:picLocks noGrp="1" noChangeAspect="1"/>
          </p:cNvPicPr>
          <p:nvPr>
            <p:ph sz="quarter" idx="4"/>
          </p:nvPr>
        </p:nvPicPr>
        <p:blipFill>
          <a:blip r:embed="rId3"/>
          <a:stretch>
            <a:fillRect/>
          </a:stretch>
        </p:blipFill>
        <p:spPr>
          <a:xfrm>
            <a:off x="6793097" y="1229960"/>
            <a:ext cx="3882232" cy="2374631"/>
          </a:xfrm>
          <a:prstGeom prst="rect">
            <a:avLst/>
          </a:prstGeom>
          <a:noFill/>
          <a:ln>
            <a:noFill/>
          </a:ln>
        </p:spPr>
      </p:pic>
      <p:sp>
        <p:nvSpPr>
          <p:cNvPr id="17" name="Прямокутник 16"/>
          <p:cNvSpPr/>
          <p:nvPr/>
        </p:nvSpPr>
        <p:spPr>
          <a:xfrm>
            <a:off x="7503459" y="8325223"/>
            <a:ext cx="833717" cy="252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0" name="Текстовое поле 99"/>
          <p:cNvSpPr txBox="1"/>
          <p:nvPr/>
        </p:nvSpPr>
        <p:spPr>
          <a:xfrm>
            <a:off x="523380" y="4436109"/>
            <a:ext cx="4400578" cy="1477328"/>
          </a:xfrm>
          <a:prstGeom prst="rect">
            <a:avLst/>
          </a:prstGeom>
          <a:noFill/>
          <a:ln w="9525">
            <a:noFill/>
          </a:ln>
        </p:spPr>
        <p:txBody>
          <a:bodyPr wrap="square">
            <a:spAutoFit/>
          </a:bodyPr>
          <a:lstStyle/>
          <a:p>
            <a:pPr indent="0" algn="just"/>
            <a:r>
              <a:rPr lang="uk-UA" b="0" dirty="0">
                <a:solidFill>
                  <a:srgbClr val="000000"/>
                </a:solidFill>
                <a:latin typeface="Times New Roman" panose="02020603050405020304" pitchFamily="18" charset="0"/>
                <a:cs typeface="Calibri" panose="020F0502020204030204" pitchFamily="34" charset="0"/>
              </a:rPr>
              <a:t>Створення інтерферометра </a:t>
            </a:r>
            <a:r>
              <a:rPr lang="uk-UA" b="0" dirty="0" err="1">
                <a:solidFill>
                  <a:srgbClr val="000000"/>
                </a:solidFill>
                <a:latin typeface="Times New Roman" panose="02020603050405020304" pitchFamily="18" charset="0"/>
                <a:cs typeface="Calibri" panose="020F0502020204030204" pitchFamily="34" charset="0"/>
              </a:rPr>
              <a:t>Майкельсона</a:t>
            </a:r>
            <a:r>
              <a:rPr lang="uk-UA" b="0" dirty="0">
                <a:solidFill>
                  <a:srgbClr val="000000"/>
                </a:solidFill>
                <a:latin typeface="Times New Roman" panose="02020603050405020304" pitchFamily="18" charset="0"/>
                <a:cs typeface="Calibri" panose="020F0502020204030204" pitchFamily="34" charset="0"/>
              </a:rPr>
              <a:t> у 1887 році було першим кроком, що надало перспективу майбутнім дослідникам, хоча до детектування гравітаційних хвиль було це далеко</a:t>
            </a:r>
            <a:r>
              <a:rPr lang="en-US" b="0" dirty="0">
                <a:solidFill>
                  <a:srgbClr val="000000"/>
                </a:solidFill>
                <a:latin typeface="Times New Roman" panose="02020603050405020304" pitchFamily="18" charset="0"/>
                <a:cs typeface="Calibri" panose="020F0502020204030204" pitchFamily="34" charset="0"/>
              </a:rPr>
              <a:t>.</a:t>
            </a:r>
            <a:endParaRPr lang="en-US" altLang="en-US" b="0" dirty="0">
              <a:solidFill>
                <a:srgbClr val="000000"/>
              </a:solidFill>
              <a:latin typeface="Times New Roman" panose="02020603050405020304" pitchFamily="18" charset="0"/>
              <a:cs typeface="Calibri" panose="020F0502020204030204" pitchFamily="34" charset="0"/>
            </a:endParaRPr>
          </a:p>
        </p:txBody>
      </p:sp>
      <p:sp>
        <p:nvSpPr>
          <p:cNvPr id="2" name="Текстовое поле 1"/>
          <p:cNvSpPr txBox="1"/>
          <p:nvPr/>
        </p:nvSpPr>
        <p:spPr>
          <a:xfrm>
            <a:off x="5513855" y="3604591"/>
            <a:ext cx="6071211" cy="3116129"/>
          </a:xfrm>
          <a:prstGeom prst="rect">
            <a:avLst/>
          </a:prstGeom>
          <a:noFill/>
          <a:ln w="9525">
            <a:noFill/>
          </a:ln>
        </p:spPr>
        <p:txBody>
          <a:bodyPr>
            <a:noAutofit/>
          </a:bodyPr>
          <a:lstStyle/>
          <a:p>
            <a:pPr algn="just"/>
            <a:r>
              <a:rPr lang="uk-UA" b="0" dirty="0">
                <a:solidFill>
                  <a:srgbClr val="000000"/>
                </a:solidFill>
                <a:latin typeface="Times New Roman" panose="02020603050405020304" pitchFamily="18" charset="0"/>
                <a:cs typeface="+ Основной текст" charset="0"/>
              </a:rPr>
              <a:t>Лазери використовуються для створення високоенергетичного світла. Дзеркала використовуються для відбивання променю лазера. Фотодетектори вимірюють інтенсивність світла після проходження через інтерферометр. Інтерферометр з двома рукавами дозволяє вимірювати надзвичайно малі зміщення, спричинені гравітаційними хвилями. Система контролю та зворотного зв'язку допомагає контролювати різні аспекти інтерферометра. Механізми гасіння вібрацій та ізоляційні системи забезпечують ізоляцію детекторів від зовнішніх впливів</a:t>
            </a:r>
            <a:endParaRPr lang="uk-UA" altLang="en-US" b="0" dirty="0">
              <a:solidFill>
                <a:srgbClr val="000000"/>
              </a:solidFill>
              <a:latin typeface="Times New Roman" panose="02020603050405020304" pitchFamily="18" charset="0"/>
              <a:cs typeface="+ Основной текст"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18053" y="344557"/>
            <a:ext cx="6467062" cy="716370"/>
          </a:xfrm>
        </p:spPr>
        <p:txBody>
          <a:bodyPr>
            <a:normAutofit/>
          </a:bodyPr>
          <a:lstStyle/>
          <a:p>
            <a:r>
              <a:rPr lang="en-US" sz="3000" b="1" i="1" dirty="0">
                <a:solidFill>
                  <a:srgbClr val="333333"/>
                </a:solidFill>
                <a:effectLst/>
                <a:latin typeface="+mn-ea"/>
                <a:cs typeface="+mn-ea"/>
              </a:rPr>
              <a:t>LIGO</a:t>
            </a:r>
            <a:endParaRPr lang="uk-UA" sz="3000" b="1" i="1" dirty="0">
              <a:solidFill>
                <a:schemeClr val="bg1"/>
              </a:solidFill>
              <a:latin typeface="+mn-ea"/>
              <a:cs typeface="+mn-ea"/>
            </a:endParaRPr>
          </a:p>
        </p:txBody>
      </p:sp>
      <p:sp>
        <p:nvSpPr>
          <p:cNvPr id="7" name="Місце для вмісту 6"/>
          <p:cNvSpPr>
            <a:spLocks noGrp="1"/>
          </p:cNvSpPr>
          <p:nvPr>
            <p:ph idx="1"/>
          </p:nvPr>
        </p:nvSpPr>
        <p:spPr>
          <a:xfrm>
            <a:off x="967637" y="1060927"/>
            <a:ext cx="10720780" cy="5303084"/>
          </a:xfrm>
        </p:spPr>
        <p:txBody>
          <a:bodyPr>
            <a:normAutofit fontScale="65000" lnSpcReduction="20000"/>
          </a:bodyPr>
          <a:lstStyle/>
          <a:p>
            <a:pPr algn="just">
              <a:lnSpc>
                <a:spcPct val="120000"/>
              </a:lnSpc>
              <a:spcBef>
                <a:spcPts val="0"/>
              </a:spcBef>
              <a:spcAft>
                <a:spcPts val="0"/>
              </a:spcAft>
              <a:buFont typeface="Wingdings" panose="05000000000000000000" pitchFamily="2" charset="2"/>
              <a:buChar char="Ø"/>
            </a:pPr>
            <a:r>
              <a:rPr lang="uk-UA" sz="3100" b="1" i="0" dirty="0">
                <a:solidFill>
                  <a:srgbClr val="333333"/>
                </a:solidFill>
                <a:effectLst/>
                <a:latin typeface="+mn-ea"/>
                <a:cs typeface="+mn-ea"/>
              </a:rPr>
              <a:t>1970-ті роки</a:t>
            </a:r>
            <a:r>
              <a:rPr lang="uk-UA" sz="3100" i="0" dirty="0">
                <a:solidFill>
                  <a:srgbClr val="333333"/>
                </a:solidFill>
                <a:effectLst/>
                <a:latin typeface="+mn-ea"/>
                <a:cs typeface="+mn-ea"/>
              </a:rPr>
              <a:t>. Ранні роботи з детектування</a:t>
            </a:r>
          </a:p>
          <a:p>
            <a:pPr algn="just">
              <a:lnSpc>
                <a:spcPct val="120000"/>
              </a:lnSpc>
              <a:spcBef>
                <a:spcPts val="0"/>
              </a:spcBef>
              <a:spcAft>
                <a:spcPts val="0"/>
              </a:spcAft>
              <a:buFont typeface="Wingdings" panose="05000000000000000000" pitchFamily="2" charset="2"/>
              <a:buChar char="Ø"/>
            </a:pPr>
            <a:r>
              <a:rPr lang="uk-UA" sz="3100" i="0" dirty="0">
                <a:solidFill>
                  <a:srgbClr val="333333"/>
                </a:solidFill>
                <a:effectLst/>
                <a:latin typeface="+mn-ea"/>
                <a:cs typeface="+mn-ea"/>
              </a:rPr>
              <a:t>1979 рік.</a:t>
            </a:r>
            <a:r>
              <a:rPr lang="uk-UA" sz="3100" dirty="0">
                <a:solidFill>
                  <a:srgbClr val="333333"/>
                </a:solidFill>
                <a:latin typeface="+mn-ea"/>
                <a:cs typeface="+mn-ea"/>
              </a:rPr>
              <a:t> Ф</a:t>
            </a:r>
            <a:r>
              <a:rPr lang="uk-UA" sz="3100" i="0" dirty="0">
                <a:solidFill>
                  <a:srgbClr val="333333"/>
                </a:solidFill>
                <a:effectLst/>
                <a:latin typeface="+mn-ea"/>
                <a:cs typeface="+mn-ea"/>
              </a:rPr>
              <a:t>інансування дослідження та розробки лазерних інтерферометрів</a:t>
            </a:r>
          </a:p>
          <a:p>
            <a:pPr algn="just">
              <a:lnSpc>
                <a:spcPct val="120000"/>
              </a:lnSpc>
              <a:spcBef>
                <a:spcPts val="0"/>
              </a:spcBef>
              <a:spcAft>
                <a:spcPts val="0"/>
              </a:spcAft>
              <a:buFont typeface="Wingdings" panose="05000000000000000000" pitchFamily="2" charset="2"/>
              <a:buChar char="Ø"/>
            </a:pPr>
            <a:r>
              <a:rPr lang="uk-UA" sz="3100" b="1" dirty="0">
                <a:solidFill>
                  <a:srgbClr val="333333"/>
                </a:solidFill>
                <a:latin typeface="+mn-ea"/>
                <a:cs typeface="+mn-ea"/>
              </a:rPr>
              <a:t>1990 рік</a:t>
            </a:r>
            <a:r>
              <a:rPr lang="uk-UA" sz="3100" dirty="0">
                <a:solidFill>
                  <a:srgbClr val="333333"/>
                </a:solidFill>
                <a:latin typeface="+mn-ea"/>
                <a:cs typeface="+mn-ea"/>
              </a:rPr>
              <a:t>. С</a:t>
            </a:r>
            <a:r>
              <a:rPr lang="uk-UA" sz="3100" i="0" dirty="0">
                <a:solidFill>
                  <a:srgbClr val="333333"/>
                </a:solidFill>
                <a:effectLst/>
                <a:latin typeface="+mn-ea"/>
                <a:cs typeface="+mn-ea"/>
              </a:rPr>
              <a:t>хвалено пропозицію щодо будівництва </a:t>
            </a:r>
            <a:r>
              <a:rPr lang="en-US" sz="3100" i="0" dirty="0">
                <a:solidFill>
                  <a:srgbClr val="333333"/>
                </a:solidFill>
                <a:effectLst/>
                <a:latin typeface="+mn-ea"/>
                <a:cs typeface="+mn-ea"/>
              </a:rPr>
              <a:t>LIGO, </a:t>
            </a:r>
            <a:r>
              <a:rPr lang="uk-UA" sz="3100" i="0" dirty="0">
                <a:solidFill>
                  <a:srgbClr val="333333"/>
                </a:solidFill>
                <a:effectLst/>
                <a:latin typeface="+mn-ea"/>
                <a:cs typeface="+mn-ea"/>
              </a:rPr>
              <a:t>яка передбачає початкові інтерферометри, а потім вдосконалені інтерферометри</a:t>
            </a:r>
          </a:p>
          <a:p>
            <a:pPr algn="just">
              <a:lnSpc>
                <a:spcPct val="120000"/>
              </a:lnSpc>
              <a:spcBef>
                <a:spcPts val="0"/>
              </a:spcBef>
              <a:spcAft>
                <a:spcPts val="0"/>
              </a:spcAft>
              <a:buFont typeface="Wingdings" panose="05000000000000000000" pitchFamily="2" charset="2"/>
              <a:buChar char="Ø"/>
            </a:pPr>
            <a:r>
              <a:rPr lang="uk-UA" sz="3100" b="1" dirty="0">
                <a:solidFill>
                  <a:srgbClr val="333333"/>
                </a:solidFill>
                <a:latin typeface="+mn-ea"/>
                <a:cs typeface="+mn-ea"/>
              </a:rPr>
              <a:t>2006 рік.</a:t>
            </a:r>
            <a:r>
              <a:rPr lang="uk-UA" sz="3100" b="1" i="0" dirty="0">
                <a:solidFill>
                  <a:srgbClr val="333333"/>
                </a:solidFill>
                <a:effectLst/>
                <a:latin typeface="+mn-ea"/>
                <a:cs typeface="+mn-ea"/>
              </a:rPr>
              <a:t> Чутливість дизайну </a:t>
            </a:r>
            <a:r>
              <a:rPr lang="en-US" sz="3100" b="1" i="0" dirty="0">
                <a:solidFill>
                  <a:srgbClr val="333333"/>
                </a:solidFill>
                <a:effectLst/>
                <a:latin typeface="+mn-ea"/>
                <a:cs typeface="+mn-ea"/>
              </a:rPr>
              <a:t>LIGO </a:t>
            </a:r>
            <a:r>
              <a:rPr lang="uk-UA" sz="3100" b="1" i="0" dirty="0">
                <a:solidFill>
                  <a:srgbClr val="333333"/>
                </a:solidFill>
                <a:effectLst/>
                <a:latin typeface="+mn-ea"/>
                <a:cs typeface="+mn-ea"/>
              </a:rPr>
              <a:t>досягнута. </a:t>
            </a:r>
            <a:r>
              <a:rPr lang="uk-UA" sz="3100" b="0" i="0" dirty="0">
                <a:solidFill>
                  <a:srgbClr val="333333"/>
                </a:solidFill>
                <a:effectLst/>
                <a:latin typeface="+mn-ea"/>
                <a:cs typeface="+mn-ea"/>
              </a:rPr>
              <a:t>Перший пошук гравітаційної хвилі  при проектній чутливості</a:t>
            </a:r>
          </a:p>
          <a:p>
            <a:pPr algn="just">
              <a:lnSpc>
                <a:spcPct val="120000"/>
              </a:lnSpc>
              <a:spcBef>
                <a:spcPts val="0"/>
              </a:spcBef>
              <a:spcAft>
                <a:spcPts val="0"/>
              </a:spcAft>
              <a:buFont typeface="Wingdings" panose="05000000000000000000" pitchFamily="2" charset="2"/>
              <a:buChar char="Ø"/>
            </a:pPr>
            <a:r>
              <a:rPr lang="uk-UA" sz="3100" b="0" dirty="0">
                <a:solidFill>
                  <a:srgbClr val="333333"/>
                </a:solidFill>
                <a:latin typeface="+mn-ea"/>
                <a:cs typeface="+mn-ea"/>
              </a:rPr>
              <a:t>2007 рік. </a:t>
            </a:r>
            <a:r>
              <a:rPr lang="uk-UA" sz="3100" b="0" i="0" dirty="0">
                <a:solidFill>
                  <a:srgbClr val="333333"/>
                </a:solidFill>
                <a:effectLst/>
                <a:latin typeface="+mn-ea"/>
                <a:cs typeface="+mn-ea"/>
              </a:rPr>
              <a:t>Ратифікована угода про спільний аналіз даних між </a:t>
            </a:r>
            <a:r>
              <a:rPr lang="en-US" sz="3100" b="0" i="0" dirty="0">
                <a:solidFill>
                  <a:srgbClr val="333333"/>
                </a:solidFill>
                <a:effectLst/>
                <a:latin typeface="+mn-ea"/>
                <a:cs typeface="+mn-ea"/>
              </a:rPr>
              <a:t>LIGO </a:t>
            </a:r>
            <a:r>
              <a:rPr lang="uk-UA" sz="3100" b="0" i="0" dirty="0">
                <a:solidFill>
                  <a:srgbClr val="333333"/>
                </a:solidFill>
                <a:effectLst/>
                <a:latin typeface="+mn-ea"/>
                <a:cs typeface="+mn-ea"/>
              </a:rPr>
              <a:t>та </a:t>
            </a:r>
            <a:r>
              <a:rPr lang="en-US" sz="3100" b="0" i="0" dirty="0">
                <a:solidFill>
                  <a:srgbClr val="333333"/>
                </a:solidFill>
                <a:effectLst/>
                <a:latin typeface="+mn-ea"/>
                <a:cs typeface="+mn-ea"/>
              </a:rPr>
              <a:t>Virgo </a:t>
            </a:r>
            <a:r>
              <a:rPr lang="uk-UA" sz="3100" b="0" i="0" dirty="0">
                <a:solidFill>
                  <a:srgbClr val="333333"/>
                </a:solidFill>
                <a:effectLst/>
                <a:latin typeface="+mn-ea"/>
                <a:cs typeface="+mn-ea"/>
              </a:rPr>
              <a:t> </a:t>
            </a:r>
            <a:r>
              <a:rPr lang="en-US" sz="3100" dirty="0">
                <a:solidFill>
                  <a:srgbClr val="333333"/>
                </a:solidFill>
                <a:latin typeface="+mn-ea"/>
                <a:cs typeface="+mn-ea"/>
              </a:rPr>
              <a:t>Collaboration </a:t>
            </a:r>
            <a:r>
              <a:rPr lang="en-US" sz="3100" b="0" i="0" dirty="0">
                <a:solidFill>
                  <a:srgbClr val="333333"/>
                </a:solidFill>
                <a:effectLst/>
                <a:latin typeface="+mn-ea"/>
                <a:cs typeface="+mn-ea"/>
              </a:rPr>
              <a:t> </a:t>
            </a:r>
            <a:r>
              <a:rPr lang="uk-UA" sz="3100" b="0" i="0" dirty="0">
                <a:solidFill>
                  <a:srgbClr val="333333"/>
                </a:solidFill>
                <a:effectLst/>
                <a:latin typeface="+mn-ea"/>
                <a:cs typeface="+mn-ea"/>
              </a:rPr>
              <a:t>яка керує інтерферометром </a:t>
            </a:r>
            <a:r>
              <a:rPr lang="en-US" sz="3100" b="0" i="0" dirty="0">
                <a:solidFill>
                  <a:srgbClr val="333333"/>
                </a:solidFill>
                <a:effectLst/>
                <a:latin typeface="+mn-ea"/>
                <a:cs typeface="+mn-ea"/>
              </a:rPr>
              <a:t>Virgo </a:t>
            </a:r>
            <a:r>
              <a:rPr lang="uk-UA" sz="3100" b="0" i="0" dirty="0">
                <a:solidFill>
                  <a:srgbClr val="333333"/>
                </a:solidFill>
                <a:effectLst/>
                <a:latin typeface="+mn-ea"/>
                <a:cs typeface="+mn-ea"/>
              </a:rPr>
              <a:t>в </a:t>
            </a:r>
            <a:r>
              <a:rPr lang="uk-UA" sz="3100" b="0" i="0" dirty="0" err="1">
                <a:solidFill>
                  <a:srgbClr val="333333"/>
                </a:solidFill>
                <a:effectLst/>
                <a:latin typeface="+mn-ea"/>
                <a:cs typeface="+mn-ea"/>
              </a:rPr>
              <a:t>Кашіні</a:t>
            </a:r>
            <a:r>
              <a:rPr lang="uk-UA" sz="3100" b="0" i="0" dirty="0">
                <a:solidFill>
                  <a:srgbClr val="333333"/>
                </a:solidFill>
                <a:effectLst/>
                <a:latin typeface="+mn-ea"/>
                <a:cs typeface="+mn-ea"/>
              </a:rPr>
              <a:t>, Італія. Спільні спостереження з покращеним початковим інтерферометром </a:t>
            </a:r>
            <a:r>
              <a:rPr lang="en-US" sz="3100" b="0" i="0" dirty="0">
                <a:solidFill>
                  <a:srgbClr val="333333"/>
                </a:solidFill>
                <a:effectLst/>
                <a:latin typeface="+mn-ea"/>
                <a:cs typeface="+mn-ea"/>
              </a:rPr>
              <a:t>LIGO </a:t>
            </a:r>
            <a:r>
              <a:rPr lang="uk-UA" sz="3100" b="0" i="0" dirty="0">
                <a:solidFill>
                  <a:srgbClr val="333333"/>
                </a:solidFill>
                <a:effectLst/>
                <a:latin typeface="+mn-ea"/>
                <a:cs typeface="+mn-ea"/>
              </a:rPr>
              <a:t>та </a:t>
            </a:r>
            <a:r>
              <a:rPr lang="en-US" sz="3100" b="0" i="0" dirty="0">
                <a:solidFill>
                  <a:srgbClr val="333333"/>
                </a:solidFill>
                <a:effectLst/>
                <a:latin typeface="+mn-ea"/>
                <a:cs typeface="+mn-ea"/>
              </a:rPr>
              <a:t>Virgo</a:t>
            </a:r>
            <a:endParaRPr lang="uk-UA" sz="3100" b="0" dirty="0">
              <a:solidFill>
                <a:srgbClr val="333333"/>
              </a:solidFill>
              <a:latin typeface="+mn-ea"/>
              <a:cs typeface="+mn-ea"/>
            </a:endParaRPr>
          </a:p>
          <a:p>
            <a:pPr algn="just">
              <a:lnSpc>
                <a:spcPct val="120000"/>
              </a:lnSpc>
              <a:spcBef>
                <a:spcPts val="0"/>
              </a:spcBef>
              <a:spcAft>
                <a:spcPts val="0"/>
              </a:spcAft>
              <a:buFont typeface="Wingdings" panose="05000000000000000000" pitchFamily="2" charset="2"/>
              <a:buChar char="Ø"/>
            </a:pPr>
            <a:r>
              <a:rPr lang="uk-UA" sz="3100" b="1" i="0" dirty="0">
                <a:solidFill>
                  <a:srgbClr val="333333"/>
                </a:solidFill>
                <a:effectLst/>
                <a:latin typeface="+mn-ea"/>
                <a:cs typeface="+mn-ea"/>
              </a:rPr>
              <a:t>2014рік</a:t>
            </a:r>
            <a:r>
              <a:rPr lang="uk-UA" sz="3100" i="0" dirty="0">
                <a:solidFill>
                  <a:srgbClr val="333333"/>
                </a:solidFill>
                <a:effectLst/>
                <a:latin typeface="+mn-ea"/>
                <a:cs typeface="+mn-ea"/>
              </a:rPr>
              <a:t>.</a:t>
            </a:r>
            <a:r>
              <a:rPr lang="uk-UA" sz="3100" b="1" i="0" dirty="0">
                <a:solidFill>
                  <a:srgbClr val="333333"/>
                </a:solidFill>
                <a:effectLst/>
                <a:latin typeface="+mn-ea"/>
                <a:cs typeface="+mn-ea"/>
              </a:rPr>
              <a:t> Розширене встановлення </a:t>
            </a:r>
            <a:r>
              <a:rPr lang="en-US" sz="3100" b="1" i="0" dirty="0">
                <a:solidFill>
                  <a:srgbClr val="333333"/>
                </a:solidFill>
                <a:effectLst/>
                <a:latin typeface="+mn-ea"/>
                <a:cs typeface="+mn-ea"/>
              </a:rPr>
              <a:t>LIGO </a:t>
            </a:r>
            <a:r>
              <a:rPr lang="uk-UA" sz="3100" b="1" i="0" dirty="0">
                <a:solidFill>
                  <a:srgbClr val="333333"/>
                </a:solidFill>
                <a:effectLst/>
                <a:latin typeface="+mn-ea"/>
                <a:cs typeface="+mn-ea"/>
              </a:rPr>
              <a:t>завершено</a:t>
            </a:r>
            <a:br>
              <a:rPr lang="uk-UA" sz="3100" b="1" i="0" dirty="0">
                <a:solidFill>
                  <a:srgbClr val="333333"/>
                </a:solidFill>
                <a:effectLst/>
                <a:latin typeface="+mn-ea"/>
                <a:cs typeface="+mn-ea"/>
              </a:rPr>
            </a:br>
            <a:r>
              <a:rPr lang="en-US" sz="3100" b="1" i="0" dirty="0">
                <a:solidFill>
                  <a:srgbClr val="333333"/>
                </a:solidFill>
                <a:effectLst/>
                <a:latin typeface="+mn-ea"/>
                <a:cs typeface="+mn-ea"/>
              </a:rPr>
              <a:t>LIGO</a:t>
            </a:r>
            <a:r>
              <a:rPr lang="uk-UA" sz="3100" b="1" i="0" dirty="0">
                <a:solidFill>
                  <a:srgbClr val="333333"/>
                </a:solidFill>
                <a:effectLst/>
                <a:latin typeface="+mn-ea"/>
                <a:cs typeface="+mn-ea"/>
              </a:rPr>
              <a:t> налічує кілька десятків років  будівництво тривало з 1994-1997 і в 2015 році було виявлено перші сплески</a:t>
            </a:r>
          </a:p>
          <a:p>
            <a:pPr algn="just">
              <a:lnSpc>
                <a:spcPct val="120000"/>
              </a:lnSpc>
              <a:spcBef>
                <a:spcPts val="0"/>
              </a:spcBef>
              <a:spcAft>
                <a:spcPts val="0"/>
              </a:spcAft>
              <a:buFont typeface="Wingdings" panose="05000000000000000000" pitchFamily="2" charset="2"/>
              <a:buChar char="Ø"/>
            </a:pPr>
            <a:r>
              <a:rPr lang="uk-UA" sz="3100" dirty="0">
                <a:solidFill>
                  <a:srgbClr val="0070C0"/>
                </a:solidFill>
                <a:effectLst/>
                <a:highlight>
                  <a:srgbClr val="FFFF00"/>
                </a:highlight>
                <a:latin typeface="+mn-ea"/>
                <a:cs typeface="+mn-ea"/>
              </a:rPr>
              <a:t>14 вересня 2015 р</a:t>
            </a:r>
            <a:r>
              <a:rPr lang="uk-UA" sz="3100" b="1" dirty="0">
                <a:solidFill>
                  <a:srgbClr val="0070C0"/>
                </a:solidFill>
                <a:highlight>
                  <a:srgbClr val="FFFF00"/>
                </a:highlight>
                <a:latin typeface="+mn-ea"/>
                <a:cs typeface="+mn-ea"/>
              </a:rPr>
              <a:t> . </a:t>
            </a:r>
            <a:r>
              <a:rPr lang="en-US" sz="3100" b="1" i="0" dirty="0">
                <a:solidFill>
                  <a:srgbClr val="0070C0"/>
                </a:solidFill>
                <a:effectLst/>
                <a:highlight>
                  <a:srgbClr val="FFFF00"/>
                </a:highlight>
                <a:latin typeface="+mn-ea"/>
                <a:cs typeface="+mn-ea"/>
              </a:rPr>
              <a:t>LIGO</a:t>
            </a:r>
            <a:r>
              <a:rPr lang="uk-UA" sz="3100" b="1" i="0" dirty="0">
                <a:solidFill>
                  <a:srgbClr val="0070C0"/>
                </a:solidFill>
                <a:effectLst/>
                <a:highlight>
                  <a:srgbClr val="FFFF00"/>
                </a:highlight>
                <a:latin typeface="+mn-ea"/>
                <a:cs typeface="+mn-ea"/>
              </a:rPr>
              <a:t> виявляє гравітаційні хвилі від </a:t>
            </a:r>
            <a:r>
              <a:rPr lang="uk-UA" sz="3100" b="1" dirty="0">
                <a:solidFill>
                  <a:srgbClr val="0070C0"/>
                </a:solidFill>
                <a:highlight>
                  <a:srgbClr val="FFFF00"/>
                </a:highlight>
                <a:latin typeface="+mn-ea"/>
                <a:cs typeface="+mn-ea"/>
              </a:rPr>
              <a:t>злиття</a:t>
            </a:r>
            <a:r>
              <a:rPr lang="uk-UA" sz="3100" b="1" i="0" dirty="0">
                <a:solidFill>
                  <a:srgbClr val="0070C0"/>
                </a:solidFill>
                <a:effectLst/>
                <a:highlight>
                  <a:srgbClr val="FFFF00"/>
                </a:highlight>
                <a:latin typeface="+mn-ea"/>
                <a:cs typeface="+mn-ea"/>
              </a:rPr>
              <a:t> двох чорних дір</a:t>
            </a:r>
          </a:p>
          <a:p>
            <a:pPr algn="just">
              <a:lnSpc>
                <a:spcPct val="120000"/>
              </a:lnSpc>
              <a:spcBef>
                <a:spcPts val="0"/>
              </a:spcBef>
              <a:spcAft>
                <a:spcPts val="0"/>
              </a:spcAft>
              <a:buFont typeface="Wingdings" panose="05000000000000000000" pitchFamily="2" charset="2"/>
              <a:buChar char="Ø"/>
            </a:pPr>
            <a:r>
              <a:rPr lang="uk-UA" sz="3100" b="1" dirty="0">
                <a:solidFill>
                  <a:srgbClr val="0070C0"/>
                </a:solidFill>
                <a:latin typeface="+mn-ea"/>
                <a:cs typeface="+mn-ea"/>
              </a:rPr>
              <a:t> </a:t>
            </a:r>
            <a:r>
              <a:rPr lang="uk-UA" sz="3100" dirty="0">
                <a:solidFill>
                  <a:schemeClr val="bg1"/>
                </a:solidFill>
                <a:latin typeface="+mn-ea"/>
                <a:cs typeface="+mn-ea"/>
              </a:rPr>
              <a:t>Нобелівська премія з фізики в</a:t>
            </a:r>
            <a:r>
              <a:rPr lang="uk-UA" sz="3100" b="1" dirty="0">
                <a:solidFill>
                  <a:schemeClr val="bg1"/>
                </a:solidFill>
                <a:latin typeface="+mn-ea"/>
                <a:cs typeface="+mn-ea"/>
              </a:rPr>
              <a:t> 2017 </a:t>
            </a:r>
            <a:r>
              <a:rPr lang="uk-UA" sz="3100" dirty="0">
                <a:solidFill>
                  <a:schemeClr val="bg1"/>
                </a:solidFill>
                <a:latin typeface="+mn-ea"/>
                <a:cs typeface="+mn-ea"/>
              </a:rPr>
              <a:t>році була присуджена </a:t>
            </a:r>
            <a:r>
              <a:rPr lang="uk-UA" sz="3100" dirty="0" err="1">
                <a:solidFill>
                  <a:schemeClr val="bg1"/>
                </a:solidFill>
                <a:latin typeface="+mn-ea"/>
                <a:cs typeface="+mn-ea"/>
              </a:rPr>
              <a:t>Баррі</a:t>
            </a:r>
            <a:r>
              <a:rPr lang="uk-UA" sz="3100" dirty="0">
                <a:solidFill>
                  <a:schemeClr val="bg1"/>
                </a:solidFill>
                <a:latin typeface="+mn-ea"/>
                <a:cs typeface="+mn-ea"/>
              </a:rPr>
              <a:t> С. </a:t>
            </a:r>
            <a:r>
              <a:rPr lang="uk-UA" sz="3100" dirty="0" err="1">
                <a:solidFill>
                  <a:schemeClr val="bg1"/>
                </a:solidFill>
                <a:latin typeface="+mn-ea"/>
                <a:cs typeface="+mn-ea"/>
              </a:rPr>
              <a:t>Барішу</a:t>
            </a:r>
            <a:r>
              <a:rPr lang="uk-UA" sz="3100" dirty="0">
                <a:solidFill>
                  <a:schemeClr val="bg1"/>
                </a:solidFill>
                <a:latin typeface="+mn-ea"/>
                <a:cs typeface="+mn-ea"/>
              </a:rPr>
              <a:t> з Каліфорнійського технологічного інституту, Рональду та </a:t>
            </a:r>
            <a:r>
              <a:rPr lang="uk-UA" sz="3100" dirty="0" err="1">
                <a:solidFill>
                  <a:schemeClr val="bg1"/>
                </a:solidFill>
                <a:latin typeface="+mn-ea"/>
                <a:cs typeface="+mn-ea"/>
              </a:rPr>
              <a:t>Максін</a:t>
            </a:r>
            <a:r>
              <a:rPr lang="uk-UA" sz="3100" dirty="0">
                <a:solidFill>
                  <a:schemeClr val="bg1"/>
                </a:solidFill>
                <a:latin typeface="+mn-ea"/>
                <a:cs typeface="+mn-ea"/>
              </a:rPr>
              <a:t> </a:t>
            </a:r>
            <a:r>
              <a:rPr lang="uk-UA" sz="3100" dirty="0" err="1">
                <a:solidFill>
                  <a:schemeClr val="bg1"/>
                </a:solidFill>
                <a:latin typeface="+mn-ea"/>
                <a:cs typeface="+mn-ea"/>
              </a:rPr>
              <a:t>Лінде</a:t>
            </a:r>
            <a:r>
              <a:rPr lang="uk-UA" sz="3100" dirty="0">
                <a:solidFill>
                  <a:schemeClr val="bg1"/>
                </a:solidFill>
                <a:latin typeface="+mn-ea"/>
                <a:cs typeface="+mn-ea"/>
              </a:rPr>
              <a:t>, а також </a:t>
            </a:r>
            <a:br>
              <a:rPr lang="uk-UA" sz="3100" dirty="0">
                <a:solidFill>
                  <a:schemeClr val="bg1"/>
                </a:solidFill>
                <a:latin typeface="+mn-ea"/>
                <a:cs typeface="+mn-ea"/>
              </a:rPr>
            </a:br>
            <a:r>
              <a:rPr lang="uk-UA" sz="3100" dirty="0">
                <a:solidFill>
                  <a:schemeClr val="bg1"/>
                </a:solidFill>
                <a:latin typeface="+mn-ea"/>
                <a:cs typeface="+mn-ea"/>
              </a:rPr>
              <a:t>Кіпу С. </a:t>
            </a:r>
            <a:r>
              <a:rPr lang="uk-UA" sz="3100" dirty="0" err="1">
                <a:solidFill>
                  <a:schemeClr val="bg1"/>
                </a:solidFill>
                <a:latin typeface="+mn-ea"/>
                <a:cs typeface="+mn-ea"/>
              </a:rPr>
              <a:t>Торну</a:t>
            </a:r>
            <a:r>
              <a:rPr lang="uk-UA" sz="3100" dirty="0">
                <a:solidFill>
                  <a:schemeClr val="bg1"/>
                </a:solidFill>
                <a:latin typeface="+mn-ea"/>
                <a:cs typeface="+mn-ea"/>
              </a:rPr>
              <a:t> за їхній внесок у розробку та успішну реалізацію Лазерної </a:t>
            </a:r>
            <a:r>
              <a:rPr lang="uk-UA" sz="3100" dirty="0" err="1">
                <a:solidFill>
                  <a:schemeClr val="bg1"/>
                </a:solidFill>
                <a:latin typeface="+mn-ea"/>
                <a:cs typeface="+mn-ea"/>
              </a:rPr>
              <a:t>інтерферометричної</a:t>
            </a:r>
            <a:r>
              <a:rPr lang="uk-UA" sz="3100" dirty="0">
                <a:solidFill>
                  <a:schemeClr val="bg1"/>
                </a:solidFill>
                <a:latin typeface="+mn-ea"/>
                <a:cs typeface="+mn-ea"/>
              </a:rPr>
              <a:t> </a:t>
            </a:r>
            <a:r>
              <a:rPr lang="uk-UA" sz="3100" dirty="0" err="1">
                <a:solidFill>
                  <a:schemeClr val="bg1"/>
                </a:solidFill>
                <a:latin typeface="+mn-ea"/>
                <a:cs typeface="+mn-ea"/>
              </a:rPr>
              <a:t>гравітаційно</a:t>
            </a:r>
            <a:r>
              <a:rPr lang="uk-UA" sz="3100" dirty="0">
                <a:solidFill>
                  <a:schemeClr val="bg1"/>
                </a:solidFill>
                <a:latin typeface="+mn-ea"/>
                <a:cs typeface="+mn-ea"/>
              </a:rPr>
              <a:t>-хвильової обсерваторії (LIGO)</a:t>
            </a:r>
            <a:endParaRPr lang="uk-UA" sz="3100" b="1" i="0" dirty="0">
              <a:solidFill>
                <a:srgbClr val="333333"/>
              </a:solidFill>
              <a:effectLst/>
              <a:latin typeface="+mn-ea"/>
              <a:cs typeface="+mn-ea"/>
            </a:endParaRPr>
          </a:p>
          <a:p>
            <a:pPr marL="0" indent="0">
              <a:buNone/>
            </a:pPr>
            <a:endParaRPr lang="uk-UA" i="0" dirty="0">
              <a:solidFill>
                <a:srgbClr val="333333"/>
              </a:solidFill>
              <a:effectLst/>
              <a:latin typeface="+mn-ea"/>
              <a:cs typeface="+mn-ea"/>
            </a:endParaRPr>
          </a:p>
        </p:txBody>
      </p:sp>
      <p:sp>
        <p:nvSpPr>
          <p:cNvPr id="5" name="Місце для номера слайда 4"/>
          <p:cNvSpPr>
            <a:spLocks noGrp="1"/>
          </p:cNvSpPr>
          <p:nvPr>
            <p:ph type="sldNum" sz="quarter" idx="12"/>
          </p:nvPr>
        </p:nvSpPr>
        <p:spPr>
          <a:xfrm>
            <a:off x="10853530" y="6029049"/>
            <a:ext cx="1142245" cy="669925"/>
          </a:xfrm>
        </p:spPr>
        <p:txBody>
          <a:bodyPr/>
          <a:lstStyle/>
          <a:p>
            <a:fld id="{D57F1E4F-1CFF-5643-939E-217C01CDF565}"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37313" y="104485"/>
            <a:ext cx="6026888" cy="873234"/>
          </a:xfrm>
        </p:spPr>
        <p:txBody>
          <a:bodyPr>
            <a:normAutofit/>
          </a:bodyPr>
          <a:lstStyle/>
          <a:p>
            <a:r>
              <a:rPr lang="en-US" altLang="uk-UA" sz="3000" b="1" i="1" dirty="0">
                <a:solidFill>
                  <a:schemeClr val="bg1"/>
                </a:solidFill>
              </a:rPr>
              <a:t>LIGO VIRGO AND KARGA</a:t>
            </a:r>
          </a:p>
        </p:txBody>
      </p:sp>
      <p:sp>
        <p:nvSpPr>
          <p:cNvPr id="5" name="Місце для номера слайда 4"/>
          <p:cNvSpPr>
            <a:spLocks noGrp="1"/>
          </p:cNvSpPr>
          <p:nvPr>
            <p:ph type="sldNum" sz="quarter" idx="12"/>
          </p:nvPr>
        </p:nvSpPr>
        <p:spPr>
          <a:xfrm>
            <a:off x="10934322" y="6058326"/>
            <a:ext cx="1142245" cy="669925"/>
          </a:xfrm>
        </p:spPr>
        <p:txBody>
          <a:bodyPr/>
          <a:lstStyle/>
          <a:p>
            <a:fld id="{D57F1E4F-1CFF-5643-939E-217C01CDF565}" type="slidenum">
              <a:rPr lang="en-US" smtClean="0"/>
              <a:t>7</a:t>
            </a:fld>
            <a:endParaRPr lang="en-US" dirty="0"/>
          </a:p>
        </p:txBody>
      </p:sp>
      <p:pic>
        <p:nvPicPr>
          <p:cNvPr id="8" name="Замещающее содержимое 7"/>
          <p:cNvPicPr>
            <a:picLocks noGrp="1" noChangeAspect="1"/>
          </p:cNvPicPr>
          <p:nvPr>
            <p:ph idx="1"/>
          </p:nvPr>
        </p:nvPicPr>
        <p:blipFill>
          <a:blip r:embed="rId2"/>
          <a:stretch>
            <a:fillRect/>
          </a:stretch>
        </p:blipFill>
        <p:spPr>
          <a:xfrm>
            <a:off x="4451985" y="1229360"/>
            <a:ext cx="3288030" cy="2435225"/>
          </a:xfrm>
          <a:prstGeom prst="rect">
            <a:avLst/>
          </a:prstGeom>
        </p:spPr>
      </p:pic>
      <p:sp>
        <p:nvSpPr>
          <p:cNvPr id="9" name="Текстовое поле 8"/>
          <p:cNvSpPr txBox="1"/>
          <p:nvPr/>
        </p:nvSpPr>
        <p:spPr>
          <a:xfrm>
            <a:off x="4265616" y="3750889"/>
            <a:ext cx="3715443" cy="400110"/>
          </a:xfrm>
          <a:prstGeom prst="rect">
            <a:avLst/>
          </a:prstGeom>
          <a:noFill/>
        </p:spPr>
        <p:txBody>
          <a:bodyPr wrap="square" rtlCol="0">
            <a:spAutoFit/>
          </a:bodyPr>
          <a:lstStyle/>
          <a:p>
            <a:r>
              <a:rPr lang="uk-UA" altLang="en-US" sz="2000" dirty="0">
                <a:solidFill>
                  <a:schemeClr val="bg1"/>
                </a:solidFill>
              </a:rPr>
              <a:t>Лабораторія </a:t>
            </a:r>
            <a:r>
              <a:rPr lang="en-US" altLang="en-US" sz="2000" dirty="0">
                <a:solidFill>
                  <a:schemeClr val="bg1"/>
                </a:solidFill>
              </a:rPr>
              <a:t>VIRGO</a:t>
            </a:r>
            <a:r>
              <a:rPr lang="uk-UA" altLang="en-US" sz="2000" dirty="0">
                <a:solidFill>
                  <a:schemeClr val="bg1"/>
                </a:solidFill>
              </a:rPr>
              <a:t> в Італії</a:t>
            </a:r>
          </a:p>
        </p:txBody>
      </p:sp>
      <p:sp>
        <p:nvSpPr>
          <p:cNvPr id="10" name="Текстовое поле 9"/>
          <p:cNvSpPr txBox="1"/>
          <p:nvPr/>
        </p:nvSpPr>
        <p:spPr>
          <a:xfrm>
            <a:off x="4232201" y="4167866"/>
            <a:ext cx="4064000" cy="523220"/>
          </a:xfrm>
          <a:prstGeom prst="rect">
            <a:avLst/>
          </a:prstGeom>
          <a:noFill/>
        </p:spPr>
        <p:txBody>
          <a:bodyPr wrap="square" rtlCol="0">
            <a:spAutoFit/>
          </a:bodyPr>
          <a:lstStyle/>
          <a:p>
            <a:r>
              <a:rPr lang="ru-RU" altLang="en-US" sz="1400" dirty="0">
                <a:solidFill>
                  <a:schemeClr val="bg1"/>
                </a:solidFill>
              </a:rPr>
              <a:t>https://www.virgo-gw.eu/about/scientific-collaboration/</a:t>
            </a:r>
          </a:p>
        </p:txBody>
      </p:sp>
      <p:sp>
        <p:nvSpPr>
          <p:cNvPr id="11" name="Текстовое поле 10"/>
          <p:cNvSpPr txBox="1"/>
          <p:nvPr/>
        </p:nvSpPr>
        <p:spPr>
          <a:xfrm>
            <a:off x="925181" y="5143818"/>
            <a:ext cx="10113879" cy="1107996"/>
          </a:xfrm>
          <a:prstGeom prst="rect">
            <a:avLst/>
          </a:prstGeom>
          <a:noFill/>
        </p:spPr>
        <p:txBody>
          <a:bodyPr wrap="square" rtlCol="0">
            <a:spAutoFit/>
          </a:bodyPr>
          <a:lstStyle/>
          <a:p>
            <a:pPr marL="285750" indent="-285750" algn="just">
              <a:buFont typeface="Arial" panose="020B0604020202020204" pitchFamily="34" charset="0"/>
              <a:buChar char="•"/>
            </a:pPr>
            <a:r>
              <a:rPr lang="uk-UA" altLang="en-US" sz="2200" dirty="0">
                <a:solidFill>
                  <a:schemeClr val="bg1"/>
                </a:solidFill>
              </a:rPr>
              <a:t>З 2007 року </a:t>
            </a:r>
            <a:r>
              <a:rPr lang="uk-UA" altLang="en-US" sz="2200" dirty="0" err="1">
                <a:solidFill>
                  <a:schemeClr val="bg1"/>
                </a:solidFill>
              </a:rPr>
              <a:t>Virgo</a:t>
            </a:r>
            <a:r>
              <a:rPr lang="uk-UA" altLang="en-US" sz="2200" dirty="0">
                <a:solidFill>
                  <a:schemeClr val="bg1"/>
                </a:solidFill>
              </a:rPr>
              <a:t> і LIGO погодилися спільно аналізувати дані, записані їхніми детекторами, і спільно публікувати результати; до цієї угоди приєдналася KAGRA у 2019 році</a:t>
            </a:r>
          </a:p>
        </p:txBody>
      </p:sp>
      <p:pic>
        <p:nvPicPr>
          <p:cNvPr id="7" name="Замещающее содержимое 6"/>
          <p:cNvPicPr>
            <a:picLocks noGrp="1" noChangeAspect="1"/>
          </p:cNvPicPr>
          <p:nvPr/>
        </p:nvPicPr>
        <p:blipFill>
          <a:blip r:embed="rId3"/>
          <a:stretch>
            <a:fillRect/>
          </a:stretch>
        </p:blipFill>
        <p:spPr>
          <a:xfrm>
            <a:off x="8201540" y="1232451"/>
            <a:ext cx="3303905" cy="2432133"/>
          </a:xfrm>
          <a:prstGeom prst="rect">
            <a:avLst/>
          </a:prstGeom>
        </p:spPr>
      </p:pic>
      <p:sp>
        <p:nvSpPr>
          <p:cNvPr id="4" name="Текстовое поле 3"/>
          <p:cNvSpPr txBox="1"/>
          <p:nvPr/>
        </p:nvSpPr>
        <p:spPr>
          <a:xfrm>
            <a:off x="8201539" y="3750889"/>
            <a:ext cx="3508265" cy="707886"/>
          </a:xfrm>
          <a:prstGeom prst="rect">
            <a:avLst/>
          </a:prstGeom>
          <a:noFill/>
        </p:spPr>
        <p:txBody>
          <a:bodyPr wrap="square" rtlCol="0" anchor="t">
            <a:spAutoFit/>
          </a:bodyPr>
          <a:lstStyle/>
          <a:p>
            <a:pPr algn="ctr"/>
            <a:r>
              <a:rPr lang="ru-RU" altLang="en-US" sz="2000" dirty="0" err="1">
                <a:solidFill>
                  <a:schemeClr val="bg1"/>
                </a:solidFill>
                <a:sym typeface="+mn-ea"/>
              </a:rPr>
              <a:t>Обсерваторія</a:t>
            </a:r>
            <a:r>
              <a:rPr lang="ru-RU" altLang="en-US" sz="2000" dirty="0">
                <a:solidFill>
                  <a:schemeClr val="bg1"/>
                </a:solidFill>
                <a:sym typeface="+mn-ea"/>
              </a:rPr>
              <a:t>  </a:t>
            </a:r>
            <a:r>
              <a:rPr lang="ru-RU" altLang="en-US" sz="2000" dirty="0" err="1">
                <a:solidFill>
                  <a:schemeClr val="bg1"/>
                </a:solidFill>
                <a:sym typeface="+mn-ea"/>
              </a:rPr>
              <a:t>Каміока</a:t>
            </a:r>
            <a:r>
              <a:rPr lang="ru-RU" altLang="en-US" sz="2000" dirty="0">
                <a:solidFill>
                  <a:schemeClr val="bg1"/>
                </a:solidFill>
                <a:sym typeface="+mn-ea"/>
              </a:rPr>
              <a:t>  (KAGRA ),   </a:t>
            </a:r>
            <a:r>
              <a:rPr lang="ru-RU" altLang="en-US" sz="2000" dirty="0" err="1">
                <a:solidFill>
                  <a:schemeClr val="bg1"/>
                </a:solidFill>
                <a:sym typeface="+mn-ea"/>
              </a:rPr>
              <a:t>Японія</a:t>
            </a:r>
            <a:endParaRPr lang="ru-RU" altLang="en-US" sz="2000" dirty="0">
              <a:solidFill>
                <a:schemeClr val="bg1"/>
              </a:solidFill>
              <a:sym typeface="+mn-ea"/>
            </a:endParaRPr>
          </a:p>
        </p:txBody>
      </p:sp>
      <p:sp>
        <p:nvSpPr>
          <p:cNvPr id="12" name="Текстовое поле 11"/>
          <p:cNvSpPr txBox="1"/>
          <p:nvPr/>
        </p:nvSpPr>
        <p:spPr>
          <a:xfrm>
            <a:off x="8592396" y="4479123"/>
            <a:ext cx="2726550" cy="523220"/>
          </a:xfrm>
          <a:prstGeom prst="rect">
            <a:avLst/>
          </a:prstGeom>
          <a:noFill/>
        </p:spPr>
        <p:txBody>
          <a:bodyPr wrap="square" rtlCol="0" anchor="t">
            <a:spAutoFit/>
          </a:bodyPr>
          <a:lstStyle/>
          <a:p>
            <a:pPr algn="ctr"/>
            <a:r>
              <a:rPr lang="ru-RU" altLang="en-US" sz="1400" dirty="0">
                <a:solidFill>
                  <a:schemeClr val="bg1"/>
                </a:solidFill>
              </a:rPr>
              <a:t>https://en.wikipedia.org/wiki/KAGRA</a:t>
            </a:r>
          </a:p>
        </p:txBody>
      </p:sp>
      <p:pic>
        <p:nvPicPr>
          <p:cNvPr id="14" name="Изображение 13"/>
          <p:cNvPicPr>
            <a:picLocks noChangeAspect="1"/>
          </p:cNvPicPr>
          <p:nvPr/>
        </p:nvPicPr>
        <p:blipFill>
          <a:blip r:embed="rId4"/>
          <a:stretch>
            <a:fillRect/>
          </a:stretch>
        </p:blipFill>
        <p:spPr>
          <a:xfrm>
            <a:off x="313524" y="1272540"/>
            <a:ext cx="3629329" cy="2435226"/>
          </a:xfrm>
          <a:prstGeom prst="rect">
            <a:avLst/>
          </a:prstGeom>
        </p:spPr>
      </p:pic>
      <p:sp>
        <p:nvSpPr>
          <p:cNvPr id="15" name="Текстовое поле 14"/>
          <p:cNvSpPr txBox="1"/>
          <p:nvPr/>
        </p:nvSpPr>
        <p:spPr>
          <a:xfrm>
            <a:off x="1239192" y="3773208"/>
            <a:ext cx="2305957" cy="400110"/>
          </a:xfrm>
          <a:prstGeom prst="rect">
            <a:avLst/>
          </a:prstGeom>
          <a:noFill/>
        </p:spPr>
        <p:txBody>
          <a:bodyPr wrap="square" rtlCol="0" anchor="t">
            <a:spAutoFit/>
          </a:bodyPr>
          <a:lstStyle/>
          <a:p>
            <a:r>
              <a:rPr lang="ru-RU" altLang="en-US" sz="2000" dirty="0">
                <a:solidFill>
                  <a:schemeClr val="bg1"/>
                </a:solidFill>
              </a:rPr>
              <a:t>LIGO </a:t>
            </a:r>
            <a:r>
              <a:rPr lang="ru-RU" altLang="en-US" sz="2000" dirty="0" err="1">
                <a:solidFill>
                  <a:schemeClr val="bg1"/>
                </a:solidFill>
              </a:rPr>
              <a:t>Livingston</a:t>
            </a:r>
            <a:endParaRPr lang="ru-RU" altLang="en-US" sz="2000" dirty="0">
              <a:solidFill>
                <a:schemeClr val="bg1"/>
              </a:solidFill>
            </a:endParaRPr>
          </a:p>
        </p:txBody>
      </p:sp>
      <p:sp>
        <p:nvSpPr>
          <p:cNvPr id="16" name="Текстовое поле 15"/>
          <p:cNvSpPr txBox="1"/>
          <p:nvPr/>
        </p:nvSpPr>
        <p:spPr>
          <a:xfrm>
            <a:off x="527861" y="4179603"/>
            <a:ext cx="3594100" cy="499745"/>
          </a:xfrm>
          <a:prstGeom prst="rect">
            <a:avLst/>
          </a:prstGeom>
          <a:noFill/>
        </p:spPr>
        <p:txBody>
          <a:bodyPr wrap="square" rtlCol="0" anchor="t">
            <a:noAutofit/>
          </a:bodyPr>
          <a:lstStyle/>
          <a:p>
            <a:r>
              <a:rPr lang="ru-RU" altLang="en-US" sz="1400" dirty="0">
                <a:solidFill>
                  <a:schemeClr val="bg1"/>
                </a:solidFill>
              </a:rPr>
              <a:t>https://www.ligo.caltech.edu/WA/image/ligo20150731c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395" y="301107"/>
            <a:ext cx="9546466" cy="656236"/>
          </a:xfrm>
        </p:spPr>
        <p:txBody>
          <a:bodyPr>
            <a:noAutofit/>
          </a:bodyPr>
          <a:lstStyle/>
          <a:p>
            <a:pPr>
              <a:lnSpc>
                <a:spcPct val="107000"/>
              </a:lnSpc>
            </a:pPr>
            <a:r>
              <a:rPr lang="uk-UA" sz="3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Розподіл мас </a:t>
            </a:r>
            <a:r>
              <a:rPr lang="ru-RU" sz="3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головного компонента</a:t>
            </a:r>
            <a:endParaRPr lang="ru-RU" sz="3000" b="1" i="1" dirty="0">
              <a:effectLst/>
              <a:latin typeface="Calibri" panose="020F0502020204030204" pitchFamily="34" charset="0"/>
              <a:cs typeface="Times New Roman" panose="02020603050405020304" pitchFamily="18" charset="0"/>
            </a:endParaRPr>
          </a:p>
        </p:txBody>
      </p:sp>
      <p:pic>
        <p:nvPicPr>
          <p:cNvPr id="10" name="Объект 9"/>
          <p:cNvPicPr>
            <a:picLocks noGrp="1" noChangeAspect="1"/>
          </p:cNvPicPr>
          <p:nvPr>
            <p:ph idx="1"/>
          </p:nvPr>
        </p:nvPicPr>
        <p:blipFill>
          <a:blip r:embed="rId2"/>
          <a:stretch>
            <a:fillRect/>
          </a:stretch>
        </p:blipFill>
        <p:spPr>
          <a:xfrm>
            <a:off x="1521070" y="2152014"/>
            <a:ext cx="6937130" cy="4196031"/>
          </a:xfrm>
        </p:spPr>
      </p:pic>
      <p:sp>
        <p:nvSpPr>
          <p:cNvPr id="5" name="Номер слайда 4"/>
          <p:cNvSpPr>
            <a:spLocks noGrp="1"/>
          </p:cNvSpPr>
          <p:nvPr>
            <p:ph type="sldNum" sz="quarter" idx="12"/>
          </p:nvPr>
        </p:nvSpPr>
        <p:spPr>
          <a:xfrm>
            <a:off x="10919792" y="6013082"/>
            <a:ext cx="1142245" cy="669925"/>
          </a:xfrm>
        </p:spPr>
        <p:txBody>
          <a:bodyPr/>
          <a:lstStyle/>
          <a:p>
            <a:fld id="{D57F1E4F-1CFF-5643-939E-217C01CDF565}"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421" y="359040"/>
            <a:ext cx="8534400" cy="592021"/>
          </a:xfrm>
        </p:spPr>
        <p:txBody>
          <a:bodyPr>
            <a:normAutofit/>
          </a:bodyPr>
          <a:lstStyle/>
          <a:p>
            <a:r>
              <a:rPr lang="uk-UA" sz="3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Розподіл мас </a:t>
            </a:r>
            <a:r>
              <a:rPr lang="ru-RU" sz="3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другого компонента</a:t>
            </a:r>
            <a:endParaRPr lang="ru-RU" sz="3000" b="1" i="1" dirty="0"/>
          </a:p>
        </p:txBody>
      </p:sp>
      <p:sp>
        <p:nvSpPr>
          <p:cNvPr id="4" name="Номер слайда 3"/>
          <p:cNvSpPr>
            <a:spLocks noGrp="1"/>
          </p:cNvSpPr>
          <p:nvPr>
            <p:ph type="sldNum" sz="quarter" idx="12"/>
          </p:nvPr>
        </p:nvSpPr>
        <p:spPr>
          <a:xfrm>
            <a:off x="10723977" y="6004971"/>
            <a:ext cx="1142245" cy="669925"/>
          </a:xfrm>
        </p:spPr>
        <p:txBody>
          <a:bodyPr/>
          <a:lstStyle/>
          <a:p>
            <a:fld id="{D57F1E4F-1CFF-5643-939E-217C01CDF565}" type="slidenum">
              <a:rPr lang="en-US" smtClean="0"/>
              <a:t>9</a:t>
            </a:fld>
            <a:endParaRPr lang="en-US" dirty="0"/>
          </a:p>
        </p:txBody>
      </p:sp>
      <p:pic>
        <p:nvPicPr>
          <p:cNvPr id="7" name="Изображение 3"/>
          <p:cNvPicPr/>
          <p:nvPr/>
        </p:nvPicPr>
        <p:blipFill>
          <a:blip r:embed="rId2"/>
          <a:stretch>
            <a:fillRect/>
          </a:stretch>
        </p:blipFill>
        <p:spPr>
          <a:xfrm>
            <a:off x="1326342" y="1622589"/>
            <a:ext cx="6958591" cy="4541408"/>
          </a:xfrm>
          <a:prstGeom prst="rect">
            <a:avLst/>
          </a:prstGeom>
          <a:noFill/>
          <a:ln>
            <a:noFill/>
          </a:ln>
        </p:spPr>
      </p:pic>
    </p:spTree>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65</TotalTime>
  <Words>857</Words>
  <Application>Microsoft Office PowerPoint</Application>
  <PresentationFormat>Широкоэкранный</PresentationFormat>
  <Paragraphs>74</Paragraphs>
  <Slides>17</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Calibri</vt:lpstr>
      <vt:lpstr>Century</vt:lpstr>
      <vt:lpstr>Century Gothic</vt:lpstr>
      <vt:lpstr>Times New Roman</vt:lpstr>
      <vt:lpstr>Wingdings</vt:lpstr>
      <vt:lpstr>Wingdings 3</vt:lpstr>
      <vt:lpstr>Сектор</vt:lpstr>
      <vt:lpstr>Статистичний аналіз властивостей гравітаційно-хвильових сплесків</vt:lpstr>
      <vt:lpstr>Презентация PowerPoint</vt:lpstr>
      <vt:lpstr>Історія  Гравітаційно-хвильових сплесків</vt:lpstr>
      <vt:lpstr>Відкриття подвійного пульсара PSR B1913+16</vt:lpstr>
      <vt:lpstr>Презентация PowerPoint</vt:lpstr>
      <vt:lpstr>LIGO</vt:lpstr>
      <vt:lpstr>LIGO VIRGO AND KARGA</vt:lpstr>
      <vt:lpstr>Розподіл мас головного компонента</vt:lpstr>
      <vt:lpstr>Розподіл мас другого компонента</vt:lpstr>
      <vt:lpstr>Розподіл мас залишку</vt:lpstr>
      <vt:lpstr>Розподіл chirp mass</vt:lpstr>
      <vt:lpstr> Розподіл SNR</vt:lpstr>
      <vt:lpstr>Розподіл відстані</vt:lpstr>
      <vt:lpstr>Гравітаційні сплески у яких один із компонентів може бути нейтронною зорею</vt:lpstr>
      <vt:lpstr>ВИСНОВКИ</vt:lpstr>
      <vt:lpstr>ДЯКУЮ ЗА УВАГУ!</vt:lpstr>
      <vt:lpstr>СПИСОК ВикористанИХ джерел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Статистичний аналіз властивостей гравітаційно-хвильових сплесків</dc:title>
  <dc:creator>Пользователь</dc:creator>
  <cp:lastModifiedBy>Неля Михайловна</cp:lastModifiedBy>
  <cp:revision>45</cp:revision>
  <dcterms:created xsi:type="dcterms:W3CDTF">2024-02-23T08:32:00Z</dcterms:created>
  <dcterms:modified xsi:type="dcterms:W3CDTF">2024-04-15T12:09:00Z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1228D43B945743DEB340626A80478BF4_12</vt:lpwstr>
  </property>
  <property fmtid="{D5CDD505-2E9C-101B-9397-08002B2CF9AE}" pid="3" name="KSOProductBuildVer">
    <vt:lpwstr>1049-12.2.0.13489</vt:lpwstr>
  </property>
</Properties>
</file>