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1E06"/>
    <a:srgbClr val="FFC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83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48F4-77E2-4A72-B72E-CE4480A36BA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0EE3-E8FF-4B02-B44B-66073E630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7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48F4-77E2-4A72-B72E-CE4480A36BA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0EE3-E8FF-4B02-B44B-66073E630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4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48F4-77E2-4A72-B72E-CE4480A36BA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0EE3-E8FF-4B02-B44B-66073E630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75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48F4-77E2-4A72-B72E-CE4480A36BA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0EE3-E8FF-4B02-B44B-66073E630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03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48F4-77E2-4A72-B72E-CE4480A36BA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0EE3-E8FF-4B02-B44B-66073E630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98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48F4-77E2-4A72-B72E-CE4480A36BA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0EE3-E8FF-4B02-B44B-66073E630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691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48F4-77E2-4A72-B72E-CE4480A36BA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0EE3-E8FF-4B02-B44B-66073E630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703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48F4-77E2-4A72-B72E-CE4480A36BA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0EE3-E8FF-4B02-B44B-66073E630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52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48F4-77E2-4A72-B72E-CE4480A36BA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0EE3-E8FF-4B02-B44B-66073E630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94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48F4-77E2-4A72-B72E-CE4480A36BA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0EE3-E8FF-4B02-B44B-66073E630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69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48F4-77E2-4A72-B72E-CE4480A36BA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0EE3-E8FF-4B02-B44B-66073E630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906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C48F4-77E2-4A72-B72E-CE4480A36BAC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0EE3-E8FF-4B02-B44B-66073E630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65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0545" y="235529"/>
            <a:ext cx="7467599" cy="908426"/>
          </a:xfrm>
        </p:spPr>
        <p:txBody>
          <a:bodyPr>
            <a:normAutofit/>
          </a:bodyPr>
          <a:lstStyle/>
          <a:p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Конкурс «МАН-Юніор Дослідник» за номінацією «Історик-Юніор»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21382" y="1565564"/>
            <a:ext cx="7370618" cy="4682835"/>
          </a:xfrm>
        </p:spPr>
        <p:txBody>
          <a:bodyPr>
            <a:norm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Тема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проєкту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: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 – перлина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Бесарабії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Автор: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Кльован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Кароліна Олегівна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Ізмаїльський ліцей №6 з гімназією Ізмаїльського району Одеської області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8-А клас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Одеське територіальне відділення МАН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місто Ізмаїл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Керівник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проєкту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: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Смирнова Олеся Михайлівна, вчитель історії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3" y="632690"/>
            <a:ext cx="4211782" cy="5615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31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0" y="334964"/>
            <a:ext cx="5689600" cy="810531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Локація 7: Свято-Покровський собор</a:t>
            </a:r>
            <a:endParaRPr lang="ru-RU" b="1" dirty="0">
              <a:solidFill>
                <a:srgbClr val="421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40230"/>
            <a:ext cx="6618514" cy="646611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Кафедральний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собор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Покрови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Пресвятої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Богородиці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—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Православний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храм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Одеської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єпархії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Українська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православна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церква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честь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Пресвятої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Богородиці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в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Знаходиться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 проспект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Незалежності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в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міському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саду</a:t>
            </a:r>
            <a:r>
              <a:rPr lang="uk-UA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endParaRPr lang="ru-RU" dirty="0" smtClean="0">
              <a:solidFill>
                <a:srgbClr val="421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Собор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споруджувався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кошти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прихожан і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пожертвування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купців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 Граф Михайло Семенович 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Воронцов,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російські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імператори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Олександр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I і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Микола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I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особисто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брали участь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фінансуванні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будівництва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Автором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архітектурного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проекту собору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Авраам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Іванович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Мельников,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професор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представник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пізнього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класицизму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академік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ректор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Імператорської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Академії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мистецтв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  <a:endParaRPr lang="ru-RU" dirty="0">
              <a:solidFill>
                <a:srgbClr val="421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Свято-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Покровський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собор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освячений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восени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12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вересня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1831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року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Архієпископом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Кишинівським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Хотинським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Димитрієм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присутності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Бухарестського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митрополита.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254" y="1631539"/>
            <a:ext cx="4973892" cy="4238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7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527" y="-13855"/>
            <a:ext cx="5985163" cy="900545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Локація 8: Будинок </a:t>
            </a:r>
            <a:r>
              <a:rPr lang="uk-UA" sz="3600" b="1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Копчева</a:t>
            </a:r>
            <a:endParaRPr lang="ru-RU" sz="3600" b="1" dirty="0">
              <a:solidFill>
                <a:srgbClr val="421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0686" y="682170"/>
            <a:ext cx="7315200" cy="651691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О. Д.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Копчев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ізмаїльський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купець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другої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гільдії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людиною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дуже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заможною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впливовою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і, без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жодного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сумніву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поважною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Він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володів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безліччю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будівель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частину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здавав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найм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приносило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йому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суттєвий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річний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дохід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Крім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того,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він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заробляв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виробництві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власної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цегли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також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торгівлі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будівельними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іншими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товарами.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Якою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доля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цієї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людини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після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1917 року, на жаль,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невідомо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Ми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знаємо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лише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1918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з приходом до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королівської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особняку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Копчева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розмістилося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румунське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телеграфне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товариство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Зважаючи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господар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будинку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залишив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В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Ізмаїльському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архіві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зберігся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фірмовий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бланк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купця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Копчева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розміщені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невеликі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рекламні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блоки з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переліком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пропонованих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городянам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товарів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: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вогнетривка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цегла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глина,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залізо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листове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сортове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соснові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вільхові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ясеневі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дошки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дверні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віконні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пічні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прилади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, скоби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клеї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Крім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цього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торгував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він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фарфоровими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виробами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парчою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церковним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начинням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іншими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товарами. В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архіві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збереглися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рахунки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листопада 1901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закупівлю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Ізмаїльською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міською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управою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різних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будівельних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матеріалів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для ремонту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міських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будівель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В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архіві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збереглося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Прохання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купця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датоване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18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травня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1901 року, до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Ізмаїльської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міської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управи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про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виділення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йому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під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будівництво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будинку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ділянки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1-й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частині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вул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Сербській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нині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вул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Грецька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).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Прохання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задоволене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Вочевидь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особняк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побудований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дуже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короткий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термін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Відомо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1907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Олександр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Дмитрович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вже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проживав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вул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Олександрівській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(проспект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Незалежності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). 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Але є й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старі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знімки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свідчать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будинок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збудовано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вже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1902 року.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4584" b="8432"/>
          <a:stretch/>
        </p:blipFill>
        <p:spPr>
          <a:xfrm>
            <a:off x="420915" y="682170"/>
            <a:ext cx="3894181" cy="2772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3690" b="10672"/>
          <a:stretch/>
        </p:blipFill>
        <p:spPr>
          <a:xfrm>
            <a:off x="420915" y="3780970"/>
            <a:ext cx="3871249" cy="2660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05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4557" y="0"/>
            <a:ext cx="6965043" cy="9144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Локація 9: Будинок </a:t>
            </a:r>
            <a:r>
              <a:rPr lang="uk-UA" sz="3600" b="1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Авереску</a:t>
            </a:r>
            <a:endParaRPr lang="ru-RU" sz="3600" b="1" dirty="0">
              <a:solidFill>
                <a:srgbClr val="421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2157" y="796018"/>
            <a:ext cx="7269843" cy="60619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Скромний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будинок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розі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вулиць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Дмитрівської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та </a:t>
            </a:r>
            <a:r>
              <a:rPr lang="ru-RU" sz="2000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Комерційної</a:t>
            </a:r>
            <a:r>
              <a:rPr lang="ru-RU" sz="2000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Тут мешкав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Олександру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Авереску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–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румунський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державний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військовий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політичний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діяч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маршал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Румунії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людина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яка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тричі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обіймала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посаду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прем'єр-міністра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цієї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країни</a:t>
            </a:r>
            <a:r>
              <a:rPr lang="ru-RU" sz="2000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sz="2000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Авереску</a:t>
            </a:r>
            <a:r>
              <a:rPr lang="ru-RU" sz="2000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- одна з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небагатьох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персон у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румунській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історії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яка заслужила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світову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популярність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завдяки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своїм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талантам у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галузі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військової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справи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державного </a:t>
            </a:r>
            <a:r>
              <a:rPr lang="ru-RU" sz="2000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управління</a:t>
            </a:r>
            <a:r>
              <a:rPr lang="ru-RU" sz="2000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sz="2000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Майбутній</a:t>
            </a:r>
            <a:r>
              <a:rPr lang="ru-RU" sz="2000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маршал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народився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1859 р. в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селі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Бабель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Ізмаїльського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повіту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Молдавського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князівства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нині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це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село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Озерне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Ізмаїльського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району). У ХХ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столітті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в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період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перебування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Бессарабії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складі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Румунії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його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рідне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село на честь заслуг земляка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навіть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було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перейменовано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sz="2000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Авереску</a:t>
            </a:r>
            <a:r>
              <a:rPr lang="ru-RU" sz="2000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Коли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Олександру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підріс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сім'я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переїхала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Ізмаїла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оселилася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будинку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про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який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я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розповідаю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Будівля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велика за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своїми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розмірами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Його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композиційним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центром є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нині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вже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неробочий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парадний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вхід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химерними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полотнами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різьблених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вхідних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дверей та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високим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ганком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що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обривається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за метр над старим тротуаром,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замощеним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цеглою</a:t>
            </a:r>
            <a:r>
              <a:rPr lang="ru-RU" sz="2000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sz="2000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Місце</a:t>
            </a:r>
            <a:r>
              <a:rPr lang="ru-RU" sz="2000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народження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маршала – село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Озерне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для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сучасних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румунів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стало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об'єктом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паломництва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поклоніння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Слід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зазначити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що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ця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доля не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оминула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 </a:t>
            </a:r>
            <a:r>
              <a:rPr lang="ru-RU" sz="20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</a:t>
            </a:r>
            <a:r>
              <a:rPr lang="ru-RU" sz="20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05" y="578964"/>
            <a:ext cx="4437752" cy="5822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33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1657" y="2859314"/>
            <a:ext cx="7315201" cy="418737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600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Помилка</a:t>
            </a:r>
            <a:r>
              <a:rPr lang="ru-RU" sz="2600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полягала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іншому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– у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вказівці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місця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народження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Тепер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добре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відомо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що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малою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батьківщиною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майбутнього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політика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було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село Бабель.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Сім'я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Авереску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перебралася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Ізмаїла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середині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1860-х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років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Невдовзі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хлопчик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пішов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початкову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школу.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Потім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рік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навчався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тутешній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православній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семінарії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всі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ці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роки мешкав у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вищезгаданому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будинку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Втім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семінарію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Олександру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не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закінчив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вирушивши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 Бухаресту.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Згодом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доля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знову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пов'язала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юнака з нашим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містом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У 1877 р.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Авереску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добровольцем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записався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Ізмаїльський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ескадрон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кінних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жандармів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у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його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складі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брав участь у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бойових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діях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Це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були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роки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чергової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російсько-турецької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війни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під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час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якої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Румунія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виступила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союзницею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Росії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В 1878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війна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закінчилася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перемогою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росіян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а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південь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Бессарабії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знову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повернувся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 складу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Російської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імперії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Більше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Авереску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Ізмаїла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не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повертався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Однак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залишилася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будівля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більш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ніж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160-річною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історією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яка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нагадує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сучасникам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про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нашого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600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видатного</a:t>
            </a:r>
            <a:r>
              <a:rPr lang="ru-RU" sz="2600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земляка.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1" y="3077030"/>
            <a:ext cx="4242971" cy="3182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78971" y="435431"/>
            <a:ext cx="113937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Показовим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цьому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плані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є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випадок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стався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нашому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початку 1990-х.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Тоді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тут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висадився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досить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представницький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румунський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«десант»,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складі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військові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цивільні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особи. Метою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їхнього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візиту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саме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описуваний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будинок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Віддавши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данину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своєму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видатному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землякові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невдовзі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покинули наше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повернулися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батьківщину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То в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ж причина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такої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пильної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уваги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 старого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будинку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?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Мабуть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цьому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винна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прикра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помилка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1920-ті роки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місцеве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населення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чомусь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вважало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Авереску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народився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саме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цьому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будинку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оману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протиражував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і автор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праці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нашого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Флоаря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Розетті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У роки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румунської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адміністрації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будівлі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навіть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вивішено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меморіальну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табличку, яка гласила: «Тут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народився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наш великий генерал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Олександр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вереску».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Військове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звання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табличці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не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помилкою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оскільки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маршалом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він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став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лише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1930 р.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5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169" y="1"/>
            <a:ext cx="10515601" cy="1088572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Висновки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45" y="983673"/>
            <a:ext cx="12053455" cy="50707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 результаті систематизації та аналізу зібраних джерел, я дійшла наступних висновків: </a:t>
            </a:r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algn="ctr">
              <a:buFontTx/>
              <a:buChar char="-"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є містом, яке пройшло через декілька періодів свого розвитку (турецький, російський, румунський); </a:t>
            </a:r>
          </a:p>
          <a:p>
            <a:pPr algn="ctr">
              <a:buFontTx/>
              <a:buChar char="-"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кожен з періодів характеризується строкатістю та взаємовпливом культурних традицій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;</a:t>
            </a:r>
          </a:p>
          <a:p>
            <a:pPr algn="ctr">
              <a:buFontTx/>
              <a:buChar char="-"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Україні не так багато міст, де віками перепліталися національні, етнокультурні інтереси багатьох народів, де земля була б так насичена кров’ю воїнів, гнаних сюди можновладцями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;</a:t>
            </a:r>
          </a:p>
          <a:p>
            <a:pPr algn="ctr">
              <a:buFontTx/>
              <a:buChar char="-"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славен братерським співжиттям представників багатьох народів. які ніколи не ставали на шлях міжнаціональної ворожнечі. </a:t>
            </a:r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цьому, на мою думку, вища цінність історії міста. Отже, запрошую всіх відвідати наше затишне, південне місто , а також закликаю цікавитися рідною історією та мандрувати країною, розвиваючи локальні туристичні маршрути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marL="0" indent="0" algn="ctr"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Особистий внесок автора: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проведення в ліцеї на базі дослідження екскурсії рідним містом.</a:t>
            </a:r>
          </a:p>
          <a:p>
            <a:pPr marL="0" indent="0" algn="ctr"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Елементи новизни: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аналіз нових писемних джерел дозволив розширити перелік пам’яток та створити нові цікаві локації (будинок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Авереску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).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5228" y="67808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Список використаних джерел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1393371"/>
            <a:ext cx="10515600" cy="4783592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Марчук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Ю.І., Тичина А.К. Ізмаїл, історичний нарис. – Одеса, «Аспект»,1997. – 72с.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Південна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Бесарабія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(кінець Х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V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ІІІ – ХІХ ст.): навчально-методичний посібник / Л.Ф.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Циганенко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О.М.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Лебеденко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А.В.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Дізанова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інші; під ред. Л.Ф.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Циганенко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- Ізмаїл: «СМІЛ», 2011. - 216 с.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Паламарчук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С.В. Ізмаїльські старожитності. Історико-археологічне дослідження.- Ізмаїл: Ірбіс, 2023. - 140 с.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Цыганенко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Л., Дроздов В., Дорошева А. Улицы Измаила : история и современность. Научно- информационный справочник. - Харьков. : ООО «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Диса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плюс»,2017. - 264с.</a:t>
            </a:r>
          </a:p>
          <a:p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Измаил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исторических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очерках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и документах. /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под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общей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ред. С.В.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Шморг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.-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Измаил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: КУ «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Измаильский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архив»,2021.- 289 с.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Розетти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Ф. К.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Монография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города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Измаила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- Бухарест,1934.- 323 с.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1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3382" y="269693"/>
            <a:ext cx="6470073" cy="63730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Мета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дослідження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- створити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екскурсійний маршрут рідним містом, який буде включати ознайомлення з історичними пам’ятками різних періодів з історії Ізмаїла.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Завдання дослідження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0"/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визначити та дослідити особливості архітектурних пам’яток;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0"/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зібрати та проаналізувати джерела про кожну пам’ятку (документи, свідчення та спогади мешканців міста, фотографії);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0"/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розробити екскурсійний маршрут та створити авторську екскурсійну програму;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0"/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збудити інтерес до вивчення та популяризації унікальності місцевої історії малої батьківщини;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lvl="0"/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привернути увагу до збереження культурної спадщини міста.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44" y="3590098"/>
            <a:ext cx="4491691" cy="3052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44" y="269693"/>
            <a:ext cx="4458407" cy="2972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5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7684" y="3112325"/>
            <a:ext cx="5331979" cy="72685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rgbClr val="421E06"/>
                </a:solidFill>
                <a:latin typeface="Garamond" panose="02020404030301010803" pitchFamily="18" charset="0"/>
              </a:rPr>
              <a:t>Мапа</a:t>
            </a:r>
            <a:r>
              <a:rPr lang="ru-RU" b="1" dirty="0" smtClean="0">
                <a:solidFill>
                  <a:srgbClr val="421E06"/>
                </a:solidFill>
                <a:latin typeface="Garamond" panose="02020404030301010803" pitchFamily="18" charset="0"/>
              </a:rPr>
              <a:t> </a:t>
            </a:r>
            <a:r>
              <a:rPr lang="ru-RU" b="1" dirty="0" err="1" smtClean="0">
                <a:solidFill>
                  <a:srgbClr val="421E06"/>
                </a:solidFill>
                <a:latin typeface="Garamond" panose="02020404030301010803" pitchFamily="18" charset="0"/>
              </a:rPr>
              <a:t>ман</a:t>
            </a:r>
            <a:r>
              <a:rPr lang="uk-UA" b="1" dirty="0" err="1" smtClean="0">
                <a:solidFill>
                  <a:srgbClr val="421E06"/>
                </a:solidFill>
                <a:latin typeface="Garamond" panose="02020404030301010803" pitchFamily="18" charset="0"/>
              </a:rPr>
              <a:t>дрівки</a:t>
            </a:r>
            <a:endParaRPr lang="ru-RU" b="1" dirty="0">
              <a:solidFill>
                <a:srgbClr val="421E06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9368" y="1995794"/>
            <a:ext cx="1358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1.Діорама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028" name="Picture 4" descr="Мала мечеть (Ізмаїл) — Вікіпеді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32" y="807092"/>
            <a:ext cx="1689540" cy="1138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534" y="1218735"/>
            <a:ext cx="2127292" cy="1217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00723" y="2472221"/>
            <a:ext cx="2499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2.Пам’ятник «Орел»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033" y="553910"/>
            <a:ext cx="1439316" cy="1921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792987" y="2583192"/>
            <a:ext cx="28376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3.Монастирські ворота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316" y="927985"/>
            <a:ext cx="1974391" cy="1484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7542762" y="2436271"/>
            <a:ext cx="2095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4.Будинок Бурта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5750" y="1945347"/>
            <a:ext cx="1927970" cy="1223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8898982" y="3171405"/>
            <a:ext cx="3614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5.Ізмаїльський історико-краєзнавчий музей </a:t>
            </a:r>
            <a:r>
              <a:rPr lang="uk-UA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Придунав’я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/>
          <a:srcRect t="24638"/>
          <a:stretch/>
        </p:blipFill>
        <p:spPr>
          <a:xfrm>
            <a:off x="9222951" y="4548998"/>
            <a:ext cx="2304030" cy="1288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8659049" y="5837437"/>
            <a:ext cx="34398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6.Ізмаїльський військово-історичний музейний комплекс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8019" y="4125603"/>
            <a:ext cx="2152733" cy="1221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5686592" y="5404660"/>
            <a:ext cx="31555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7.Свято-Покровський собор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cxnSp>
        <p:nvCxnSpPr>
          <p:cNvPr id="27" name="Скругленная соединительная линия 26"/>
          <p:cNvCxnSpPr/>
          <p:nvPr/>
        </p:nvCxnSpPr>
        <p:spPr>
          <a:xfrm>
            <a:off x="2005596" y="1410502"/>
            <a:ext cx="561778" cy="462094"/>
          </a:xfrm>
          <a:prstGeom prst="curvedConnector3">
            <a:avLst>
              <a:gd name="adj1" fmla="val 4741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/>
          <p:nvPr/>
        </p:nvCxnSpPr>
        <p:spPr>
          <a:xfrm flipV="1">
            <a:off x="4807553" y="948538"/>
            <a:ext cx="583240" cy="46173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Скругленная соединительная линия 1029"/>
          <p:cNvCxnSpPr/>
          <p:nvPr/>
        </p:nvCxnSpPr>
        <p:spPr>
          <a:xfrm>
            <a:off x="6952388" y="1504966"/>
            <a:ext cx="534334" cy="416214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Скругленная соединительная линия 1054"/>
          <p:cNvCxnSpPr/>
          <p:nvPr/>
        </p:nvCxnSpPr>
        <p:spPr>
          <a:xfrm rot="5400000">
            <a:off x="11137809" y="3953640"/>
            <a:ext cx="690298" cy="34636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Скругленная соединительная линия 1056"/>
          <p:cNvCxnSpPr/>
          <p:nvPr/>
        </p:nvCxnSpPr>
        <p:spPr>
          <a:xfrm rot="10800000">
            <a:off x="8382791" y="4774287"/>
            <a:ext cx="812010" cy="38041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Скругленная соединительная линия 1059"/>
          <p:cNvCxnSpPr/>
          <p:nvPr/>
        </p:nvCxnSpPr>
        <p:spPr>
          <a:xfrm>
            <a:off x="9661822" y="1272136"/>
            <a:ext cx="663419" cy="50706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l="14341" b="11851"/>
          <a:stretch/>
        </p:blipFill>
        <p:spPr>
          <a:xfrm>
            <a:off x="3239529" y="4359007"/>
            <a:ext cx="2218557" cy="1516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709" y="3666128"/>
            <a:ext cx="2144207" cy="1608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3114711" y="5969613"/>
            <a:ext cx="24000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8.Будинок </a:t>
            </a:r>
            <a:r>
              <a:rPr lang="uk-UA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Копчева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1032" y="5358493"/>
            <a:ext cx="24785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9.Будинок </a:t>
            </a:r>
            <a:r>
              <a:rPr lang="uk-UA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Авереску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cxnSp>
        <p:nvCxnSpPr>
          <p:cNvPr id="1025" name="Скругленная соединительная линия 1024"/>
          <p:cNvCxnSpPr/>
          <p:nvPr/>
        </p:nvCxnSpPr>
        <p:spPr>
          <a:xfrm rot="10800000" flipV="1">
            <a:off x="5514728" y="4677699"/>
            <a:ext cx="631252" cy="439352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Скругленная соединительная линия 1028"/>
          <p:cNvCxnSpPr/>
          <p:nvPr/>
        </p:nvCxnSpPr>
        <p:spPr>
          <a:xfrm rot="10800000">
            <a:off x="2501263" y="4432919"/>
            <a:ext cx="651622" cy="568053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17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Локація 1: Діорама «Штурм фортеці Ізмаїл»</a:t>
            </a:r>
            <a:endParaRPr lang="ru-RU" b="1" dirty="0">
              <a:solidFill>
                <a:srgbClr val="421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7600" y="1325563"/>
            <a:ext cx="5834743" cy="530746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Діорама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«Штурм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фортеці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» є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відділом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музею. Вона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розташована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будівлі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Малої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мечеті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—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пам'ятнику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містобудування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архітектури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XVI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століття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(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національного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значення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),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є одним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небагатьох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взірців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середньовічної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мусульманської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архітектури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збереженої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території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України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 </a:t>
            </a:r>
            <a:r>
              <a:rPr lang="en-US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XIX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столітті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мечеть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освячено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Хресто-Воздвиженську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церкву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яка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неодноразово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зазнавала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часткової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перебудови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У 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1948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будівлю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церкви, як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пам'ятник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старовини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передано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Обласному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історичному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музею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 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Олександра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Суворова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(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—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обласний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центр з 1940 по 1956 роки).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Надалі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звільнено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невластивих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йому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культових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деталей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християнства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відновлено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формах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мусульманської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rgbClr val="421E0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14" y="1571172"/>
            <a:ext cx="5568648" cy="4176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09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7600" y="174172"/>
            <a:ext cx="4558145" cy="90648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Локація 2: Монумент Героям</a:t>
            </a:r>
            <a:endParaRPr lang="ru-RU" sz="4000" b="1" dirty="0">
              <a:solidFill>
                <a:srgbClr val="421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53144"/>
            <a:ext cx="7895771" cy="64516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Монумент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розташований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районі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колишньої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турецької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фортеці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біля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колишнього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військового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кладовища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У 1926 р. для благоустрою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військових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кладовищ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створено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відділення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Всерумунського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товариства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"Культ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героїв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". Тяжко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поранених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російсько-турецькій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Першій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світовій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війнах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румунських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російських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французьких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солдатів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направляли для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поховань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тилові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— 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Рені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Саме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розташування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монумента і проводились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поховання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на землях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Миколаївського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монастиря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біля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берега Дунаю,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площі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150 на 350 м.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Ініціатива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створення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монумента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належить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12-й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піхотній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дивізії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результаті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15.04.1927 р.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розпочалися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роботи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виготовлення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пам'ятника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за проектом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румунського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архітектора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Флореа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Рутта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Роботи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велися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пожертвування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«Культу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героїв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»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інших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організацій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результаті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01.07.1929 р.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роботи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завершилися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Гранітний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склеп, над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яким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спорудили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Пам'ятник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героям з орлом,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тримає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дзьобі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хрест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відкрили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День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пам'яті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героїв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(день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Вознесіння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Господнього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).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Поряд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зі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склепом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поховали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86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солдатів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вдалося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впізнати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А останки 335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невідомих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поховали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склепі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240" y="1399971"/>
            <a:ext cx="3483035" cy="4423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1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3237"/>
            <a:ext cx="7562693" cy="106232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Локація 3: Монастирські ворота</a:t>
            </a:r>
            <a:endParaRPr lang="ru-RU" b="1" dirty="0">
              <a:solidFill>
                <a:srgbClr val="421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325563"/>
            <a:ext cx="7141028" cy="532197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Монастирські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ворота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або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монастирська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арка -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одна з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найяскравіших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пам'яток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історична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архітектурна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цінність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Колись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справжнісінькі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ворота з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крученими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стулками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і служили вони не прикрасою, 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виконували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прямі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функції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—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закривати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монастирську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територію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Вони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ведуть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 Свято-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Миколаївського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монастиря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розташованого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території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колишньої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турецької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фортеці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Арка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збереглася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своєму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первозданному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вигляді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замінено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лише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ворота.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Зовсім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поруч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знаходяться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стовпи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є 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входом 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старий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військовий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цвинтар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цвинтар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Героїв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) і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побудовані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1936 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38" y="3505199"/>
            <a:ext cx="4189790" cy="3142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238" y="140380"/>
            <a:ext cx="4191859" cy="3139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23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8085" y="198436"/>
            <a:ext cx="10515600" cy="81756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Локація 4: Будинок Бурта</a:t>
            </a:r>
            <a:endParaRPr lang="ru-RU" b="1" dirty="0">
              <a:solidFill>
                <a:srgbClr val="421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9771" y="1074056"/>
            <a:ext cx="7852229" cy="565331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Величезна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двоповерхова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будівля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розташована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перетині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вулиць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Грецької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Героїв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недалеко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центру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рік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побудови-1907). Господарями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будівлі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відома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той час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родина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Буртів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яка мала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голандське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бельгійське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коріння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сім'я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згідно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історичними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даними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займалася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власним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бізнесом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виготовлення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свічок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Крім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того, сама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господиня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Ганна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Степанівна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Бурт у роки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Першої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світової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війни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членом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місцевого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комітету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Російського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Товариства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Червоного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Хреста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(РОКК) та мала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власну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ферму,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якій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розводили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корів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овець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свиней.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Сім'я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заможна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мала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власний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автомобіль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Версія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над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якою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досі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сперечаються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історики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каже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часу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маєток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Буртов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займав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цілий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квартал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між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вулицями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Бендерська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Грецька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Кишинівська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Героїв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До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речі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до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сьогодні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збереглася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одна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архітектурна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споруда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яка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має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відношення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цього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знатного роду, –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вишукана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будова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над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фамільною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усипальницею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заможних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городян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колишньому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Великому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міському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цвинтарі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нині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– парку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Пам'яті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).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Варто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додати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один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представників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роду Михайло Бурт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рубежі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XIX-XX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століть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почесним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піклувальником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Ізмаїльської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чоловічої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гімназії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338" b="6789"/>
          <a:stretch/>
        </p:blipFill>
        <p:spPr>
          <a:xfrm>
            <a:off x="329162" y="565915"/>
            <a:ext cx="3813192" cy="2853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62" y="3637477"/>
            <a:ext cx="3813192" cy="2860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48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982" y="173291"/>
            <a:ext cx="12095018" cy="77585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Локація 5:Ізмаїльський </a:t>
            </a:r>
            <a:r>
              <a:rPr lang="uk-UA" sz="3600" b="1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історико-краєзнавчий музей </a:t>
            </a:r>
            <a:r>
              <a:rPr lang="uk-UA" sz="3600" b="1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Придунав’я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1371" y="566057"/>
            <a:ext cx="7518400" cy="629194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Музей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uk-UA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розташований у центрі </a:t>
            </a:r>
            <a:r>
              <a:rPr lang="uk-UA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uk-UA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 старовинному двоповерховому особняку, який </a:t>
            </a:r>
            <a:r>
              <a:rPr lang="uk-UA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належав </a:t>
            </a:r>
            <a:r>
              <a:rPr lang="uk-UA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міському голові, купцеві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uk-UA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 гільдії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uk-UA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Ф.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uk-UA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П.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uk-UA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Тульчианову</a:t>
            </a:r>
            <a:r>
              <a:rPr lang="uk-UA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Музей засновано у 1990 </a:t>
            </a:r>
            <a:r>
              <a:rPr lang="ru-RU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році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дворі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розташований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старовинний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двоповерховий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флігель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ХІХ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століття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балканському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стилі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дерев'яною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галереєю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другого поверху і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кутовою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вежею, в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якій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знаходиться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частина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музейного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сховища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частині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музейного двору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планується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створення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експозиції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«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Бессарабське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подвір'я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».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двадцять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п'ять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років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існування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музеї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зібрано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понад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35 тис.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експонатів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культурно-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історичного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значення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що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характеризують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та край 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різні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хронологічні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періоди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колекції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Музею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знаходяться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унікальні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об'єкти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археологічних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розкопок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території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краю,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дорогоцінні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монети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прикраси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предмети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побуту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—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різноманітна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кераміка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старовинний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столовий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посуд,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меблі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годинники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музичні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інструменти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зразки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народного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світського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(салонного)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одягу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аксесуари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атрибутика,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предмети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культового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призначення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колекції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мінералів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та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палеонтології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Експозиція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музею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наразі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не є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постійною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в залах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відбуваються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різні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виставки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При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музеї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діє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народний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театр «Софокл». Початок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його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створенню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поклав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художній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проект,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спрямований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екскурсоводів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музею,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яким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мали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розробити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історичні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костюми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Метою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задуму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надання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особливого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значення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не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лише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обстановці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колишнього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будинку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Тульчианова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але й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загальній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атмосфері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того часу (початок ХХ ст.), коли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європейський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стиль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життя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швидко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ставав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звичним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Пошук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нових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форм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роботи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неординарної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методики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проведення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екскурсій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призвів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реалізації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ідеї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відновлення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старовинного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вбрання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</a:p>
          <a:p>
            <a:pPr marL="0" indent="0" fontAlgn="base">
              <a:buNone/>
            </a:pPr>
            <a:endParaRPr lang="ru-RU" dirty="0">
              <a:solidFill>
                <a:srgbClr val="421E0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42" y="914400"/>
            <a:ext cx="3819071" cy="2546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2193"/>
          <a:stretch/>
        </p:blipFill>
        <p:spPr>
          <a:xfrm>
            <a:off x="462642" y="3813628"/>
            <a:ext cx="3819071" cy="2427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8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9996"/>
            <a:ext cx="10515600" cy="723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Локація</a:t>
            </a:r>
            <a:r>
              <a:rPr lang="ru-RU" sz="3200" b="1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6: </a:t>
            </a:r>
            <a:r>
              <a:rPr lang="ru-RU" sz="3200" b="1" dirty="0" err="1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Ізмаїльський</a:t>
            </a:r>
            <a:r>
              <a:rPr lang="ru-RU" sz="3200" b="1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3200" b="1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військово-історичний</a:t>
            </a:r>
            <a:r>
              <a:rPr lang="ru-RU" sz="3200" b="1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3200" b="1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музейний</a:t>
            </a:r>
            <a:r>
              <a:rPr lang="ru-RU" sz="3200" b="1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комплекс</a:t>
            </a:r>
            <a:r>
              <a:rPr lang="ru-RU" sz="3200" dirty="0">
                <a:solidFill>
                  <a:srgbClr val="421E06"/>
                </a:solidFill>
                <a:latin typeface="Garamond" panose="02020404030301010803" pitchFamily="18" charset="0"/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9542"/>
            <a:ext cx="7344229" cy="579845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Це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комунальний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заклад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Ізмаїльської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міської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ради,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головний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музей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Експозиція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знайомить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історією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 моменту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його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заснування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до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сучасного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часу.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Відділом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музею є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діорама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«Оборона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турецького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в 1790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».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Музей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розташовано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центральній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частині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Ізмаїла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в невеликому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одноповерховому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особняку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класичного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стилю —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пам'ятнику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та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архітектури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XIX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століття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Першими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його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мешканцями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у 1899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році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сім'я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Авраамових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голова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якої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Іван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Іоакімович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керував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містом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протягом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1909 – 1911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років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середині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XX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століття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будівлі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розміщувалися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філії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Національного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банку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Румунії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згодом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– Державного банку СРСР.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Музей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було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засновано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бессарабським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губернатором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постановою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4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червня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1916 року.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Однак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рішення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не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вдавалося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реалізувати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протягом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30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років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 До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нього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повернулися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15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червня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1946 року.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Рішення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облвиконкому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поклало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початок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створенню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Обласного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Історичного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музею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ім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 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Олександра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Суворова.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Відкриття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dirty="0" err="1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відбулося</a:t>
            </a:r>
            <a:r>
              <a:rPr lang="ru-RU" dirty="0">
                <a:solidFill>
                  <a:srgbClr val="42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7 листопада 1947 року.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2013"/>
          <a:stretch/>
        </p:blipFill>
        <p:spPr>
          <a:xfrm>
            <a:off x="7913142" y="4339771"/>
            <a:ext cx="3862517" cy="223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142" y="1059542"/>
            <a:ext cx="3862517" cy="2902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4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</TotalTime>
  <Words>1784</Words>
  <Application>Microsoft Office PowerPoint</Application>
  <PresentationFormat>Широкоэкранный</PresentationFormat>
  <Paragraphs>68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Garamond</vt:lpstr>
      <vt:lpstr>Тема Office</vt:lpstr>
      <vt:lpstr>Конкурс «МАН-Юніор Дослідник» за номінацією «Історик-Юніор»</vt:lpstr>
      <vt:lpstr>Презентация PowerPoint</vt:lpstr>
      <vt:lpstr>Мапа мандрівки</vt:lpstr>
      <vt:lpstr>Локація 1: Діорама «Штурм фортеці Ізмаїл»</vt:lpstr>
      <vt:lpstr>Локація 2: Монумент Героям</vt:lpstr>
      <vt:lpstr>Локація 3: Монастирські ворота</vt:lpstr>
      <vt:lpstr>Локація 4: Будинок Бурта</vt:lpstr>
      <vt:lpstr>Локація 5:Ізмаїльський історико-краєзнавчий музей Придунав’я </vt:lpstr>
      <vt:lpstr>Локація 6: Ізмаїльський військово-історичний музейний комплекс </vt:lpstr>
      <vt:lpstr>Локація 7: Свято-Покровський собор</vt:lpstr>
      <vt:lpstr>Локація 8: Будинок Копчева</vt:lpstr>
      <vt:lpstr>Локація 9: Будинок Авереску</vt:lpstr>
      <vt:lpstr>Презентация PowerPoint</vt:lpstr>
      <vt:lpstr>Висновки</vt:lpstr>
      <vt:lpstr>Список використаних джерел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Christine</dc:creator>
  <cp:lastModifiedBy>Lenovo</cp:lastModifiedBy>
  <cp:revision>42</cp:revision>
  <dcterms:created xsi:type="dcterms:W3CDTF">2024-04-20T19:46:11Z</dcterms:created>
  <dcterms:modified xsi:type="dcterms:W3CDTF">2024-04-21T20:38:27Z</dcterms:modified>
</cp:coreProperties>
</file>