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338" r:id="rId2"/>
    <p:sldId id="337" r:id="rId3"/>
    <p:sldId id="336" r:id="rId4"/>
    <p:sldId id="347" r:id="rId5"/>
    <p:sldId id="346" r:id="rId6"/>
    <p:sldId id="355" r:id="rId7"/>
    <p:sldId id="356" r:id="rId8"/>
    <p:sldId id="357" r:id="rId9"/>
    <p:sldId id="350" r:id="rId10"/>
    <p:sldId id="351" r:id="rId11"/>
    <p:sldId id="343" r:id="rId12"/>
    <p:sldId id="359" r:id="rId13"/>
    <p:sldId id="358" r:id="rId14"/>
    <p:sldId id="361" r:id="rId15"/>
    <p:sldId id="364" r:id="rId1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50" autoAdjust="0"/>
    <p:restoredTop sz="94660"/>
  </p:normalViewPr>
  <p:slideViewPr>
    <p:cSldViewPr snapToGrid="0">
      <p:cViewPr>
        <p:scale>
          <a:sx n="85" d="100"/>
          <a:sy n="85" d="100"/>
        </p:scale>
        <p:origin x="-211" y="-29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A0AB9-A129-4A55-8C90-DD57BAF14DC5}" type="datetimeFigureOut">
              <a:rPr lang="uk-UA" smtClean="0"/>
              <a:pPr/>
              <a:t>17.04.2024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2744-0A66-474E-AC17-D86E8DF8D025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A0AB9-A129-4A55-8C90-DD57BAF14DC5}" type="datetimeFigureOut">
              <a:rPr lang="uk-UA" smtClean="0"/>
              <a:pPr/>
              <a:t>17.04.2024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2744-0A66-474E-AC17-D86E8DF8D025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A0AB9-A129-4A55-8C90-DD57BAF14DC5}" type="datetimeFigureOut">
              <a:rPr lang="uk-UA" smtClean="0"/>
              <a:pPr/>
              <a:t>17.04.2024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2744-0A66-474E-AC17-D86E8DF8D025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A0AB9-A129-4A55-8C90-DD57BAF14DC5}" type="datetimeFigureOut">
              <a:rPr lang="uk-UA" smtClean="0"/>
              <a:pPr/>
              <a:t>17.04.2024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2744-0A66-474E-AC17-D86E8DF8D025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A0AB9-A129-4A55-8C90-DD57BAF14DC5}" type="datetimeFigureOut">
              <a:rPr lang="uk-UA" smtClean="0"/>
              <a:pPr/>
              <a:t>17.04.2024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2744-0A66-474E-AC17-D86E8DF8D025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A0AB9-A129-4A55-8C90-DD57BAF14DC5}" type="datetimeFigureOut">
              <a:rPr lang="uk-UA" smtClean="0"/>
              <a:pPr/>
              <a:t>17.04.2024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2744-0A66-474E-AC17-D86E8DF8D025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A0AB9-A129-4A55-8C90-DD57BAF14DC5}" type="datetimeFigureOut">
              <a:rPr lang="uk-UA" smtClean="0"/>
              <a:pPr/>
              <a:t>17.04.2024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2744-0A66-474E-AC17-D86E8DF8D025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A0AB9-A129-4A55-8C90-DD57BAF14DC5}" type="datetimeFigureOut">
              <a:rPr lang="uk-UA" smtClean="0"/>
              <a:pPr/>
              <a:t>17.04.2024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2744-0A66-474E-AC17-D86E8DF8D025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A0AB9-A129-4A55-8C90-DD57BAF14DC5}" type="datetimeFigureOut">
              <a:rPr lang="uk-UA" smtClean="0"/>
              <a:pPr/>
              <a:t>17.04.2024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2744-0A66-474E-AC17-D86E8DF8D025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A0AB9-A129-4A55-8C90-DD57BAF14DC5}" type="datetimeFigureOut">
              <a:rPr lang="uk-UA" smtClean="0"/>
              <a:pPr/>
              <a:t>17.04.2024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2744-0A66-474E-AC17-D86E8DF8D025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A0AB9-A129-4A55-8C90-DD57BAF14DC5}" type="datetimeFigureOut">
              <a:rPr lang="uk-UA" smtClean="0"/>
              <a:pPr/>
              <a:t>17.04.2024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52744-0A66-474E-AC17-D86E8DF8D025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A0AB9-A129-4A55-8C90-DD57BAF14DC5}" type="datetimeFigureOut">
              <a:rPr lang="uk-UA" smtClean="0"/>
              <a:pPr/>
              <a:t>17.04.2024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52744-0A66-474E-AC17-D86E8DF8D025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kiev.zagranitsa.com/place/19171/askoldova-mogila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yvys.info/2023/11/07/kozatska-legenda-za-zhyttya-pro-ivana-mazepu/" TargetMode="External"/><Relationship Id="rId5" Type="http://schemas.openxmlformats.org/officeDocument/2006/relationships/hyperlink" Target="https://dovidka.biz.ua/povist-mynulyh-lit-skachaty/" TargetMode="External"/><Relationship Id="rId4" Type="http://schemas.openxmlformats.org/officeDocument/2006/relationships/hyperlink" Target="https://uinp.gov.ua/istorychnyy-kalendar/berezen/17/1917-utvorena-ukrayinska-centralna-rada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C:\Users\user\Downloads\shutterstock_2096116342-751x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</p:spPr>
      </p:pic>
      <p:sp>
        <p:nvSpPr>
          <p:cNvPr id="31746" name="AutoShape 2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48" name="AutoShape 4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0" name="AutoShape 6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2" name="AutoShape 8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4" name="AutoShape 10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6" name="AutoShape 12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8" name="AutoShape 14" descr="https://klike.net/uploads/posts/2022-09/1663302233_g-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" name="Скругленный прямоугольник 9"/>
          <p:cNvSpPr/>
          <p:nvPr/>
        </p:nvSpPr>
        <p:spPr>
          <a:xfrm rot="5400000">
            <a:off x="7345958" y="-549439"/>
            <a:ext cx="1429230" cy="7189588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uk-UA" sz="4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Печерські пагорби- погляд </a:t>
            </a:r>
          </a:p>
          <a:p>
            <a:pPr algn="ctr"/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крізь століття</a:t>
            </a:r>
          </a:p>
          <a:p>
            <a:pPr algn="ctr"/>
            <a:endParaRPr lang="uk-UA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 rot="5400000">
            <a:off x="7569186" y="-2573227"/>
            <a:ext cx="968190" cy="73219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Київське територіальне відділення Малої академії наук України – </a:t>
            </a:r>
          </a:p>
          <a:p>
            <a:pPr algn="ctr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Київська мала академія учнівської молоді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 rot="5400000">
            <a:off x="6930614" y="1648936"/>
            <a:ext cx="2232212" cy="741495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Клочок Дар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я Сергіївна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учениця  10-А класу, ліцею №18 Деснянського району міста Києва;</a:t>
            </a: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Керівник: Кучерова Тетяна Філімонівна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, вчитель історії ліцею №18 Деснянського району міста Києва 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6" name="Picture 12" descr="C:\Users\user\Downloads\photo_5242549094700930694_x.jpg"/>
          <p:cNvPicPr>
            <a:picLocks noChangeAspect="1" noChangeArrowheads="1"/>
          </p:cNvPicPr>
          <p:nvPr/>
        </p:nvPicPr>
        <p:blipFill>
          <a:blip r:embed="rId3" cstate="print"/>
          <a:srcRect l="5160" r="9505"/>
          <a:stretch>
            <a:fillRect/>
          </a:stretch>
        </p:blipFill>
        <p:spPr bwMode="auto">
          <a:xfrm>
            <a:off x="251084" y="493058"/>
            <a:ext cx="3836822" cy="47871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CIMG1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964"/>
            <a:ext cx="12491802" cy="6858001"/>
          </a:xfrm>
          <a:prstGeom prst="rect">
            <a:avLst/>
          </a:prstGeom>
          <a:noFill/>
        </p:spPr>
      </p:pic>
      <p:sp>
        <p:nvSpPr>
          <p:cNvPr id="31746" name="AutoShape 2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48" name="AutoShape 4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0" name="AutoShape 6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2" name="AutoShape 8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4" name="AutoShape 10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6" name="AutoShape 12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8" name="AutoShape 14" descr="https://klike.net/uploads/posts/2022-09/1663302233_g-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099" name="Picture 3" descr="C:\Users\user\Desktop\0-02-05-17b6ee8af367992e712e974108385b7e4da1a8827f84886ec60d15648c45437a_b9abd246c2a21c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1913" y="930580"/>
            <a:ext cx="4365811" cy="2992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 descr="Парк «Аскольдова могила», Киев — фото, описание, карт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269" y="634701"/>
            <a:ext cx="3192887" cy="3452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4" name="Picture 8" descr="Круті: навіщо? | Історична правд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0969" y="4159624"/>
            <a:ext cx="4882394" cy="2545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Скругленный прямоугольник 16"/>
          <p:cNvSpPr/>
          <p:nvPr/>
        </p:nvSpPr>
        <p:spPr>
          <a:xfrm rot="5400000">
            <a:off x="9636196" y="2370782"/>
            <a:ext cx="1288695" cy="409436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just"/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У березні 1918 року тіла 27 захисників УНР, учасників бою під  Крутами ,  були поховані на території акрополя  Аскольдова могила. </a:t>
            </a:r>
          </a:p>
          <a:p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В часи незалежної України встановлено пам’ятний знак  “ 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Героям Крут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”.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4" name="AutoShape 2" descr="Стихотворення &quot;Пам'яті тридцяти&quot; слухати аудіо. Павло Тичина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3556" name="Picture 4" descr="Стихотворення &quot;Пам'яті тридцяти&quot; слухати аудіо. Павло Тичина"/>
          <p:cNvPicPr>
            <a:picLocks noChangeAspect="1" noChangeArrowheads="1"/>
          </p:cNvPicPr>
          <p:nvPr/>
        </p:nvPicPr>
        <p:blipFill>
          <a:blip r:embed="rId6" cstate="print"/>
          <a:srcRect t="12659" b="13052"/>
          <a:stretch>
            <a:fillRect/>
          </a:stretch>
        </p:blipFill>
        <p:spPr bwMode="auto">
          <a:xfrm>
            <a:off x="4451300" y="1249680"/>
            <a:ext cx="3128060" cy="2354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Скругленный прямоугольник 17"/>
          <p:cNvSpPr/>
          <p:nvPr/>
        </p:nvSpPr>
        <p:spPr>
          <a:xfrm rot="5400000">
            <a:off x="1614471" y="2514263"/>
            <a:ext cx="734985" cy="369982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Храм Святого Миколая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(вид 2024р.)в урочищі Аскольдова могила, за проектом Андрія  Меленського 1809р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 rot="5400000">
            <a:off x="5818712" y="2011311"/>
            <a:ext cx="649700" cy="405602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«...на Аскольдовій могилі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український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цвіт!»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Павло Тичина</a:t>
            </a:r>
            <a:endParaRPr lang="uk-UA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98801" y="172388"/>
            <a:ext cx="5852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Безсмертя Крут</a:t>
            </a:r>
            <a:endParaRPr lang="uk-UA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ownloads\images (25).jpg"/>
          <p:cNvPicPr>
            <a:picLocks noChangeAspect="1" noChangeArrowheads="1"/>
          </p:cNvPicPr>
          <p:nvPr/>
        </p:nvPicPr>
        <p:blipFill>
          <a:blip r:embed="rId2" cstate="print">
            <a:lum bright="10000" contrast="-30000"/>
          </a:blip>
          <a:srcRect/>
          <a:stretch>
            <a:fillRect/>
          </a:stretch>
        </p:blipFill>
        <p:spPr bwMode="auto">
          <a:xfrm>
            <a:off x="0" y="-29323"/>
            <a:ext cx="12192000" cy="6887323"/>
          </a:xfrm>
          <a:prstGeom prst="rect">
            <a:avLst/>
          </a:prstGeom>
          <a:noFill/>
        </p:spPr>
      </p:pic>
      <p:sp>
        <p:nvSpPr>
          <p:cNvPr id="31746" name="AutoShape 2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48" name="AutoShape 4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0" name="AutoShape 6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2" name="AutoShape 8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4" name="AutoShape 10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6" name="AutoShape 12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8" name="AutoShape 14" descr="https://klike.net/uploads/posts/2022-09/1663302233_g-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0484" name="Picture 4" descr="Дмитро Коцюбайло (&quot;Да Вінчі&quot;) ще за життя був там, де були ..."/>
          <p:cNvPicPr>
            <a:picLocks noChangeAspect="1" noChangeArrowheads="1"/>
          </p:cNvPicPr>
          <p:nvPr/>
        </p:nvPicPr>
        <p:blipFill>
          <a:blip r:embed="rId3" cstate="print"/>
          <a:srcRect l="9227" r="32070"/>
          <a:stretch>
            <a:fillRect/>
          </a:stretch>
        </p:blipFill>
        <p:spPr bwMode="auto">
          <a:xfrm>
            <a:off x="4208929" y="1596022"/>
            <a:ext cx="3774141" cy="3571729"/>
          </a:xfrm>
          <a:prstGeom prst="rect">
            <a:avLst/>
          </a:prstGeom>
          <a:noFill/>
        </p:spPr>
      </p:pic>
      <p:pic>
        <p:nvPicPr>
          <p:cNvPr id="20486" name="Picture 6" descr="Пільщиков Андрій Борисович — Вікіпедія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8346140" y="1582166"/>
            <a:ext cx="3765177" cy="3858130"/>
          </a:xfrm>
          <a:prstGeom prst="rect">
            <a:avLst/>
          </a:prstGeom>
          <a:noFill/>
        </p:spPr>
      </p:pic>
      <p:sp>
        <p:nvSpPr>
          <p:cNvPr id="17" name="Скругленный прямоугольник 16"/>
          <p:cNvSpPr/>
          <p:nvPr/>
        </p:nvSpPr>
        <p:spPr>
          <a:xfrm rot="5400000">
            <a:off x="9498105" y="4137214"/>
            <a:ext cx="1344706" cy="364863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just"/>
            <a:r>
              <a:rPr lang="uk-UA" dirty="0" smtClean="0"/>
              <a:t> 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Капітан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Повітряних сил Збройних сил України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Андрій Пільщиков на позивний «Джус»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загинув 27 серпня 2023.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 rot="5400000">
            <a:off x="5360369" y="3894642"/>
            <a:ext cx="1349592" cy="389580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«Герой України» Дмитро Коцюбайло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на позивний 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 Вінчі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»; командир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батальйону «Вовки Да Вінчі»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загинув 7 березня 2023.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0" name="Picture 10" descr="https://apostrophe.ua/uploads/28012018/e46f19cca4dc91c520e5e402151f74e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052" y="1596022"/>
            <a:ext cx="3416968" cy="1965325"/>
          </a:xfrm>
          <a:prstGeom prst="rect">
            <a:avLst/>
          </a:prstGeom>
          <a:noFill/>
        </p:spPr>
      </p:pic>
      <p:pic>
        <p:nvPicPr>
          <p:cNvPr id="20492" name="Picture 12" descr="https://apostrophe.ua/uploads/28012018/160e5ca84393c344041af4f93f2c91c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3032" y="3521242"/>
            <a:ext cx="3408946" cy="2237874"/>
          </a:xfrm>
          <a:prstGeom prst="rect">
            <a:avLst/>
          </a:prstGeom>
          <a:noFill/>
        </p:spPr>
      </p:pic>
      <p:sp>
        <p:nvSpPr>
          <p:cNvPr id="20" name="Скругленный прямоугольник 19"/>
          <p:cNvSpPr/>
          <p:nvPr/>
        </p:nvSpPr>
        <p:spPr>
          <a:xfrm rot="5400000">
            <a:off x="1758499" y="4369587"/>
            <a:ext cx="686033" cy="360947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Учасники бою під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Крутами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29 січня 1918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391920" y="316468"/>
            <a:ext cx="903224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ГЕРОЇ   В  ВІЧНОСТІ</a:t>
            </a:r>
          </a:p>
          <a:p>
            <a:pPr lvl="1"/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поховані на території акрополя  храму Святого Миколая “</a:t>
            </a:r>
            <a:r>
              <a:rPr lang="en-US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Аскольдова могила</a:t>
            </a:r>
            <a:r>
              <a:rPr lang="en-US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uk-UA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Free Ukraine Support We Stand With Ukraine Help for Ukraine Zoom Virtual Background (3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0413" cy="685641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21033" y="416560"/>
            <a:ext cx="7836327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uk-UA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12240" y="233680"/>
            <a:ext cx="9286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Схема пішохідної екскурсії </a:t>
            </a:r>
          </a:p>
          <a:p>
            <a:pPr algn="ctr"/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“ Печерські пагорби – погляд крізь століття ”</a:t>
            </a:r>
          </a:p>
          <a:p>
            <a:pPr algn="ctr"/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(тривалість 2 год.)</a:t>
            </a:r>
            <a:endParaRPr lang="uk-UA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48" name="AutoShape 4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0" name="AutoShape 6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2" name="AutoShape 8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4" name="AutoShape 10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6" name="AutoShape 12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8" name="AutoShape 14" descr="https://klike.net/uploads/posts/2022-09/1663302233_g-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80" name="AutoShape 8" descr="Ілюстрація врожаю пшеничного поля синього неба і білі хмари, пшенична сфера, врожай, пшениця фону картинки і Фото для безкоштовного завантаж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84" name="AutoShape 12" descr="Завантажити картинки Пшеничне поле маки, стікові фото Пшеничне поле маки у високій якості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88" name="AutoShape 16" descr="Завантажити картинки Пшеничне поле маки, стікові фото Пшеничне поле маки у високій якості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26" name="Picture 2" descr="C:\Users\user\Desktop\In these dark times, you can 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user\Downloads\Free Ukraine Support We Stand With Ukraine Help for Ukraine Zoom Virtual Background 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587" y="7495"/>
            <a:ext cx="12190413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696720" y="521454"/>
            <a:ext cx="9438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Список використаних джерел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48235" y="1299882"/>
            <a:ext cx="11035553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Література: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1.Верстюк В. Україна: виклики 1918 року. Проблеми вивчення історії Української революції 1917 - 1921 рр.,        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Український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історичний  журнал  - 2019. – Вип. 14. - С. 121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2.Гаврилюк Я. Крути, січень 1918 року, документи, матеріали,  - Київ.: Видавничий центр « Просвіта » ,2010  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3.Дегтярьова Т.  Хай буде вільна Україна, на всі віки, на всі часи  – 2007. – № 6. – С. 14-15. (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 життя та політичну діяльність гетьмана Івана Мазепи)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4.Федорова Л.Д., Вортман Д.Я. Аскольдова могила у Києві - К.: "Наукова думка", 2003.  </a:t>
            </a:r>
          </a:p>
          <a:p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Інтернет – ресурси: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1.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Т. Г. Шевченко "Аскольдова могила". 1846 рік. Акварель.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https://kiev.zagranitsa.com/place/19171/askoldova-mogila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2. УНР, Українська Центральна Рада;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https://uinp.gov.ua/istorychnyy-kalendar/berezen/17/1917-utvorena-ukrayinska-centralna-rada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3. “ Повість минулих Літ ”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https://dovidka.biz.ua/povist-mynulyh-lit-skachaty/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4. Гетьман І.Мазепа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6"/>
              </a:rPr>
              <a:t>https://dyvys.info/2023/11/07/kozatska-legenda-za-zhyttya-pro-ivana-mazepu/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uk-UA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C:\Users\user\Downloads\shutterstock_2096116342-751x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</p:spPr>
      </p:pic>
      <p:sp>
        <p:nvSpPr>
          <p:cNvPr id="31746" name="AutoShape 2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48" name="AutoShape 4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0" name="AutoShape 6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2" name="AutoShape 8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4" name="AutoShape 10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6" name="AutoShape 12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8" name="AutoShape 14" descr="https://klike.net/uploads/posts/2022-09/1663302233_g-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" name="Скругленный прямоугольник 9"/>
          <p:cNvSpPr/>
          <p:nvPr/>
        </p:nvSpPr>
        <p:spPr>
          <a:xfrm rot="5400000">
            <a:off x="7345958" y="-549439"/>
            <a:ext cx="1429230" cy="7189588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uk-UA" sz="4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Печерські пагорби- погляд </a:t>
            </a:r>
          </a:p>
          <a:p>
            <a:pPr algn="ctr"/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крізь століття</a:t>
            </a:r>
          </a:p>
          <a:p>
            <a:pPr algn="ctr"/>
            <a:endParaRPr lang="uk-UA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 rot="5400000">
            <a:off x="7569186" y="-2573227"/>
            <a:ext cx="968190" cy="73219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Київське територіальне відділення Малої академії наук України – </a:t>
            </a:r>
          </a:p>
          <a:p>
            <a:pPr algn="ctr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Київська мала академія учнівської молоді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 rot="5400000">
            <a:off x="6930614" y="1648936"/>
            <a:ext cx="2232212" cy="741495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Клочок Дар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я Сергіївна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учениця  10-А класу, ліцею №18 Деснянського району міста Києва;</a:t>
            </a: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Керівник: Кучерова Тетяна Філімонівна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, вчитель історії ліцею №18 Деснянського району міста Києва 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6" name="Picture 12" descr="C:\Users\user\Downloads\photo_5242549094700930694_x.jpg"/>
          <p:cNvPicPr>
            <a:picLocks noChangeAspect="1" noChangeArrowheads="1"/>
          </p:cNvPicPr>
          <p:nvPr/>
        </p:nvPicPr>
        <p:blipFill>
          <a:blip r:embed="rId3" cstate="print"/>
          <a:srcRect l="5160" r="9505"/>
          <a:stretch>
            <a:fillRect/>
          </a:stretch>
        </p:blipFill>
        <p:spPr bwMode="auto">
          <a:xfrm>
            <a:off x="251084" y="493058"/>
            <a:ext cx="3836822" cy="47871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ownloads\kiev-album_004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-240323"/>
            <a:ext cx="12192000" cy="7098323"/>
          </a:xfrm>
          <a:prstGeom prst="rect">
            <a:avLst/>
          </a:prstGeom>
          <a:noFill/>
        </p:spPr>
      </p:pic>
      <p:sp>
        <p:nvSpPr>
          <p:cNvPr id="31746" name="AutoShape 2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48" name="AutoShape 4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0" name="AutoShape 6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2" name="AutoShape 8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4" name="AutoShape 10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6" name="AutoShape 12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8" name="AutoShape 14" descr="https://klike.net/uploads/posts/2022-09/1663302233_g-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" name="Скругленный прямоугольник 9"/>
          <p:cNvSpPr/>
          <p:nvPr/>
        </p:nvSpPr>
        <p:spPr>
          <a:xfrm rot="5400000">
            <a:off x="2046322" y="-259166"/>
            <a:ext cx="1560886" cy="512722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Мета дослідження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розглянути аспекти державності в часи князя Аскольда, гетьмана Мазепи; вивчення історії Української Центральної Ради в період самостійності Української  Народної Республіки.</a:t>
            </a:r>
          </a:p>
          <a:p>
            <a:pPr algn="just"/>
            <a:endParaRPr lang="uk-UA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 rot="5400000">
            <a:off x="2061867" y="1722620"/>
            <a:ext cx="1480970" cy="489910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Об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єкт  дослідження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пам'ятки архітектури Печерського району міста Києва, пов’язані з періодом Української Народної Республіки 1918 р.; Лавра в часи Мазепи.</a:t>
            </a:r>
          </a:p>
          <a:p>
            <a:pPr algn="just"/>
            <a:endParaRPr lang="uk-UA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 rot="5400000">
            <a:off x="2087297" y="3632740"/>
            <a:ext cx="1016000" cy="446706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just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Предмет дослідження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Печерські пагорби – свідки становлення української державності.</a:t>
            </a:r>
          </a:p>
          <a:p>
            <a:pPr algn="just"/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 rot="5400000">
            <a:off x="7332490" y="1200636"/>
            <a:ext cx="3631984" cy="596152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Завдання дослідження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algn="just">
              <a:buAutoNum type="arabicPeriod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Опрацювати історичні джерела з тем «Українська Центральна Рада - проголошення самостійності України»;  «Крути»; ознайомитись з літературою про період правління князя Аскольда та про часи державотворця гетьмана Мазепи. </a:t>
            </a:r>
          </a:p>
          <a:p>
            <a:pPr marL="342900" indent="-342900" algn="just">
              <a:buAutoNum type="arabicPeriod"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2.  Формувати історико-політичні компетенції учнів.</a:t>
            </a:r>
          </a:p>
          <a:p>
            <a:pPr algn="just"/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3. Розробити екскурсійний маршрут місцями</a:t>
            </a: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Печерських пагорбів Києва, де відбувались події,</a:t>
            </a: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пов’язані з історією  становлення нашої держави.</a:t>
            </a:r>
          </a:p>
          <a:p>
            <a:pPr algn="just"/>
            <a:endParaRPr lang="uk-UA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endParaRPr lang="uk-UA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user\Downloads\Free Ukraine Support We Stand With Ukraine Help for Ukraine Zoom Virtual Background 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" y="1588"/>
            <a:ext cx="12190413" cy="6856412"/>
          </a:xfrm>
          <a:prstGeom prst="rect">
            <a:avLst/>
          </a:prstGeom>
          <a:noFill/>
        </p:spPr>
      </p:pic>
      <p:sp>
        <p:nvSpPr>
          <p:cNvPr id="31746" name="AutoShape 2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48" name="AutoShape 4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0" name="AutoShape 6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2" name="AutoShape 8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4" name="AutoShape 10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6" name="AutoShape 12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8" name="AutoShape 14" descr="https://klike.net/uploads/posts/2022-09/1663302233_g-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" name="Рисунок 9" descr="Аскольд | Українопедія | Fando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651" y="1217355"/>
            <a:ext cx="2533272" cy="3674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Скругленный прямоугольник 13"/>
          <p:cNvSpPr/>
          <p:nvPr/>
        </p:nvSpPr>
        <p:spPr>
          <a:xfrm rot="5400000">
            <a:off x="5513913" y="-4187038"/>
            <a:ext cx="826128" cy="9709268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“ДОБРЕ РОБИТИ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ІСТОРІЮ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ВАЖЛИВІШЕ, НІЖ ГАРНО ПИСАТИ ЇЇ”</a:t>
            </a:r>
          </a:p>
          <a:p>
            <a:pPr algn="ctr"/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Михайло Грушевський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 rot="5400000">
            <a:off x="1360431" y="3838941"/>
            <a:ext cx="1443987" cy="387224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just"/>
            <a:endParaRPr lang="ru-RU" sz="1400" b="1" dirty="0" smtClean="0"/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Аскольд (Оскольд) (середина IX ст. – 882 р.) -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перший київський князь-християнин. За його правління Київське 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ранньодержавне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об’єднання слов’ян 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стало  фактором міжнародної політики.</a:t>
            </a:r>
          </a:p>
          <a:p>
            <a:pPr algn="ctr"/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 rot="5400000">
            <a:off x="5374473" y="3960454"/>
            <a:ext cx="1413718" cy="359895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Гетьман Іван Мазепа 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державотворець, полководець, дипломат і культурний діяч, який створив нову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ранньомодерну Україну</a:t>
            </a:r>
            <a:endParaRPr lang="uk-UA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 rot="5400000">
            <a:off x="9244397" y="3840313"/>
            <a:ext cx="1423146" cy="384866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Михайло Грушевський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історик, літературознавець, публіцист, державний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громадський діяч, 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голова Української Центральної Ради</a:t>
            </a:r>
            <a:r>
              <a:rPr lang="ru-RU" sz="1600" b="1" i="1" dirty="0" smtClean="0"/>
              <a:t> 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Київ. вулиця Михайла Грушевськог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77813" y="1215590"/>
            <a:ext cx="2682439" cy="3704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2" name="Picture 4" descr="Купить картину Мазепа Иван. Немецкая гравюра первой половины XVIII ..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8318" y="1244050"/>
            <a:ext cx="2757801" cy="36478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8" descr="Пам'ятник Тарасу Шевченку на Аскольдовій могилі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1499" y="4187798"/>
            <a:ext cx="2604887" cy="1654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2" name="Picture 4" descr="C:\Users\user\Downloads\Free Ukraine Support We Stand With Ukraine Help for Ukraine Zoom Virtual Background 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406" y="1588"/>
            <a:ext cx="12190413" cy="6856412"/>
          </a:xfrm>
          <a:prstGeom prst="rect">
            <a:avLst/>
          </a:prstGeom>
          <a:noFill/>
        </p:spPr>
      </p:pic>
      <p:pic>
        <p:nvPicPr>
          <p:cNvPr id="26626" name="Picture 2" descr="Аскольд і Дір – хрестителі Русі й творці Руської держави - РІС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8650" y="360433"/>
            <a:ext cx="4225745" cy="2103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1746" name="AutoShape 2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48" name="AutoShape 4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0" name="AutoShape 6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2" name="AutoShape 8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4" name="AutoShape 10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6" name="AutoShape 12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8" name="AutoShape 14" descr="https://klike.net/uploads/posts/2022-09/1663302233_g-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" name="Picture 2" descr="Аскольдова могила - Картина Тараса Шевченк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44391" y="247338"/>
            <a:ext cx="2908507" cy="3067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3" descr="Файл:Радзивіллівський літопис Убивство Аскольда і Діра.jpg — Вікіпеді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1704" y="3634670"/>
            <a:ext cx="3979147" cy="2096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Скругленный прямоугольник 15"/>
          <p:cNvSpPr/>
          <p:nvPr/>
        </p:nvSpPr>
        <p:spPr>
          <a:xfrm rot="5400000">
            <a:off x="835769" y="35159"/>
            <a:ext cx="2234898" cy="286911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endParaRPr lang="uk-UA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“І було в нього два мужі, 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Аскольд і Дір,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не його племені, а бояри. …. Ідучи мимо, узріли вони на горі городок…..   Аскольд, отож, і Дір зостались удвох у городі цьому і почали володіти Полянською землею ”.</a:t>
            </a:r>
          </a:p>
          <a:p>
            <a:pPr algn="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“ Повість минулих літ ”    Нестор Літописець </a:t>
            </a:r>
          </a:p>
          <a:p>
            <a:pPr algn="ctr"/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 rot="5400000">
            <a:off x="9685014" y="1916639"/>
            <a:ext cx="597386" cy="308745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Аскольдова могила середина ХІХ ст. </a:t>
            </a:r>
          </a:p>
          <a:p>
            <a:pPr algn="ctr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Етюд з колекції Т.Шевченка, 1846р.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 rot="5400000">
            <a:off x="9923228" y="4843318"/>
            <a:ext cx="537886" cy="284309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Пам'ятник Тарасу Шевченку на Аскольдовій могилі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 rot="5400000">
            <a:off x="2071333" y="4041036"/>
            <a:ext cx="883663" cy="432806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“І вбили вони 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Аскольда й Діра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,…..  На тій могилі поставив [боярин] Ольма церкву святого Миколи</a:t>
            </a:r>
            <a:r>
              <a:rPr lang="uk-UA" sz="1400" dirty="0" smtClean="0"/>
              <a:t>. ”</a:t>
            </a:r>
          </a:p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“ Повість минулих літ ” Нестор Літописець</a:t>
            </a:r>
            <a:endParaRPr lang="uk-UA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8" descr="Пам'ятник Тарасу Шевченку на Аскольдовій могилі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1440" y="4186401"/>
            <a:ext cx="2604887" cy="17850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C:\Users\user\Downloads\photo_5244751403606463764_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54071" y="3630706"/>
            <a:ext cx="3935505" cy="2985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5" descr="Нестор Літописець - Повість минулих літ"/>
          <p:cNvPicPr>
            <a:picLocks noChangeAspect="1" noChangeArrowheads="1"/>
          </p:cNvPicPr>
          <p:nvPr/>
        </p:nvPicPr>
        <p:blipFill>
          <a:blip r:embed="rId8" cstate="print"/>
          <a:srcRect t="10966" b="13032"/>
          <a:stretch>
            <a:fillRect/>
          </a:stretch>
        </p:blipFill>
        <p:spPr bwMode="auto">
          <a:xfrm>
            <a:off x="5178805" y="4107370"/>
            <a:ext cx="959667" cy="1319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Прямоугольник 24"/>
          <p:cNvSpPr/>
          <p:nvPr/>
        </p:nvSpPr>
        <p:spPr>
          <a:xfrm>
            <a:off x="321904" y="2751512"/>
            <a:ext cx="77409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Київська держава  князя Аскольда 864-882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рр.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C:\Users\user\Downloads\90861.001.jpg"/>
          <p:cNvPicPr>
            <a:picLocks noChangeAspect="1" noChangeArrowheads="1"/>
          </p:cNvPicPr>
          <p:nvPr/>
        </p:nvPicPr>
        <p:blipFill>
          <a:blip r:embed="rId2" cstate="print">
            <a:lum bright="30000" contrast="-20000"/>
          </a:blip>
          <a:srcRect/>
          <a:stretch>
            <a:fillRect/>
          </a:stretch>
        </p:blipFill>
        <p:spPr bwMode="auto">
          <a:xfrm>
            <a:off x="0" y="25425"/>
            <a:ext cx="12192000" cy="6858000"/>
          </a:xfrm>
          <a:prstGeom prst="rect">
            <a:avLst/>
          </a:prstGeom>
          <a:noFill/>
        </p:spPr>
      </p:pic>
      <p:pic>
        <p:nvPicPr>
          <p:cNvPr id="4098" name="Picture 2" descr="C:\Users\user\Downloads\poluektov_mazepa1-805x1024.jpg"/>
          <p:cNvPicPr>
            <a:picLocks noChangeAspect="1" noChangeArrowheads="1"/>
          </p:cNvPicPr>
          <p:nvPr/>
        </p:nvPicPr>
        <p:blipFill>
          <a:blip r:embed="rId3" cstate="print"/>
          <a:srcRect l="4786" t="2092" r="4790" b="3180"/>
          <a:stretch>
            <a:fillRect/>
          </a:stretch>
        </p:blipFill>
        <p:spPr bwMode="auto">
          <a:xfrm>
            <a:off x="402776" y="876183"/>
            <a:ext cx="2264424" cy="27606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1746" name="AutoShape 2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48" name="AutoShape 4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0" name="AutoShape 6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2" name="AutoShape 8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4" name="AutoShape 10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6" name="AutoShape 12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8" name="AutoShape 14" descr="https://klike.net/uploads/posts/2022-09/1663302233_g-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2" name="Рисунок 11" descr="https://vechirniy.kyiv.ua/uploads/2022/09/06/1936365_1592082644450513_2157370763518336022_n-1.jpg"/>
          <p:cNvPicPr/>
          <p:nvPr/>
        </p:nvPicPr>
        <p:blipFill>
          <a:blip r:embed="rId4" cstate="print"/>
          <a:srcRect l="21405"/>
          <a:stretch>
            <a:fillRect/>
          </a:stretch>
        </p:blipFill>
        <p:spPr bwMode="auto">
          <a:xfrm>
            <a:off x="5712241" y="1213659"/>
            <a:ext cx="2342793" cy="2739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кругленный прямоугольник 12"/>
          <p:cNvSpPr/>
          <p:nvPr/>
        </p:nvSpPr>
        <p:spPr>
          <a:xfrm rot="5400000">
            <a:off x="6785082" y="2663227"/>
            <a:ext cx="996826" cy="307555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Військовий Микільський собор 1696р.</a:t>
            </a:r>
          </a:p>
          <a:p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Печерські пагорби , Київ. </a:t>
            </a:r>
          </a:p>
          <a:p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Знищений більшовиками 1934р.</a:t>
            </a:r>
            <a:endParaRPr lang="uk-UA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-1" y="106538"/>
            <a:ext cx="408022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91" name="Picture 7" descr="Іван Мазепа - Вікіпеді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41977" y="4699417"/>
            <a:ext cx="3550024" cy="193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user\Downloads\unnamed (3).jpg"/>
          <p:cNvPicPr>
            <a:picLocks noChangeAspect="1" noChangeArrowheads="1"/>
          </p:cNvPicPr>
          <p:nvPr/>
        </p:nvPicPr>
        <p:blipFill>
          <a:blip r:embed="rId6" cstate="print"/>
          <a:srcRect l="4760" t="5735" r="9070"/>
          <a:stretch>
            <a:fillRect/>
          </a:stretch>
        </p:blipFill>
        <p:spPr bwMode="auto">
          <a:xfrm>
            <a:off x="2676697" y="1334253"/>
            <a:ext cx="2302191" cy="31355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1" name="Скругленный прямоугольник 20"/>
          <p:cNvSpPr/>
          <p:nvPr/>
        </p:nvSpPr>
        <p:spPr>
          <a:xfrm rot="5400000">
            <a:off x="1939180" y="2962865"/>
            <a:ext cx="718884" cy="244901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Всіхсвятська церква </a:t>
            </a:r>
          </a:p>
          <a:p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Києво-Печерської Лаври  1698р.(фото2024р.) </a:t>
            </a:r>
            <a:endParaRPr lang="uk-UA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Історія – Київська фортеця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9502" y="4546814"/>
            <a:ext cx="3220568" cy="16387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Скругленный прямоугольник 21"/>
          <p:cNvSpPr/>
          <p:nvPr/>
        </p:nvSpPr>
        <p:spPr>
          <a:xfrm rot="5400000">
            <a:off x="2121196" y="4396145"/>
            <a:ext cx="717179" cy="388380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Київська фортеця на Печерських пагорбах 1706р., збудована   за кошти Івана  Мазепи                 (фото 2024р.)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 rot="5400000">
            <a:off x="6713392" y="3903371"/>
            <a:ext cx="1271157" cy="419676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endParaRPr lang="uk-UA" sz="1400" dirty="0" smtClean="0"/>
          </a:p>
          <a:p>
            <a:pPr algn="just"/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Поразка в Полтавській битві 1709  зруйнувала мрії Івана Мазепи про самостійність Гетьманщини, проте діяльність гетьмана стала  кроком  до української державності</a:t>
            </a:r>
            <a:r>
              <a:rPr lang="uk-UA" sz="1600" dirty="0" smtClean="0"/>
              <a:t>.</a:t>
            </a:r>
          </a:p>
          <a:p>
            <a:endParaRPr lang="uk-UA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ownloads\photo_5244751403606463777_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29600" y="1091643"/>
            <a:ext cx="3962400" cy="33781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Прямоугольник 24"/>
          <p:cNvSpPr/>
          <p:nvPr/>
        </p:nvSpPr>
        <p:spPr>
          <a:xfrm>
            <a:off x="2036617" y="157942"/>
            <a:ext cx="822128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«Україна завжди прагнула бути вільною»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Вольтер про Мазепу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 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C:\Users\user\Downloads\Free Ukraine Support We Stand With Ukraine Help for Ukraine Zoom Virtual Background 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132884" y="-107576"/>
            <a:ext cx="12190413" cy="6858000"/>
          </a:xfrm>
          <a:prstGeom prst="rect">
            <a:avLst/>
          </a:prstGeom>
          <a:noFill/>
        </p:spPr>
      </p:pic>
      <p:pic>
        <p:nvPicPr>
          <p:cNvPr id="7172" name="Picture 4" descr="Із правками від руки та втечею депутата: як Центральна Рада голосувала за незалежність УНР 100 років том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704" y="1242867"/>
            <a:ext cx="3786339" cy="2552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746" name="AutoShape 2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48" name="AutoShape 4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0" name="AutoShape 6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2" name="AutoShape 8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4" name="AutoShape 10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6" name="AutoShape 12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8" name="AutoShape 14" descr="https://klike.net/uploads/posts/2022-09/1663302233_g-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530" name="AutoShape 2" descr="Стихотворення &quot;Пам'яті тридцяти&quot; слухати аудіо. Павло Тичина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2532" name="Picture 4" descr="Чи був Грушевський президентом? - На скрижалях"/>
          <p:cNvPicPr>
            <a:picLocks noChangeAspect="1" noChangeArrowheads="1"/>
          </p:cNvPicPr>
          <p:nvPr/>
        </p:nvPicPr>
        <p:blipFill>
          <a:blip r:embed="rId4" cstate="print"/>
          <a:srcRect b="11729"/>
          <a:stretch>
            <a:fillRect/>
          </a:stretch>
        </p:blipFill>
        <p:spPr bwMode="auto">
          <a:xfrm>
            <a:off x="4414058" y="4197926"/>
            <a:ext cx="4015047" cy="2438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Скругленный прямоугольник 20"/>
          <p:cNvSpPr/>
          <p:nvPr/>
        </p:nvSpPr>
        <p:spPr>
          <a:xfrm rot="5400000">
            <a:off x="5249488" y="-3693762"/>
            <a:ext cx="989212" cy="862861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Однині Українська Народня Республіка стає самостійною, ні від нікого незалежною, вільною, суверенною державою українського народу…»       </a:t>
            </a:r>
          </a:p>
          <a:p>
            <a:pPr algn="ctr"/>
            <a:r>
              <a:rPr lang="ru-RU" sz="1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en-U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Універсал Української Центральної Ради 22 січня 1918р.</a:t>
            </a:r>
            <a:endParaRPr lang="uk-UA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C:\Users\user\Downloads\photo_5242549094700930791_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17066" y="993216"/>
            <a:ext cx="2891244" cy="33822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6" name="Picture 6" descr="C:\Users\user\Downloads\photo_5242549094700930792_x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54888">
            <a:off x="9072628" y="3595911"/>
            <a:ext cx="2525329" cy="30082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Скругленный прямоугольник 17"/>
          <p:cNvSpPr/>
          <p:nvPr/>
        </p:nvSpPr>
        <p:spPr>
          <a:xfrm rot="5400000">
            <a:off x="1276540" y="3254509"/>
            <a:ext cx="1783281" cy="402521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І саме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бій під Крутами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внаслідок якого наступ московсько-більшовицьких загарбників був на деякий час зупинений, дав часовий резерв для укладення Берестейського мирного договору, який врятував молоду українську державність.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 rot="5400000">
            <a:off x="10087500" y="4978572"/>
            <a:ext cx="441835" cy="301015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У музеї Михайла Грушевського</a:t>
            </a:r>
          </a:p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                                 (місто Київ)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Андрій Гречило. У справі затвердження символів Української Народної  Республіки 22 березня 1918 року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0115" y="1212835"/>
            <a:ext cx="815104" cy="884906"/>
          </a:xfrm>
          <a:prstGeom prst="rect">
            <a:avLst/>
          </a:prstGeom>
          <a:noFill/>
        </p:spPr>
      </p:pic>
      <p:pic>
        <p:nvPicPr>
          <p:cNvPr id="22" name="Picture 4" descr="Мапа Незалежної України 1917-1921 | Map, Alternate history, Histor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8868" y="1398493"/>
            <a:ext cx="3774144" cy="2187389"/>
          </a:xfrm>
          <a:prstGeom prst="rect">
            <a:avLst/>
          </a:prstGeom>
          <a:noFill/>
        </p:spPr>
      </p:pic>
      <p:sp>
        <p:nvSpPr>
          <p:cNvPr id="24" name="Скругленный прямоугольник 23"/>
          <p:cNvSpPr/>
          <p:nvPr/>
        </p:nvSpPr>
        <p:spPr>
          <a:xfrm rot="5400000">
            <a:off x="6584646" y="1163149"/>
            <a:ext cx="461829" cy="480300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Мапа Української Народної Республіки 1917-1921рр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Pr3ip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8965"/>
            <a:ext cx="12192000" cy="6858000"/>
          </a:xfrm>
          <a:prstGeom prst="rect">
            <a:avLst/>
          </a:prstGeom>
          <a:noFill/>
        </p:spPr>
      </p:pic>
      <p:pic>
        <p:nvPicPr>
          <p:cNvPr id="6150" name="Picture 6" descr="https://znaj.ua/crops/a0bb76/620x0/1/0/2019/02/05/7bBvbFqEEAfJ4cGr8zZzngAAx3t57HM7rIBpwL3M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6984" y="1341619"/>
            <a:ext cx="4315908" cy="2687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746" name="AutoShape 2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48" name="AutoShape 4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0" name="AutoShape 6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2" name="AutoShape 8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4" name="AutoShape 10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6" name="AutoShape 12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8" name="AutoShape 14" descr="https://klike.net/uploads/posts/2022-09/1663302233_g-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1511" name="Picture 7" descr="Бій за &quot;Арсенал&quot;: у столиці відбудеться реконструкція історичної події, фото - Погляд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645" y="4169558"/>
            <a:ext cx="3892932" cy="2221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3" name="Picture 9" descr="В Киеве провели реконструкцию боя за завод &quot;Арсенал&quot; 1918 года. Фоторепортаж"/>
          <p:cNvPicPr>
            <a:picLocks noChangeAspect="1" noChangeArrowheads="1"/>
          </p:cNvPicPr>
          <p:nvPr/>
        </p:nvPicPr>
        <p:blipFill>
          <a:blip r:embed="rId5" cstate="print"/>
          <a:srcRect b="7976"/>
          <a:stretch>
            <a:fillRect/>
          </a:stretch>
        </p:blipFill>
        <p:spPr bwMode="auto">
          <a:xfrm>
            <a:off x="5193801" y="4197926"/>
            <a:ext cx="4379900" cy="2335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https://uinp.gov.ua/storage/app/public/uploads/2019-05-22/14/Skc1558525453Ld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56279" y="1161737"/>
            <a:ext cx="2375690" cy="232964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9" name="Скругленный прямоугольник 18"/>
          <p:cNvSpPr/>
          <p:nvPr/>
        </p:nvSpPr>
        <p:spPr>
          <a:xfrm rot="5400000">
            <a:off x="2916897" y="3612566"/>
            <a:ext cx="683875" cy="515437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Збройний виступ робітників заводу “ Арсенал ”,  піднятий більшовиками проти Української Центральної Ради,  був придушений солдатами армії УНР. 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 rot="5400000">
            <a:off x="2759141" y="1685441"/>
            <a:ext cx="648309" cy="406797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Січові стрільці армії УНР у Києві під час Січневого заколоту 29.01.-04.02.1918.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 rot="5400000">
            <a:off x="6687584" y="2039545"/>
            <a:ext cx="729841" cy="353018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Симон Петлюра -  Головний Отаман військ і флоту Української Народної Республіки.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ownloads\photo_5244751403606463913_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36054">
            <a:off x="9086066" y="250817"/>
            <a:ext cx="2975703" cy="3898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Скругленный прямоугольник 22"/>
          <p:cNvSpPr/>
          <p:nvPr/>
        </p:nvSpPr>
        <p:spPr>
          <a:xfrm rot="5400000">
            <a:off x="10643615" y="3485731"/>
            <a:ext cx="791448" cy="215910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Музей Грушевського            місто Київ.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010524" y="220228"/>
            <a:ext cx="682302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«Слава самостійній Україні!»</a:t>
            </a:r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uk-UA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  <a:r>
              <a:rPr lang="ru-RU" sz="1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«Народня воля»  1918 </a:t>
            </a:r>
            <a:r>
              <a:rPr lang="ru-RU" sz="1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РОКУ </a:t>
            </a:r>
            <a:r>
              <a:rPr lang="ru-RU" sz="1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№ 9. </a:t>
            </a:r>
            <a:endParaRPr lang="uk-UA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wnloads\59c1f56e85741155499efcd6e8eaf33a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 t="11971" b="319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1746" name="AutoShape 2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48" name="AutoShape 4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0" name="AutoShape 6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2" name="AutoShape 8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4" name="AutoShape 10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6" name="AutoShape 12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8" name="AutoShape 14" descr="https://klike.net/uploads/posts/2022-09/1663302233_g-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9457" name="Picture 1" descr="C:\Users\user\Desktop\0-02-05-c19d4f13bfab25295c341aabf71d1d0c96fea0f88b5b68849bcfb12f70b4ab47_b2e732c11cb89df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926" y="3665932"/>
            <a:ext cx="4716907" cy="30844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3" name="Picture 7" descr="Корпус легендарного заводу &quot;Арсенал&quot; у центрі Києва виставили на продаж | КиївВлада - Новини Києва та столичного регіон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6773" y="4075686"/>
            <a:ext cx="3281680" cy="208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1" name="Picture 5" descr="C:\Users\user\Desktop\0-02-05-f061d0c28ffb891366942097fc05e4707aad32cf124aab0b06df98f071543e61_a39b0f2bfd66d4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5437" y="977551"/>
            <a:ext cx="2179890" cy="2801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6" name="Picture 10" descr="Минуле і майбутнє Арсенальної площі у фотографіях - Вечірній Київ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8855" y="908235"/>
            <a:ext cx="2598821" cy="2389735"/>
          </a:xfrm>
          <a:prstGeom prst="rect">
            <a:avLst/>
          </a:prstGeom>
          <a:noFill/>
        </p:spPr>
      </p:pic>
      <p:pic>
        <p:nvPicPr>
          <p:cNvPr id="19468" name="Picture 12" descr="Іван Мазепа | Знамениті, великі, геніальні люди. Найцікавіше про них!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587" y="977551"/>
            <a:ext cx="638695" cy="843754"/>
          </a:xfrm>
          <a:prstGeom prst="rect">
            <a:avLst/>
          </a:prstGeom>
          <a:noFill/>
        </p:spPr>
      </p:pic>
      <p:sp>
        <p:nvSpPr>
          <p:cNvPr id="16" name="Скругленный прямоугольник 15"/>
          <p:cNvSpPr/>
          <p:nvPr/>
        </p:nvSpPr>
        <p:spPr>
          <a:xfrm rot="5400000">
            <a:off x="3095151" y="4889111"/>
            <a:ext cx="550068" cy="290362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Центральна частина будівлі заводу Арсенал 2024р.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 rot="5400000">
            <a:off x="5675573" y="2097033"/>
            <a:ext cx="501143" cy="28517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Пам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ятник українським військовим армії УНР   2019р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 rot="5400000">
            <a:off x="5716631" y="-4961398"/>
            <a:ext cx="632599" cy="108647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“ Екскурсійним маршрутом  “ Печерські пагорби – погляд крізь століття ”</a:t>
            </a:r>
            <a:endParaRPr lang="uk-UA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 rot="5400000">
            <a:off x="1884213" y="1453562"/>
            <a:ext cx="896108" cy="374378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endParaRPr lang="uk-UA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Пам'ятник Іскрі та Кочубею 1914р.</a:t>
            </a:r>
          </a:p>
          <a:p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Пам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ятник гетьману І.Мазепі 1918р</a:t>
            </a:r>
          </a:p>
          <a:p>
            <a:r>
              <a:rPr lang="vi-VN" sz="1600" dirty="0" smtClean="0">
                <a:latin typeface="Times New Roman" pitchFamily="18" charset="0"/>
                <a:cs typeface="Times New Roman" pitchFamily="18" charset="0"/>
              </a:rPr>
              <a:t>Пам'ятник робітникам заводу «Арсенал»</a:t>
            </a:r>
            <a:r>
              <a:rPr lang="vi-VN" sz="1600" dirty="0" smtClean="0"/>
              <a:t> 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1923р.</a:t>
            </a:r>
          </a:p>
          <a:p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11" descr="Перші кіборги. Бій під Крутами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02706" y="787270"/>
            <a:ext cx="3515762" cy="24447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Київ, парк Вічної Слави: romashka_biser — LiveJourn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5096" y="-180493"/>
            <a:ext cx="13391213" cy="7449605"/>
          </a:xfrm>
          <a:prstGeom prst="rect">
            <a:avLst/>
          </a:prstGeom>
          <a:noFill/>
        </p:spPr>
      </p:pic>
      <p:sp>
        <p:nvSpPr>
          <p:cNvPr id="31746" name="AutoShape 2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48" name="AutoShape 4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0" name="AutoShape 6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2" name="AutoShape 8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4" name="AutoShape 10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6" name="AutoShape 12" descr="Фон книги (100 фото) • Прикольні картинки та позити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58" name="AutoShape 14" descr="https://klike.net/uploads/posts/2022-09/1663302233_g-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27" name="Picture 3" descr="C:\Users\user\Desktop\0-02-05-91b68a08b7ab53a3c4519463f0265402fc2f9d0f5a484e29aaca0616ac656a5b_bc20330bbef2fa8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8659" y="4329512"/>
            <a:ext cx="4087906" cy="2260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кругленный прямоугольник 11"/>
          <p:cNvSpPr/>
          <p:nvPr/>
        </p:nvSpPr>
        <p:spPr>
          <a:xfrm rot="5400000">
            <a:off x="1787665" y="2473746"/>
            <a:ext cx="2447364" cy="540674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just"/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Високий та крутий правий берег Дніпра – це місце початку  Древнього Києва та першого православного монастиря       Руси – України.</a:t>
            </a:r>
          </a:p>
          <a:p>
            <a:pPr algn="just"/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На Печерському пагорбі  височіє пам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ятник жертвам голодомору 1932-1933рр. - злочин радянської влади проти українців.</a:t>
            </a:r>
          </a:p>
          <a:p>
            <a:pPr algn="just"/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Обеліск невідомому солдату в центрі парку Слави – шана всім,  хто боронив Україну від нацистів в роки Другої світової війни. </a:t>
            </a:r>
          </a:p>
          <a:p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user\Desktop\0-02-05-60a4a85945b45ebc8c33eb1ca57f09e0ccbbb4a15cf69a442f221cba9a38afbb_5f48cf13f62d34d5.jpg"/>
          <p:cNvPicPr>
            <a:picLocks noChangeAspect="1" noChangeArrowheads="1"/>
          </p:cNvPicPr>
          <p:nvPr/>
        </p:nvPicPr>
        <p:blipFill>
          <a:blip r:embed="rId4" cstate="print"/>
          <a:srcRect l="10128"/>
          <a:stretch>
            <a:fillRect/>
          </a:stretch>
        </p:blipFill>
        <p:spPr bwMode="auto">
          <a:xfrm>
            <a:off x="0" y="798744"/>
            <a:ext cx="4972009" cy="2876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user\Desktop\0-02-05-7af3b0620aab7539e2cfc8e58724815d73bd816204690d58df34734dfb507b38_924e41b01399b80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41459" y="1139403"/>
            <a:ext cx="4876801" cy="2939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Прямоугольник 23"/>
          <p:cNvSpPr/>
          <p:nvPr/>
        </p:nvSpPr>
        <p:spPr>
          <a:xfrm>
            <a:off x="1075765" y="196862"/>
            <a:ext cx="85391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Дніпрові кручі з Лаврою – овіяні легендами та історі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єю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4995</TotalTime>
  <Words>821</Words>
  <Application>Microsoft Office PowerPoint</Application>
  <PresentationFormat>Произвольный</PresentationFormat>
  <Paragraphs>118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474</cp:revision>
  <dcterms:created xsi:type="dcterms:W3CDTF">2023-04-04T12:23:41Z</dcterms:created>
  <dcterms:modified xsi:type="dcterms:W3CDTF">2024-04-17T13:41:38Z</dcterms:modified>
</cp:coreProperties>
</file>