
<file path=[Content_Types].xml><?xml version="1.0" encoding="utf-8"?>
<Types xmlns="http://schemas.openxmlformats.org/package/2006/content-types">
  <Default Extension="png" ContentType="image/png"/>
  <Default Extension="jfif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69" r:id="rId5"/>
    <p:sldId id="272" r:id="rId6"/>
    <p:sldId id="260" r:id="rId7"/>
    <p:sldId id="261" r:id="rId8"/>
    <p:sldId id="273" r:id="rId9"/>
    <p:sldId id="263" r:id="rId10"/>
    <p:sldId id="265" r:id="rId11"/>
    <p:sldId id="270" r:id="rId12"/>
    <p:sldId id="27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0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138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416-EB0F-483C-B51D-F3756DA9CA4E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45F2-D43E-4F09-A8CE-5C01A50DA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01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416-EB0F-483C-B51D-F3756DA9CA4E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45F2-D43E-4F09-A8CE-5C01A50DA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964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416-EB0F-483C-B51D-F3756DA9CA4E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45F2-D43E-4F09-A8CE-5C01A50DA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9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416-EB0F-483C-B51D-F3756DA9CA4E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45F2-D43E-4F09-A8CE-5C01A50DA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182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416-EB0F-483C-B51D-F3756DA9CA4E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45F2-D43E-4F09-A8CE-5C01A50DA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824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416-EB0F-483C-B51D-F3756DA9CA4E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45F2-D43E-4F09-A8CE-5C01A50DA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176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416-EB0F-483C-B51D-F3756DA9CA4E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45F2-D43E-4F09-A8CE-5C01A50DA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58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416-EB0F-483C-B51D-F3756DA9CA4E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45F2-D43E-4F09-A8CE-5C01A50DA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609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416-EB0F-483C-B51D-F3756DA9CA4E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45F2-D43E-4F09-A8CE-5C01A50DA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78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416-EB0F-483C-B51D-F3756DA9CA4E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45F2-D43E-4F09-A8CE-5C01A50DA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64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416-EB0F-483C-B51D-F3756DA9CA4E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45F2-D43E-4F09-A8CE-5C01A50DA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244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7A416-EB0F-483C-B51D-F3756DA9CA4E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245F2-D43E-4F09-A8CE-5C01A50DA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1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microsoft.com/office/2007/relationships/hdphoto" Target="../media/hdphoto12.wdp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8.wdp"/><Relationship Id="rId7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microsoft.com/office/2007/relationships/hdphoto" Target="../media/hdphoto9.wdp"/><Relationship Id="rId4" Type="http://schemas.openxmlformats.org/officeDocument/2006/relationships/image" Target="../media/image16.png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265" y="130629"/>
            <a:ext cx="11644604" cy="21647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err="1" smtClean="0">
                <a:latin typeface="+mn-lt"/>
              </a:rPr>
              <a:t>Всеукраїнський</a:t>
            </a:r>
            <a:r>
              <a:rPr lang="ru-RU" sz="2200" b="1" dirty="0" smtClean="0">
                <a:latin typeface="+mn-lt"/>
              </a:rPr>
              <a:t> </a:t>
            </a:r>
            <a:r>
              <a:rPr lang="ru-RU" sz="2200" b="1" dirty="0" err="1" smtClean="0">
                <a:latin typeface="+mn-lt"/>
              </a:rPr>
              <a:t>інтерактивний</a:t>
            </a:r>
            <a:r>
              <a:rPr lang="ru-RU" sz="2200" b="1" dirty="0" smtClean="0">
                <a:latin typeface="+mn-lt"/>
              </a:rPr>
              <a:t> конкурс «МАН-</a:t>
            </a:r>
            <a:r>
              <a:rPr lang="ru-RU" sz="2200" b="1" dirty="0" err="1" smtClean="0">
                <a:latin typeface="+mn-lt"/>
              </a:rPr>
              <a:t>Юніор</a:t>
            </a:r>
            <a:r>
              <a:rPr lang="ru-RU" sz="2200" b="1" dirty="0" smtClean="0">
                <a:latin typeface="+mn-lt"/>
              </a:rPr>
              <a:t> </a:t>
            </a:r>
            <a:r>
              <a:rPr lang="ru-RU" sz="2200" b="1" dirty="0" err="1" smtClean="0">
                <a:latin typeface="+mn-lt"/>
              </a:rPr>
              <a:t>Дослідник</a:t>
            </a:r>
            <a:r>
              <a:rPr lang="ru-RU" sz="2200" b="1" dirty="0" smtClean="0">
                <a:latin typeface="+mn-lt"/>
              </a:rPr>
              <a:t>»</a:t>
            </a:r>
            <a:br>
              <a:rPr lang="ru-RU" sz="2200" b="1" dirty="0" smtClean="0">
                <a:latin typeface="+mn-lt"/>
              </a:rPr>
            </a:br>
            <a:r>
              <a:rPr lang="ru-RU" sz="2200" b="1" dirty="0" smtClean="0">
                <a:latin typeface="+mn-lt"/>
              </a:rPr>
              <a:t>«</a:t>
            </a:r>
            <a:r>
              <a:rPr lang="ru-RU" sz="2200" b="1" dirty="0" err="1" smtClean="0">
                <a:latin typeface="+mn-lt"/>
              </a:rPr>
              <a:t>Історик-юніор</a:t>
            </a:r>
            <a:r>
              <a:rPr lang="ru-RU" sz="2200" b="1" dirty="0" smtClean="0">
                <a:latin typeface="+mn-lt"/>
              </a:rPr>
              <a:t>»</a:t>
            </a:r>
            <a:br>
              <a:rPr lang="ru-RU" sz="2200" b="1" dirty="0" smtClean="0">
                <a:latin typeface="+mn-lt"/>
              </a:rPr>
            </a:br>
            <a:r>
              <a:rPr lang="ru-RU" sz="2200" b="1" dirty="0" err="1" smtClean="0">
                <a:latin typeface="+mn-lt"/>
              </a:rPr>
              <a:t>Київське</a:t>
            </a:r>
            <a:r>
              <a:rPr lang="ru-RU" sz="2200" b="1" dirty="0" smtClean="0">
                <a:latin typeface="+mn-lt"/>
              </a:rPr>
              <a:t> </a:t>
            </a:r>
            <a:r>
              <a:rPr lang="ru-RU" sz="2200" b="1" dirty="0" err="1" smtClean="0">
                <a:latin typeface="+mn-lt"/>
              </a:rPr>
              <a:t>обласне</a:t>
            </a:r>
            <a:r>
              <a:rPr lang="ru-RU" sz="2200" b="1" dirty="0" smtClean="0">
                <a:latin typeface="+mn-lt"/>
              </a:rPr>
              <a:t>  </a:t>
            </a:r>
            <a:r>
              <a:rPr lang="ru-RU" sz="2200" b="1" dirty="0" err="1" smtClean="0">
                <a:latin typeface="+mn-lt"/>
              </a:rPr>
              <a:t>Територіальне</a:t>
            </a:r>
            <a:r>
              <a:rPr lang="ru-RU" sz="2200" b="1" dirty="0" smtClean="0">
                <a:latin typeface="+mn-lt"/>
              </a:rPr>
              <a:t> </a:t>
            </a:r>
            <a:r>
              <a:rPr lang="ru-RU" sz="2200" b="1" dirty="0" err="1" smtClean="0">
                <a:latin typeface="+mn-lt"/>
              </a:rPr>
              <a:t>відділення</a:t>
            </a:r>
            <a:r>
              <a:rPr lang="ru-RU" sz="2200" b="1" dirty="0" smtClean="0">
                <a:latin typeface="+mn-lt"/>
              </a:rPr>
              <a:t> МАН </a:t>
            </a:r>
            <a:r>
              <a:rPr lang="ru-RU" b="1" dirty="0" smtClean="0">
                <a:latin typeface="+mn-lt"/>
              </a:rPr>
              <a:t/>
            </a:r>
            <a:br>
              <a:rPr lang="ru-RU" b="1" dirty="0" smtClean="0">
                <a:latin typeface="+mn-lt"/>
              </a:rPr>
            </a:br>
            <a:r>
              <a:rPr lang="ru-RU" sz="3600" b="1" dirty="0" err="1" smtClean="0">
                <a:latin typeface="+mn-lt"/>
              </a:rPr>
              <a:t>Екскурсійний</a:t>
            </a:r>
            <a:r>
              <a:rPr lang="ru-RU" sz="3600" b="1" dirty="0" smtClean="0">
                <a:latin typeface="+mn-lt"/>
              </a:rPr>
              <a:t> маршрут </a:t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«</a:t>
            </a:r>
            <a:r>
              <a:rPr lang="ru-RU" sz="3600" b="1" dirty="0" err="1" smtClean="0">
                <a:latin typeface="+mn-lt"/>
              </a:rPr>
              <a:t>Древній</a:t>
            </a:r>
            <a:r>
              <a:rPr lang="ru-RU" sz="3600" b="1" dirty="0" smtClean="0">
                <a:latin typeface="+mn-lt"/>
              </a:rPr>
              <a:t> </a:t>
            </a:r>
            <a:r>
              <a:rPr lang="ru-RU" sz="3600" b="1" dirty="0" err="1">
                <a:latin typeface="+mn-lt"/>
              </a:rPr>
              <a:t>В</a:t>
            </a:r>
            <a:r>
              <a:rPr lang="ru-RU" sz="3600" b="1" dirty="0" err="1" smtClean="0">
                <a:latin typeface="+mn-lt"/>
              </a:rPr>
              <a:t>асильків</a:t>
            </a:r>
            <a:r>
              <a:rPr lang="ru-RU" sz="3600" b="1" dirty="0">
                <a:latin typeface="+mn-lt"/>
              </a:rPr>
              <a:t>:</a:t>
            </a:r>
            <a:r>
              <a:rPr lang="ru-RU" sz="3600" b="1" dirty="0" smtClean="0">
                <a:latin typeface="+mn-lt"/>
              </a:rPr>
              <a:t> </a:t>
            </a:r>
            <a:r>
              <a:rPr lang="ru-RU" sz="3600" b="1" dirty="0" err="1" smtClean="0">
                <a:latin typeface="+mn-lt"/>
              </a:rPr>
              <a:t>Змієві</a:t>
            </a:r>
            <a:r>
              <a:rPr lang="ru-RU" sz="3600" b="1" dirty="0" smtClean="0">
                <a:latin typeface="+mn-lt"/>
              </a:rPr>
              <a:t> Вали та Городище </a:t>
            </a:r>
            <a:r>
              <a:rPr lang="ru-RU" sz="3600" b="1" dirty="0" err="1" smtClean="0">
                <a:latin typeface="+mn-lt"/>
              </a:rPr>
              <a:t>Дитинець</a:t>
            </a:r>
            <a:r>
              <a:rPr lang="ru-RU" sz="3600" b="1" dirty="0" smtClean="0">
                <a:latin typeface="+mn-lt"/>
              </a:rPr>
              <a:t>»</a:t>
            </a:r>
            <a:r>
              <a:rPr lang="ru-RU" sz="3600" b="1" dirty="0" smtClean="0">
                <a:latin typeface="Arial Black" panose="020B0A04020102020204" pitchFamily="34" charset="0"/>
              </a:rPr>
              <a:t/>
            </a:r>
            <a:br>
              <a:rPr lang="ru-RU" sz="3600" b="1" dirty="0" smtClean="0">
                <a:latin typeface="Arial Black" panose="020B0A04020102020204" pitchFamily="34" charset="0"/>
              </a:rPr>
            </a:br>
            <a:endParaRPr lang="ru-RU" sz="3600" b="1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102637" y="2295331"/>
            <a:ext cx="6195526" cy="4430756"/>
          </a:xfrm>
        </p:spPr>
        <p:txBody>
          <a:bodyPr>
            <a:normAutofit lnSpcReduction="10000"/>
          </a:bodyPr>
          <a:lstStyle/>
          <a:p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Автор </a:t>
            </a:r>
            <a:r>
              <a:rPr lang="uk-UA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проєкту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uk-UA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Клоченко</a:t>
            </a: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Богдан Ігорович, 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здобувач освіти гуртка «Клуб туристів-краєзнавців» Центру дитячо-юнацького розвитку </a:t>
            </a:r>
            <a:r>
              <a:rPr lang="uk-UA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Калинівської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селищної ради Фастівського району Київської області, 7 клас.</a:t>
            </a:r>
          </a:p>
          <a:p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Керівниця </a:t>
            </a:r>
            <a:r>
              <a:rPr lang="uk-UA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проєкту:Розумнюк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Антоніна Анатоліївна, керівниця гуртка «Клуб туристів-краєзнавців» Центру дитячо-юнацького розвитку </a:t>
            </a:r>
            <a:r>
              <a:rPr lang="uk-UA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Калинівської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селищної ради </a:t>
            </a:r>
          </a:p>
          <a:p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91" y="2295331"/>
            <a:ext cx="5240386" cy="3928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5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9788" y="-322729"/>
            <a:ext cx="4114767" cy="1134492"/>
          </a:xfrm>
        </p:spPr>
        <p:txBody>
          <a:bodyPr/>
          <a:lstStyle/>
          <a:p>
            <a:pPr algn="ctr"/>
            <a:r>
              <a:rPr lang="uk-UA" b="1" dirty="0" smtClean="0">
                <a:latin typeface="+mn-lt"/>
              </a:rPr>
              <a:t>Висновки</a:t>
            </a:r>
            <a:endParaRPr lang="ru-RU" b="1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3853" y="5889811"/>
            <a:ext cx="4879909" cy="851647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Скануйте </a:t>
            </a:r>
            <a:r>
              <a:rPr lang="en-US" dirty="0" smtClean="0"/>
              <a:t>QR </a:t>
            </a:r>
            <a:r>
              <a:rPr lang="uk-UA" dirty="0" smtClean="0"/>
              <a:t>код </a:t>
            </a:r>
            <a:r>
              <a:rPr lang="uk-UA" dirty="0" err="1" smtClean="0"/>
              <a:t>відеоблогу</a:t>
            </a:r>
            <a:r>
              <a:rPr lang="uk-UA" dirty="0" smtClean="0"/>
              <a:t> екскурсії «</a:t>
            </a:r>
            <a:r>
              <a:rPr lang="ru-RU" dirty="0" err="1" smtClean="0"/>
              <a:t>Древнє</a:t>
            </a:r>
            <a:r>
              <a:rPr lang="ru-RU" dirty="0" smtClean="0"/>
              <a:t> </a:t>
            </a:r>
            <a:r>
              <a:rPr lang="ru-RU" dirty="0" err="1" smtClean="0"/>
              <a:t>місто</a:t>
            </a:r>
            <a:r>
              <a:rPr lang="ru-RU" dirty="0" smtClean="0"/>
              <a:t> </a:t>
            </a:r>
            <a:r>
              <a:rPr lang="ru-RU" dirty="0" err="1" smtClean="0"/>
              <a:t>Васильків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55" y="4970222"/>
            <a:ext cx="1690762" cy="1690762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225207" y="855992"/>
            <a:ext cx="6532925" cy="5885466"/>
          </a:xfrm>
        </p:spPr>
        <p:txBody>
          <a:bodyPr>
            <a:normAutofit fontScale="70000" lnSpcReduction="20000"/>
          </a:bodyPr>
          <a:lstStyle/>
          <a:p>
            <a:r>
              <a:rPr lang="uk-UA" sz="3100" b="0" dirty="0"/>
              <a:t>В результаті реалізації </a:t>
            </a:r>
            <a:r>
              <a:rPr lang="uk-UA" sz="3100" b="0" dirty="0" err="1"/>
              <a:t>проєкту</a:t>
            </a:r>
            <a:r>
              <a:rPr lang="uk-UA" sz="3100" b="0" dirty="0"/>
              <a:t> «Екскурсійний маршрут «Древній Васильків: Змієві Вали та Городище Дитинець» автором  виконані всі поставлені завдання: </a:t>
            </a:r>
            <a:endParaRPr lang="ru-RU" sz="3100" b="0" dirty="0"/>
          </a:p>
          <a:p>
            <a:r>
              <a:rPr lang="uk-UA" sz="3100" dirty="0"/>
              <a:t>досліджено</a:t>
            </a:r>
            <a:r>
              <a:rPr lang="uk-UA" sz="3100" b="0" dirty="0"/>
              <a:t> історико-археологічні пам'ятки Змієві Вали  та  Городище Дитинець в межах міста Васильків Київської області; </a:t>
            </a:r>
            <a:endParaRPr lang="ru-RU" sz="3100" b="0" dirty="0"/>
          </a:p>
          <a:p>
            <a:r>
              <a:rPr lang="uk-UA" sz="3100" dirty="0"/>
              <a:t>описано</a:t>
            </a:r>
            <a:r>
              <a:rPr lang="uk-UA" sz="3100" b="0" dirty="0"/>
              <a:t> матеріал дослідження для проведення екскурсії; </a:t>
            </a:r>
            <a:endParaRPr lang="ru-RU" sz="3100" b="0" dirty="0"/>
          </a:p>
          <a:p>
            <a:r>
              <a:rPr lang="uk-UA" sz="3100" dirty="0"/>
              <a:t>розроблено</a:t>
            </a:r>
            <a:r>
              <a:rPr lang="uk-UA" sz="3100" b="0" dirty="0"/>
              <a:t> маршрути екскурсії з міста Київ (від ст. метро Теремки) та </a:t>
            </a:r>
            <a:r>
              <a:rPr lang="uk-UA" sz="3100" b="0" dirty="0" err="1"/>
              <a:t>сел</a:t>
            </a:r>
            <a:r>
              <a:rPr lang="uk-UA" sz="3100" b="0" dirty="0"/>
              <a:t>. Калинівка Фастівського району Київської області до екскурсійних об'єктів;</a:t>
            </a:r>
            <a:endParaRPr lang="ru-RU" sz="3100" b="0" dirty="0"/>
          </a:p>
          <a:p>
            <a:r>
              <a:rPr lang="uk-UA" sz="3100" dirty="0"/>
              <a:t>проведено</a:t>
            </a:r>
            <a:r>
              <a:rPr lang="uk-UA" sz="3100" b="0" dirty="0"/>
              <a:t> екскурсію для членів гуртка та їх батьків;</a:t>
            </a:r>
            <a:endParaRPr lang="ru-RU" sz="3100" b="0" dirty="0"/>
          </a:p>
          <a:p>
            <a:r>
              <a:rPr lang="uk-UA" sz="3100" dirty="0"/>
              <a:t>змонтовано</a:t>
            </a:r>
            <a:r>
              <a:rPr lang="uk-UA" sz="3100" b="0" dirty="0"/>
              <a:t> </a:t>
            </a:r>
            <a:r>
              <a:rPr lang="uk-UA" sz="3100" b="0" dirty="0" err="1"/>
              <a:t>відеоблог</a:t>
            </a:r>
            <a:r>
              <a:rPr lang="uk-UA" sz="3100" b="0" dirty="0"/>
              <a:t> екскурсії та популяризовано в </a:t>
            </a:r>
            <a:r>
              <a:rPr lang="uk-UA" sz="3100" b="0" dirty="0" err="1"/>
              <a:t>соцмережах</a:t>
            </a:r>
            <a:r>
              <a:rPr lang="uk-UA" sz="3100" b="0" dirty="0" smtClean="0"/>
              <a:t>.</a:t>
            </a:r>
          </a:p>
          <a:p>
            <a:r>
              <a:rPr lang="uk-UA" sz="3100" dirty="0" smtClean="0"/>
              <a:t>Новизна </a:t>
            </a:r>
            <a:r>
              <a:rPr lang="uk-UA" sz="3100" dirty="0" smtClean="0"/>
              <a:t>дослідження</a:t>
            </a:r>
            <a:r>
              <a:rPr lang="uk-UA" sz="3100" b="0" dirty="0" smtClean="0"/>
              <a:t>. Автором вперше самостійно розроблено </a:t>
            </a:r>
            <a:r>
              <a:rPr lang="uk-UA" sz="3100" b="0" dirty="0"/>
              <a:t>туристичний маршрут «Древній Васильків: Змієві Вали та Городище  Дитинець</a:t>
            </a:r>
            <a:r>
              <a:rPr lang="uk-UA" sz="3100" b="0" dirty="0" smtClean="0"/>
              <a:t>» та власноруч змонтовано </a:t>
            </a:r>
            <a:r>
              <a:rPr lang="uk-UA" sz="3100" b="0" dirty="0" err="1" smtClean="0"/>
              <a:t>відеоблог</a:t>
            </a:r>
            <a:r>
              <a:rPr lang="uk-UA" sz="3100" b="0" dirty="0" smtClean="0"/>
              <a:t> екскурсії.</a:t>
            </a:r>
            <a:endParaRPr lang="uk-UA" sz="3100" b="0" dirty="0"/>
          </a:p>
          <a:p>
            <a:endParaRPr lang="uk-UA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686">
            <a:off x="9822618" y="357336"/>
            <a:ext cx="1971295" cy="2628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Объект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564">
            <a:off x="6718330" y="176172"/>
            <a:ext cx="2651454" cy="35352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9981">
            <a:off x="9264821" y="3970191"/>
            <a:ext cx="2431781" cy="18228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Стрелка вправо 9"/>
          <p:cNvSpPr/>
          <p:nvPr/>
        </p:nvSpPr>
        <p:spPr>
          <a:xfrm rot="20384927">
            <a:off x="5607750" y="6060170"/>
            <a:ext cx="1222834" cy="4846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75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345233" y="286872"/>
            <a:ext cx="5674567" cy="589009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b="1" dirty="0" smtClean="0"/>
              <a:t>Інформаційні джерела</a:t>
            </a:r>
          </a:p>
          <a:p>
            <a:r>
              <a:rPr lang="uk-UA" dirty="0" smtClean="0"/>
              <a:t>Архітектура стародавнього Василькова та його оборонне значення. </a:t>
            </a:r>
            <a:r>
              <a:rPr lang="en-US" dirty="0" smtClean="0"/>
              <a:t>https</a:t>
            </a:r>
            <a:r>
              <a:rPr lang="en-US" dirty="0"/>
              <a:t>://www.google.com/url?sa=i&amp;url=https%3A%2F%2Fvasilkov.info%2F39-arhtektura-starodavnogo-vasilkova-ta-yogo-oboronne-znachennya.</a:t>
            </a:r>
            <a:endParaRPr lang="ru-RU" dirty="0"/>
          </a:p>
          <a:p>
            <a:pPr lvl="0"/>
            <a:r>
              <a:rPr lang="ru-RU" dirty="0" err="1" smtClean="0"/>
              <a:t>Бейліс</a:t>
            </a:r>
            <a:r>
              <a:rPr lang="ru-RU" dirty="0" smtClean="0"/>
              <a:t> </a:t>
            </a:r>
            <a:r>
              <a:rPr lang="ru-RU" dirty="0"/>
              <a:t>В.Л. На </a:t>
            </a:r>
            <a:r>
              <a:rPr lang="ru-RU" dirty="0" err="1"/>
              <a:t>землі</a:t>
            </a:r>
            <a:r>
              <a:rPr lang="ru-RU" dirty="0"/>
              <a:t> </a:t>
            </a:r>
            <a:r>
              <a:rPr lang="ru-RU" dirty="0" err="1"/>
              <a:t>Васильківській</a:t>
            </a:r>
            <a:r>
              <a:rPr lang="ru-RU" dirty="0"/>
              <a:t>. Молодь. – К.:1992. с.96.</a:t>
            </a:r>
          </a:p>
          <a:p>
            <a:pPr lvl="0"/>
            <a:r>
              <a:rPr lang="ru-RU" dirty="0" err="1"/>
              <a:t>Бейліс</a:t>
            </a:r>
            <a:r>
              <a:rPr lang="ru-RU" dirty="0"/>
              <a:t> В.Л. </a:t>
            </a:r>
            <a:r>
              <a:rPr lang="ru-RU" dirty="0" err="1"/>
              <a:t>Минуле</a:t>
            </a:r>
            <a:r>
              <a:rPr lang="ru-RU" dirty="0"/>
              <a:t> </a:t>
            </a:r>
            <a:r>
              <a:rPr lang="ru-RU" dirty="0" err="1"/>
              <a:t>Васильківщини</a:t>
            </a:r>
            <a:r>
              <a:rPr lang="ru-RU" dirty="0"/>
              <a:t> </a:t>
            </a:r>
            <a:r>
              <a:rPr lang="ru-RU" dirty="0" err="1"/>
              <a:t>очима</a:t>
            </a:r>
            <a:r>
              <a:rPr lang="ru-RU" dirty="0"/>
              <a:t> </a:t>
            </a:r>
            <a:r>
              <a:rPr lang="ru-RU" dirty="0" err="1"/>
              <a:t>сучасників</a:t>
            </a:r>
            <a:r>
              <a:rPr lang="ru-RU" dirty="0"/>
              <a:t>. </a:t>
            </a:r>
            <a:r>
              <a:rPr lang="ru-RU" dirty="0" err="1"/>
              <a:t>Васильків</a:t>
            </a:r>
            <a:r>
              <a:rPr lang="ru-RU" dirty="0"/>
              <a:t>. – К.:1994. с.61.</a:t>
            </a:r>
          </a:p>
          <a:p>
            <a:pPr lvl="0"/>
            <a:r>
              <a:rPr lang="ru-RU" dirty="0" err="1" smtClean="0"/>
              <a:t>Васильків</a:t>
            </a:r>
            <a:r>
              <a:rPr lang="ru-RU" dirty="0"/>
              <a:t>//фотоальбом. – К.:,1993</a:t>
            </a:r>
            <a:r>
              <a:rPr lang="ru-RU" dirty="0" smtClean="0"/>
              <a:t>.</a:t>
            </a:r>
          </a:p>
          <a:p>
            <a:r>
              <a:rPr lang="uk-UA" dirty="0"/>
              <a:t>Змієві Вали. Містичні </a:t>
            </a:r>
            <a:r>
              <a:rPr lang="uk-UA" dirty="0" smtClean="0"/>
              <a:t>легенди </a:t>
            </a:r>
            <a:r>
              <a:rPr lang="uk-UA" dirty="0"/>
              <a:t>України. Каталог</a:t>
            </a:r>
            <a:r>
              <a:rPr lang="uk-UA" dirty="0" smtClean="0"/>
              <a:t>. 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www.google.com/url?s</a:t>
            </a:r>
            <a:endParaRPr lang="ru-RU" dirty="0"/>
          </a:p>
          <a:p>
            <a:pPr lvl="0"/>
            <a:r>
              <a:rPr lang="ru-RU" dirty="0" err="1" smtClean="0"/>
              <a:t>Шамрай</a:t>
            </a:r>
            <a:r>
              <a:rPr lang="ru-RU" dirty="0" smtClean="0"/>
              <a:t> </a:t>
            </a:r>
            <a:r>
              <a:rPr lang="ru-RU" dirty="0"/>
              <a:t>С.І. </a:t>
            </a:r>
            <a:r>
              <a:rPr lang="ru-RU" dirty="0" err="1"/>
              <a:t>Місто</a:t>
            </a:r>
            <a:r>
              <a:rPr lang="ru-RU" dirty="0"/>
              <a:t> </a:t>
            </a:r>
            <a:r>
              <a:rPr lang="ru-RU" dirty="0" err="1"/>
              <a:t>Васильків</a:t>
            </a:r>
            <a:r>
              <a:rPr lang="ru-RU" dirty="0"/>
              <a:t>. </a:t>
            </a:r>
            <a:r>
              <a:rPr lang="ru-RU" dirty="0" err="1"/>
              <a:t>Всеукраїнська</a:t>
            </a:r>
            <a:r>
              <a:rPr lang="ru-RU" dirty="0"/>
              <a:t> </a:t>
            </a:r>
            <a:r>
              <a:rPr lang="ru-RU" dirty="0" err="1"/>
              <a:t>академія</a:t>
            </a:r>
            <a:r>
              <a:rPr lang="ru-RU" dirty="0"/>
              <a:t> наук. – К.: 1929. – с. 42</a:t>
            </a:r>
            <a:r>
              <a:rPr lang="ru-RU" dirty="0" smtClean="0"/>
              <a:t>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9" r="32893" b="30666"/>
          <a:stretch/>
        </p:blipFill>
        <p:spPr>
          <a:xfrm>
            <a:off x="6148398" y="2486517"/>
            <a:ext cx="5610654" cy="41832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832">
            <a:off x="6624292" y="635048"/>
            <a:ext cx="2715482" cy="2900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449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4447" y="365124"/>
            <a:ext cx="7117977" cy="569501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4000" err="1" smtClean="0">
                <a:latin typeface="+mn-lt"/>
              </a:rPr>
              <a:t>Друзі</a:t>
            </a:r>
            <a:r>
              <a:rPr lang="uk-UA" smtClean="0"/>
              <a:t>! </a:t>
            </a:r>
            <a:r>
              <a:rPr lang="uk-UA" sz="4000" smtClean="0">
                <a:latin typeface="+mn-lt"/>
              </a:rPr>
              <a:t>Запрошуємо </a:t>
            </a:r>
            <a:r>
              <a:rPr lang="uk-UA" sz="4000" dirty="0" smtClean="0">
                <a:latin typeface="+mn-lt"/>
              </a:rPr>
              <a:t>на екскурсію </a:t>
            </a:r>
            <a:r>
              <a:rPr lang="uk-UA" sz="4000" dirty="0">
                <a:latin typeface="+mn-lt"/>
              </a:rPr>
              <a:t>«Древній Васильків: Змієві Вали та Городище Дитинець</a:t>
            </a:r>
            <a:r>
              <a:rPr lang="uk-UA" sz="4000" dirty="0" smtClean="0">
                <a:latin typeface="+mn-lt"/>
              </a:rPr>
              <a:t>», під час якої ви не тільки доторкнетесь до  легендарних історико-археологічних споруд часів Київської Русі, а й насолодитесь чудовими краєвидами ландшафтів Київщини.</a:t>
            </a:r>
            <a:br>
              <a:rPr lang="uk-UA" sz="4000" dirty="0" smtClean="0">
                <a:latin typeface="+mn-lt"/>
              </a:rPr>
            </a:br>
            <a:r>
              <a:rPr lang="uk-UA" sz="4000" dirty="0" smtClean="0">
                <a:latin typeface="+mn-lt"/>
              </a:rPr>
              <a:t>Ваш екскурсовод - Богдан </a:t>
            </a:r>
            <a:r>
              <a:rPr lang="uk-UA" sz="4000" dirty="0" err="1" smtClean="0">
                <a:latin typeface="+mn-lt"/>
              </a:rPr>
              <a:t>Клоченко</a:t>
            </a:r>
            <a:r>
              <a:rPr lang="uk-UA" sz="4000" dirty="0" smtClean="0">
                <a:latin typeface="+mn-lt"/>
              </a:rPr>
              <a:t>, гурток «Клуб туристів – краєзнавців» ЦДЮР </a:t>
            </a:r>
            <a:r>
              <a:rPr lang="uk-UA" sz="4000" dirty="0" err="1" smtClean="0">
                <a:latin typeface="+mn-lt"/>
              </a:rPr>
              <a:t>сел.Калинівка</a:t>
            </a:r>
            <a:r>
              <a:rPr lang="uk-UA" sz="4000" dirty="0" smtClean="0">
                <a:latin typeface="+mn-lt"/>
              </a:rPr>
              <a:t>, </a:t>
            </a:r>
            <a:br>
              <a:rPr lang="uk-UA" sz="4000" dirty="0" smtClean="0">
                <a:latin typeface="+mn-lt"/>
              </a:rPr>
            </a:br>
            <a:r>
              <a:rPr lang="uk-UA" sz="4000" dirty="0" smtClean="0">
                <a:latin typeface="+mn-lt"/>
              </a:rPr>
              <a:t>Київської області, </a:t>
            </a:r>
            <a:r>
              <a:rPr lang="uk-UA" sz="4000" dirty="0" err="1" smtClean="0">
                <a:latin typeface="+mn-lt"/>
              </a:rPr>
              <a:t>тел</a:t>
            </a:r>
            <a:r>
              <a:rPr lang="uk-UA" sz="4000" dirty="0" smtClean="0">
                <a:latin typeface="+mn-lt"/>
              </a:rPr>
              <a:t>: 0509608568</a:t>
            </a:r>
            <a:endParaRPr lang="ru-RU" sz="4000" dirty="0">
              <a:latin typeface="+mn-lt"/>
            </a:endParaRPr>
          </a:p>
        </p:txBody>
      </p:sp>
      <p:pic>
        <p:nvPicPr>
          <p:cNvPr id="6" name="Объект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49" y="542149"/>
            <a:ext cx="3789072" cy="5517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8395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3554" y="473769"/>
            <a:ext cx="5461703" cy="627636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uk-UA" sz="3600" b="1" dirty="0" smtClean="0"/>
              <a:t>Мета дослідження:</a:t>
            </a:r>
            <a:r>
              <a:rPr lang="uk-UA" sz="3600" dirty="0" smtClean="0"/>
              <a:t> </a:t>
            </a:r>
          </a:p>
          <a:p>
            <a:r>
              <a:rPr lang="uk-UA" sz="3600" dirty="0"/>
              <a:t>відкрити новий екскурсійний  маршрут  «Древній Васильків: Змієві Вали та Городище  Дитинець».</a:t>
            </a:r>
            <a:endParaRPr lang="ru-RU" sz="3600" dirty="0"/>
          </a:p>
          <a:p>
            <a:pPr marL="0" indent="0">
              <a:buNone/>
            </a:pPr>
            <a:r>
              <a:rPr lang="uk-UA" sz="3600" b="1" dirty="0" smtClean="0"/>
              <a:t>Завдання</a:t>
            </a:r>
            <a:r>
              <a:rPr lang="uk-UA" sz="3600" b="1" dirty="0" smtClean="0"/>
              <a:t>:</a:t>
            </a:r>
            <a:r>
              <a:rPr lang="uk-UA" sz="3600" dirty="0" smtClean="0"/>
              <a:t> </a:t>
            </a:r>
          </a:p>
          <a:p>
            <a:r>
              <a:rPr lang="uk-UA" sz="3600" dirty="0"/>
              <a:t>дослідити історико-археологічні пам'ятки Змієві Вали  та  Городище Дитинець в межах міста Васильків</a:t>
            </a:r>
            <a:r>
              <a:rPr lang="uk-UA" sz="3600" dirty="0" smtClean="0"/>
              <a:t>;</a:t>
            </a:r>
          </a:p>
          <a:p>
            <a:r>
              <a:rPr lang="uk-UA" sz="3600" dirty="0" smtClean="0"/>
              <a:t> </a:t>
            </a:r>
            <a:r>
              <a:rPr lang="uk-UA" sz="3600" dirty="0"/>
              <a:t>розробити маршрут екскурсії з виїздами  від Києва та від </a:t>
            </a:r>
            <a:r>
              <a:rPr lang="uk-UA" sz="3600" dirty="0" err="1"/>
              <a:t>сел</a:t>
            </a:r>
            <a:r>
              <a:rPr lang="uk-UA" sz="3600" dirty="0"/>
              <a:t>. Калинівка</a:t>
            </a:r>
            <a:r>
              <a:rPr lang="uk-UA" sz="3600" dirty="0" smtClean="0"/>
              <a:t>;</a:t>
            </a:r>
            <a:endParaRPr lang="ru-RU" sz="3600" dirty="0"/>
          </a:p>
          <a:p>
            <a:r>
              <a:rPr lang="uk-UA" sz="3600" dirty="0"/>
              <a:t>описати матеріал дослідження для екскурсії; </a:t>
            </a:r>
            <a:endParaRPr lang="ru-RU" sz="3600" dirty="0"/>
          </a:p>
          <a:p>
            <a:r>
              <a:rPr lang="uk-UA" sz="3600" dirty="0"/>
              <a:t>провести </a:t>
            </a:r>
            <a:r>
              <a:rPr lang="uk-UA" sz="3600" dirty="0" smtClean="0"/>
              <a:t>екскурсію для гуртківців та батьків; </a:t>
            </a:r>
            <a:endParaRPr lang="ru-RU" sz="3600" dirty="0"/>
          </a:p>
          <a:p>
            <a:r>
              <a:rPr lang="uk-UA" sz="3600" dirty="0"/>
              <a:t>популяризувати відеоматеріали екскурсії в соціальних мережах для приваблення туристів.</a:t>
            </a:r>
            <a:endParaRPr lang="ru-RU" sz="3600" dirty="0"/>
          </a:p>
          <a:p>
            <a:pPr marL="0" indent="0">
              <a:buNone/>
            </a:pPr>
            <a:r>
              <a:rPr lang="uk-UA" sz="3600" b="1" dirty="0" smtClean="0"/>
              <a:t>Об’єкти </a:t>
            </a:r>
            <a:r>
              <a:rPr lang="uk-UA" sz="3600" b="1" dirty="0" smtClean="0"/>
              <a:t>дослідження: </a:t>
            </a:r>
            <a:r>
              <a:rPr lang="uk-UA" sz="3600" dirty="0" smtClean="0"/>
              <a:t> пам'ятки історії та  археології України Змієві Вали та Городище Дитинець</a:t>
            </a:r>
          </a:p>
          <a:p>
            <a:pPr marL="0" indent="0">
              <a:buNone/>
            </a:pPr>
            <a:r>
              <a:rPr lang="uk-UA" sz="3600" b="1" dirty="0" smtClean="0"/>
              <a:t>Предмет дослідження:</a:t>
            </a:r>
          </a:p>
          <a:p>
            <a:r>
              <a:rPr lang="uk-UA" sz="3600" dirty="0" smtClean="0"/>
              <a:t>унікальність  пам'яток  історії та археології України Змієвих Валів та Городища Дитинець як визначних споруд часів Київської Русі.</a:t>
            </a:r>
          </a:p>
          <a:p>
            <a:pPr marL="0" indent="0">
              <a:buNone/>
            </a:pPr>
            <a:r>
              <a:rPr lang="uk-UA" sz="3600" b="1" dirty="0" smtClean="0"/>
              <a:t>Методи дослідження</a:t>
            </a:r>
            <a:r>
              <a:rPr lang="uk-UA" sz="3600" dirty="0" smtClean="0"/>
              <a:t>: </a:t>
            </a:r>
          </a:p>
          <a:p>
            <a:r>
              <a:rPr lang="uk-UA" sz="3600" dirty="0" smtClean="0"/>
              <a:t>теоретичні </a:t>
            </a:r>
            <a:r>
              <a:rPr lang="uk-UA" sz="3600" dirty="0" smtClean="0"/>
              <a:t>(</a:t>
            </a:r>
            <a:r>
              <a:rPr lang="uk-UA" sz="3600" dirty="0" smtClean="0"/>
              <a:t>збір та обробка інформації з літературних </a:t>
            </a:r>
            <a:r>
              <a:rPr lang="uk-UA" sz="3600" dirty="0" smtClean="0"/>
              <a:t> </a:t>
            </a:r>
            <a:r>
              <a:rPr lang="uk-UA" sz="3600" dirty="0" smtClean="0"/>
              <a:t>джерел </a:t>
            </a:r>
            <a:r>
              <a:rPr lang="uk-UA" sz="3600" dirty="0" smtClean="0"/>
              <a:t>та електронних ресурсів</a:t>
            </a:r>
            <a:r>
              <a:rPr lang="uk-UA" sz="3600" dirty="0" smtClean="0"/>
              <a:t>),</a:t>
            </a:r>
            <a:endParaRPr lang="uk-UA" sz="3600" dirty="0" smtClean="0"/>
          </a:p>
          <a:p>
            <a:r>
              <a:rPr lang="uk-UA" sz="3600" dirty="0" smtClean="0"/>
              <a:t>практичні </a:t>
            </a:r>
            <a:r>
              <a:rPr lang="uk-UA" sz="3600" dirty="0" smtClean="0"/>
              <a:t>(інтерв'ю з фахівцями - краєзнавцями, польові </a:t>
            </a:r>
            <a:r>
              <a:rPr lang="uk-UA" sz="3600" dirty="0" smtClean="0"/>
              <a:t>спостереження, фото та </a:t>
            </a:r>
            <a:r>
              <a:rPr lang="uk-UA" sz="3600" dirty="0" err="1" smtClean="0"/>
              <a:t>відеофіксація</a:t>
            </a:r>
            <a:r>
              <a:rPr lang="uk-UA" sz="3600" dirty="0" smtClean="0"/>
              <a:t> об'єктів дослідження, поширення інформації через </a:t>
            </a:r>
            <a:r>
              <a:rPr lang="uk-UA" sz="3600" dirty="0" err="1" smtClean="0"/>
              <a:t>соцмережі</a:t>
            </a:r>
            <a:r>
              <a:rPr lang="uk-UA" sz="3600" dirty="0" smtClean="0"/>
              <a:t>)</a:t>
            </a:r>
            <a:endParaRPr lang="uk-UA" sz="3600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3" t="55630" r="49058" b="-275"/>
          <a:stretch/>
        </p:blipFill>
        <p:spPr>
          <a:xfrm rot="6081990">
            <a:off x="7860729" y="2574564"/>
            <a:ext cx="4515176" cy="31458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36" y="394447"/>
            <a:ext cx="3217506" cy="3217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418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72" y="89648"/>
            <a:ext cx="4249270" cy="1210234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latin typeface="+mn-lt"/>
              </a:rPr>
              <a:t>Схема маршруту екскурсії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smtClean="0">
                <a:latin typeface="+mn-lt"/>
              </a:rPr>
              <a:t>«</a:t>
            </a:r>
            <a:r>
              <a:rPr lang="ru-RU" sz="2400" b="1" dirty="0" err="1" smtClean="0">
                <a:latin typeface="+mn-lt"/>
              </a:rPr>
              <a:t>Древній</a:t>
            </a:r>
            <a:r>
              <a:rPr lang="ru-RU" sz="2400" b="1" dirty="0" smtClean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Васильків</a:t>
            </a:r>
            <a:r>
              <a:rPr lang="ru-RU" sz="2400" b="1" dirty="0">
                <a:latin typeface="+mn-lt"/>
              </a:rPr>
              <a:t>: </a:t>
            </a:r>
            <a:r>
              <a:rPr lang="ru-RU" sz="2400" b="1" dirty="0" err="1">
                <a:latin typeface="+mn-lt"/>
              </a:rPr>
              <a:t>Змієві</a:t>
            </a:r>
            <a:r>
              <a:rPr lang="ru-RU" sz="2400" b="1" dirty="0">
                <a:latin typeface="+mn-lt"/>
              </a:rPr>
              <a:t> Вали та Городище </a:t>
            </a:r>
            <a:r>
              <a:rPr lang="ru-RU" sz="2400" b="1" dirty="0" err="1" smtClean="0">
                <a:latin typeface="+mn-lt"/>
              </a:rPr>
              <a:t>Дитинець</a:t>
            </a:r>
            <a:r>
              <a:rPr lang="ru-RU" sz="2400" b="1" dirty="0" smtClean="0">
                <a:latin typeface="+mn-lt"/>
              </a:rPr>
              <a:t>»</a:t>
            </a:r>
            <a:endParaRPr lang="ru-RU" sz="2400" b="1" dirty="0"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2706" y="1299882"/>
            <a:ext cx="3558989" cy="555811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uk-UA" dirty="0" smtClean="0"/>
              <a:t> Київ</a:t>
            </a:r>
            <a:r>
              <a:rPr lang="ru-RU" dirty="0" smtClean="0"/>
              <a:t>-</a:t>
            </a:r>
            <a:r>
              <a:rPr lang="ru-RU" dirty="0" err="1" smtClean="0"/>
              <a:t>Васильків</a:t>
            </a:r>
            <a:r>
              <a:rPr lang="ru-RU" dirty="0" smtClean="0"/>
              <a:t> </a:t>
            </a:r>
          </a:p>
          <a:p>
            <a:r>
              <a:rPr lang="uk-UA" dirty="0" smtClean="0"/>
              <a:t>Виїзд з м. Київ, ст. метро «Теремки»</a:t>
            </a:r>
          </a:p>
          <a:p>
            <a:r>
              <a:rPr lang="uk-UA" dirty="0" smtClean="0"/>
              <a:t>Заїзд в м Васильків,</a:t>
            </a:r>
          </a:p>
          <a:p>
            <a:r>
              <a:rPr lang="uk-UA" dirty="0" smtClean="0"/>
              <a:t>Заїзд </a:t>
            </a:r>
            <a:r>
              <a:rPr lang="uk-UA" dirty="0"/>
              <a:t>на локацію  «Змієві Вали».</a:t>
            </a:r>
          </a:p>
          <a:p>
            <a:r>
              <a:rPr lang="uk-UA" dirty="0"/>
              <a:t>Заїзд на локацію «Городище Дитинець</a:t>
            </a:r>
            <a:r>
              <a:rPr lang="uk-UA" dirty="0" smtClean="0"/>
              <a:t>».</a:t>
            </a:r>
          </a:p>
          <a:p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К</a:t>
            </a:r>
            <a:r>
              <a:rPr lang="ru-RU" dirty="0" err="1" smtClean="0"/>
              <a:t>алинівка-Васильків</a:t>
            </a:r>
            <a:endParaRPr lang="ru-RU" dirty="0" smtClean="0"/>
          </a:p>
          <a:p>
            <a:r>
              <a:rPr lang="uk-UA" dirty="0"/>
              <a:t>Виїзд з селища Калинівка Фастівського району Київської області. </a:t>
            </a:r>
          </a:p>
          <a:p>
            <a:r>
              <a:rPr lang="uk-UA" dirty="0"/>
              <a:t>Переїзд через автомагістраль Київ-Одеса та населені пункти </a:t>
            </a:r>
            <a:r>
              <a:rPr lang="uk-UA" dirty="0" err="1"/>
              <a:t>с.Глеваха</a:t>
            </a:r>
            <a:r>
              <a:rPr lang="uk-UA" dirty="0"/>
              <a:t>, </a:t>
            </a:r>
            <a:r>
              <a:rPr lang="uk-UA" dirty="0" err="1"/>
              <a:t>м.Васильків</a:t>
            </a:r>
            <a:r>
              <a:rPr lang="uk-UA" dirty="0"/>
              <a:t>.</a:t>
            </a:r>
          </a:p>
          <a:p>
            <a:r>
              <a:rPr lang="uk-UA" dirty="0"/>
              <a:t>Заїзд на локацію  «Змієві Вали».</a:t>
            </a:r>
          </a:p>
          <a:p>
            <a:r>
              <a:rPr lang="uk-UA" dirty="0"/>
              <a:t>Заїзд на локацію «Городище Дитинець».</a:t>
            </a:r>
          </a:p>
          <a:p>
            <a:endParaRPr lang="ru-RU" dirty="0"/>
          </a:p>
          <a:p>
            <a:endParaRPr lang="uk-UA" dirty="0"/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42" y="62754"/>
            <a:ext cx="7727576" cy="6624917"/>
          </a:xfrm>
        </p:spPr>
      </p:pic>
      <p:sp>
        <p:nvSpPr>
          <p:cNvPr id="8" name="Прямоугольник 7"/>
          <p:cNvSpPr/>
          <p:nvPr/>
        </p:nvSpPr>
        <p:spPr>
          <a:xfrm>
            <a:off x="4248146" y="4365810"/>
            <a:ext cx="161477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Калинівка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9314329" y="89648"/>
            <a:ext cx="104887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2400" b="1" dirty="0" smtClean="0">
                <a:ln/>
                <a:solidFill>
                  <a:srgbClr val="3C0DB3"/>
                </a:solidFill>
              </a:rPr>
              <a:t>Київ</a:t>
            </a:r>
            <a:endParaRPr lang="ru-RU" sz="2400" b="1" cap="none" spc="0" dirty="0">
              <a:ln/>
              <a:solidFill>
                <a:srgbClr val="3C0DB3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5172634" y="6126038"/>
            <a:ext cx="206188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Васильків</a:t>
            </a:r>
            <a:endParaRPr lang="ru-RU" sz="2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121024" y="1255058"/>
            <a:ext cx="439270" cy="31466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75638" y="3764279"/>
            <a:ext cx="439270" cy="314661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8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5272" y="1"/>
            <a:ext cx="5840965" cy="3236258"/>
          </a:xfrm>
        </p:spPr>
        <p:txBody>
          <a:bodyPr/>
          <a:lstStyle/>
          <a:p>
            <a:pPr algn="ctr"/>
            <a:r>
              <a:rPr lang="uk-UA" dirty="0" smtClean="0"/>
              <a:t>Інтерв'ю</a:t>
            </a:r>
            <a:r>
              <a:rPr lang="uk-UA" dirty="0"/>
              <a:t> </a:t>
            </a:r>
            <a:r>
              <a:rPr lang="uk-UA" dirty="0" smtClean="0"/>
              <a:t>з директором Васильківського краєзнавчого  </a:t>
            </a:r>
            <a:r>
              <a:rPr lang="uk-UA" dirty="0"/>
              <a:t>музею </a:t>
            </a:r>
            <a:r>
              <a:rPr lang="uk-UA" dirty="0" smtClean="0"/>
              <a:t>Раїсою </a:t>
            </a:r>
            <a:r>
              <a:rPr lang="uk-UA" dirty="0" err="1" smtClean="0"/>
              <a:t>Ліпчанською</a:t>
            </a:r>
            <a:r>
              <a:rPr lang="uk-UA" dirty="0" smtClean="0"/>
              <a:t> про </a:t>
            </a:r>
            <a:r>
              <a:rPr lang="uk-UA" dirty="0" smtClean="0"/>
              <a:t> історію Змієвих </a:t>
            </a:r>
            <a:r>
              <a:rPr lang="uk-UA" dirty="0"/>
              <a:t>Валів та  Васильківського </a:t>
            </a:r>
            <a:r>
              <a:rPr lang="uk-UA" dirty="0" smtClean="0"/>
              <a:t>Дитинця</a:t>
            </a:r>
            <a:endParaRPr lang="ru-RU" dirty="0"/>
          </a:p>
          <a:p>
            <a:r>
              <a:rPr lang="uk-UA" sz="2000" b="0" dirty="0" smtClean="0"/>
              <a:t> </a:t>
            </a:r>
            <a:r>
              <a:rPr lang="uk-UA" sz="2000" b="0" dirty="0" smtClean="0"/>
              <a:t>«Клуб туристів-краєзнавців» побував   у Васильківському краєзнавчому музеї з метою збору інформації про </a:t>
            </a:r>
            <a:r>
              <a:rPr lang="uk-UA" sz="2000" b="0" dirty="0" smtClean="0"/>
              <a:t>Змієві Вали </a:t>
            </a:r>
            <a:r>
              <a:rPr lang="uk-UA" sz="2000" b="0" dirty="0"/>
              <a:t>та </a:t>
            </a:r>
            <a:r>
              <a:rPr lang="uk-UA" sz="2000" b="0" dirty="0" smtClean="0"/>
              <a:t>Дитинець</a:t>
            </a:r>
            <a:endParaRPr lang="ru-RU" sz="2000" b="0" dirty="0"/>
          </a:p>
          <a:p>
            <a:endParaRPr lang="uk-UA" sz="2000" b="0" dirty="0" smtClean="0"/>
          </a:p>
          <a:p>
            <a:endParaRPr lang="ru-RU" dirty="0"/>
          </a:p>
        </p:txBody>
      </p:sp>
      <p:pic>
        <p:nvPicPr>
          <p:cNvPr id="7" name="Объект 6" descr="C:\Users\user\Downloads\IMG_8474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2971" y="1016408"/>
            <a:ext cx="6112812" cy="4823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Объект 7" descr="C:\Users\user\Downloads\IMG_0557.JPG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74" y="2668556"/>
            <a:ext cx="4945191" cy="3745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0726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/>
          <p:cNvSpPr txBox="1">
            <a:spLocks/>
          </p:cNvSpPr>
          <p:nvPr/>
        </p:nvSpPr>
        <p:spPr>
          <a:xfrm>
            <a:off x="765110" y="346463"/>
            <a:ext cx="5528114" cy="836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dirty="0" smtClean="0">
                <a:latin typeface="+mn-lt"/>
              </a:rPr>
              <a:t>Історія Змієвих Валів</a:t>
            </a:r>
            <a:endParaRPr lang="ru-RU" sz="3600" b="1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8619" y="1111624"/>
            <a:ext cx="444517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sz="2000" dirty="0"/>
              <a:t>Змієві Вали - видовжені земляні насипи, що зустрічаються на Васильківщині. </a:t>
            </a:r>
          </a:p>
          <a:p>
            <a:pPr fontAlgn="base"/>
            <a:r>
              <a:rPr lang="uk-UA" sz="2000" dirty="0"/>
              <a:t>О</a:t>
            </a:r>
            <a:r>
              <a:rPr lang="ru-RU" sz="2000" dirty="0" err="1"/>
              <a:t>сновна</a:t>
            </a:r>
            <a:r>
              <a:rPr lang="ru-RU" sz="2000" dirty="0"/>
              <a:t> </a:t>
            </a:r>
            <a:r>
              <a:rPr lang="ru-RU" sz="2000" dirty="0" err="1"/>
              <a:t>частина</a:t>
            </a:r>
            <a:r>
              <a:rPr lang="ru-RU" sz="2000" dirty="0"/>
              <a:t> </a:t>
            </a:r>
            <a:r>
              <a:rPr lang="uk-UA" sz="2000" dirty="0"/>
              <a:t>В</a:t>
            </a:r>
            <a:r>
              <a:rPr lang="ru-RU" sz="2000" dirty="0" err="1"/>
              <a:t>алів</a:t>
            </a:r>
            <a:r>
              <a:rPr lang="ru-RU" sz="2000" dirty="0"/>
              <a:t> </a:t>
            </a:r>
            <a:r>
              <a:rPr lang="ru-RU" sz="2000" dirty="0" err="1"/>
              <a:t>збудована</a:t>
            </a:r>
            <a:r>
              <a:rPr lang="ru-RU" sz="2000" dirty="0"/>
              <a:t> за </a:t>
            </a:r>
            <a:r>
              <a:rPr lang="ru-RU" sz="2000" dirty="0" err="1"/>
              <a:t>правління</a:t>
            </a:r>
            <a:r>
              <a:rPr lang="ru-RU" sz="2000" dirty="0"/>
              <a:t> </a:t>
            </a:r>
            <a:r>
              <a:rPr lang="ru-RU" sz="2000" dirty="0" err="1"/>
              <a:t>київських</a:t>
            </a:r>
            <a:r>
              <a:rPr lang="ru-RU" sz="2000" dirty="0"/>
              <a:t> </a:t>
            </a:r>
            <a:r>
              <a:rPr lang="ru-RU" sz="2000" dirty="0" err="1"/>
              <a:t>князів</a:t>
            </a:r>
            <a:r>
              <a:rPr lang="ru-RU" sz="2000" dirty="0"/>
              <a:t> </a:t>
            </a:r>
            <a:r>
              <a:rPr lang="ru-RU" sz="2000" dirty="0" err="1"/>
              <a:t>Володимира</a:t>
            </a:r>
            <a:r>
              <a:rPr lang="ru-RU" sz="2000" dirty="0"/>
              <a:t> </a:t>
            </a:r>
            <a:r>
              <a:rPr lang="ru-RU" sz="2000" dirty="0" err="1"/>
              <a:t>Святославича</a:t>
            </a:r>
            <a:r>
              <a:rPr lang="ru-RU" sz="2000" dirty="0"/>
              <a:t> та Ярослава </a:t>
            </a:r>
            <a:r>
              <a:rPr lang="ru-RU" sz="2000" dirty="0" err="1"/>
              <a:t>Володимировича</a:t>
            </a:r>
            <a:r>
              <a:rPr lang="ru-RU" sz="2000" dirty="0"/>
              <a:t> (Мудрого) </a:t>
            </a:r>
            <a:r>
              <a:rPr lang="ru-RU" sz="2000" dirty="0" err="1"/>
              <a:t>наприкінці</a:t>
            </a:r>
            <a:r>
              <a:rPr lang="ru-RU" sz="2000" dirty="0"/>
              <a:t> X — на початку XI ст. для </a:t>
            </a:r>
            <a:r>
              <a:rPr lang="ru-RU" sz="2000" dirty="0" err="1"/>
              <a:t>захисту</a:t>
            </a:r>
            <a:r>
              <a:rPr lang="ru-RU" sz="2000" dirty="0"/>
              <a:t> </a:t>
            </a:r>
            <a:r>
              <a:rPr lang="ru-RU" sz="2000" dirty="0" err="1"/>
              <a:t>кордонів</a:t>
            </a:r>
            <a:r>
              <a:rPr lang="ru-RU" sz="2000" dirty="0"/>
              <a:t> </a:t>
            </a:r>
            <a:r>
              <a:rPr lang="uk-UA" sz="2000" dirty="0"/>
              <a:t>Київської </a:t>
            </a:r>
            <a:r>
              <a:rPr lang="ru-RU" sz="2000" dirty="0" err="1"/>
              <a:t>Русі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печенігів</a:t>
            </a:r>
            <a:r>
              <a:rPr lang="ru-RU" sz="2000" dirty="0"/>
              <a:t>.</a:t>
            </a:r>
            <a:r>
              <a:rPr lang="uk-UA" sz="2000" dirty="0"/>
              <a:t> Перша історична  згадка про Змієві датована </a:t>
            </a:r>
            <a:r>
              <a:rPr lang="ru-RU" sz="2000" dirty="0"/>
              <a:t>988 р.</a:t>
            </a:r>
            <a:r>
              <a:rPr lang="uk-UA" sz="2000" dirty="0"/>
              <a:t> (це до речі дата створення міста Васильків). У древньому літописі  </a:t>
            </a:r>
            <a:r>
              <a:rPr lang="ru-RU" sz="2000" dirty="0"/>
              <a:t>говориться, </a:t>
            </a:r>
            <a:r>
              <a:rPr lang="ru-RU" sz="2000" dirty="0" err="1"/>
              <a:t>що</a:t>
            </a:r>
            <a:r>
              <a:rPr lang="ru-RU" sz="2000" dirty="0"/>
              <a:t> у </a:t>
            </a:r>
            <a:r>
              <a:rPr lang="ru-RU" sz="2000" dirty="0" err="1"/>
              <a:t>зв'язку</a:t>
            </a:r>
            <a:r>
              <a:rPr lang="ru-RU" sz="2000" dirty="0"/>
              <a:t> з </a:t>
            </a:r>
            <a:r>
              <a:rPr lang="ru-RU" sz="2000" dirty="0" err="1"/>
              <a:t>набігами</a:t>
            </a:r>
            <a:r>
              <a:rPr lang="ru-RU" sz="2000" dirty="0"/>
              <a:t> </a:t>
            </a:r>
            <a:r>
              <a:rPr lang="ru-RU" sz="2000" dirty="0" err="1"/>
              <a:t>печенігів</a:t>
            </a:r>
            <a:r>
              <a:rPr lang="ru-RU" sz="2000" dirty="0"/>
              <a:t> </a:t>
            </a:r>
            <a:r>
              <a:rPr lang="uk-UA" sz="2000" dirty="0"/>
              <a:t>князь </a:t>
            </a:r>
            <a:r>
              <a:rPr lang="ru-RU" sz="2000" dirty="0" err="1"/>
              <a:t>Володимир</a:t>
            </a:r>
            <a:r>
              <a:rPr lang="ru-RU" sz="2000" dirty="0"/>
              <a:t> </a:t>
            </a:r>
            <a:r>
              <a:rPr lang="ru-RU" sz="2000" dirty="0" err="1"/>
              <a:t>Святославич</a:t>
            </a:r>
            <a:r>
              <a:rPr lang="ru-RU" sz="2000" dirty="0"/>
              <a:t> </a:t>
            </a:r>
            <a:r>
              <a:rPr lang="ru-RU" sz="2000" dirty="0" err="1"/>
              <a:t>розпочав</a:t>
            </a:r>
            <a:r>
              <a:rPr lang="ru-RU" sz="2000" dirty="0"/>
              <a:t> "город</a:t>
            </a:r>
            <a:r>
              <a:rPr lang="ru-RU" sz="2000" b="1" dirty="0"/>
              <a:t>и</a:t>
            </a:r>
            <a:r>
              <a:rPr lang="ru-RU" sz="2000" dirty="0"/>
              <a:t> </a:t>
            </a:r>
            <a:r>
              <a:rPr lang="ru-RU" sz="2000" dirty="0" err="1"/>
              <a:t>зводити</a:t>
            </a:r>
            <a:r>
              <a:rPr lang="ru-RU" sz="2000" dirty="0"/>
              <a:t> по </a:t>
            </a:r>
            <a:r>
              <a:rPr lang="ru-RU" sz="2000" dirty="0" err="1"/>
              <a:t>Десні</a:t>
            </a:r>
            <a:r>
              <a:rPr lang="ru-RU" sz="2000" dirty="0"/>
              <a:t>, і по </a:t>
            </a:r>
            <a:r>
              <a:rPr lang="ru-RU" sz="2000" dirty="0" err="1"/>
              <a:t>Остру</a:t>
            </a:r>
            <a:r>
              <a:rPr lang="ru-RU" sz="2000" dirty="0"/>
              <a:t>, і по Трубежу, і по </a:t>
            </a:r>
            <a:r>
              <a:rPr lang="ru-RU" sz="2000" dirty="0" err="1"/>
              <a:t>Сулі</a:t>
            </a:r>
            <a:r>
              <a:rPr lang="ru-RU" sz="2000" dirty="0"/>
              <a:t>, і по </a:t>
            </a:r>
            <a:r>
              <a:rPr lang="ru-RU" sz="2000" dirty="0" err="1"/>
              <a:t>Стугні</a:t>
            </a:r>
            <a:r>
              <a:rPr lang="ru-RU" sz="2000" dirty="0"/>
              <a:t>".</a:t>
            </a:r>
            <a:r>
              <a:rPr lang="uk-UA" sz="2000" dirty="0"/>
              <a:t> Річка Стугна протікає у Василькові.</a:t>
            </a:r>
            <a:endParaRPr lang="ru-RU" sz="2000" dirty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004" y="346463"/>
            <a:ext cx="3575062" cy="26761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5" t="16197" r="2314"/>
          <a:stretch/>
        </p:blipFill>
        <p:spPr>
          <a:xfrm>
            <a:off x="4603799" y="3181739"/>
            <a:ext cx="4815778" cy="33404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 rot="10800000" flipV="1">
            <a:off x="9582538" y="5173668"/>
            <a:ext cx="24259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Електронний ресурс ілюстрацій</a:t>
            </a:r>
          </a:p>
          <a:p>
            <a:r>
              <a:rPr lang="en-US" dirty="0" smtClean="0"/>
              <a:t>https</a:t>
            </a:r>
            <a:r>
              <a:rPr lang="en-US" dirty="0"/>
              <a:t>://www.google.com/url?sa=i&amp;urlpi=89978449&amp;ved=0CBIQjRx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074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488876"/>
            <a:ext cx="5091951" cy="533100"/>
          </a:xfrm>
        </p:spPr>
        <p:txBody>
          <a:bodyPr/>
          <a:lstStyle/>
          <a:p>
            <a:pPr algn="ctr"/>
            <a:r>
              <a:rPr lang="uk-UA" b="1" dirty="0" smtClean="0">
                <a:latin typeface="+mn-lt"/>
              </a:rPr>
              <a:t>Легенда про Змієві Вали</a:t>
            </a:r>
            <a:endParaRPr lang="ru-RU" b="1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400" y="1111625"/>
            <a:ext cx="4948517" cy="4625787"/>
          </a:xfrm>
        </p:spPr>
        <p:txBody>
          <a:bodyPr>
            <a:noAutofit/>
          </a:bodyPr>
          <a:lstStyle/>
          <a:p>
            <a:r>
              <a:rPr lang="ru-RU" sz="3200" dirty="0" err="1"/>
              <a:t>Б</a:t>
            </a:r>
            <a:r>
              <a:rPr lang="ru-RU" sz="3200" dirty="0" err="1" smtClean="0"/>
              <a:t>огатир</a:t>
            </a:r>
            <a:r>
              <a:rPr lang="ru-RU" sz="3200" dirty="0" smtClean="0"/>
              <a:t> </a:t>
            </a:r>
            <a:r>
              <a:rPr lang="ru-RU" sz="3200" dirty="0" err="1"/>
              <a:t>Кирило</a:t>
            </a:r>
            <a:r>
              <a:rPr lang="ru-RU" sz="3200" dirty="0"/>
              <a:t> </a:t>
            </a:r>
            <a:r>
              <a:rPr lang="ru-RU" sz="3200" dirty="0" err="1"/>
              <a:t>Кожум’яка</a:t>
            </a:r>
            <a:r>
              <a:rPr lang="ru-RU" sz="3200" dirty="0"/>
              <a:t> поборов і </a:t>
            </a:r>
            <a:r>
              <a:rPr lang="ru-RU" sz="3200" dirty="0" err="1"/>
              <a:t>запріг</a:t>
            </a:r>
            <a:r>
              <a:rPr lang="ru-RU" sz="3200" dirty="0"/>
              <a:t> у плуг </a:t>
            </a:r>
            <a:r>
              <a:rPr lang="ru-RU" sz="3200" dirty="0" err="1"/>
              <a:t>Змія</a:t>
            </a:r>
            <a:r>
              <a:rPr lang="ru-RU" sz="3200" dirty="0"/>
              <a:t> й </a:t>
            </a:r>
            <a:r>
              <a:rPr lang="ru-RU" sz="3200" dirty="0" err="1"/>
              <a:t>виорав</a:t>
            </a:r>
            <a:r>
              <a:rPr lang="ru-RU" sz="3200" dirty="0"/>
              <a:t> землю, </a:t>
            </a:r>
            <a:r>
              <a:rPr lang="ru-RU" sz="3200" dirty="0" err="1"/>
              <a:t>позначаючи</a:t>
            </a:r>
            <a:r>
              <a:rPr lang="ru-RU" sz="3200" dirty="0"/>
              <a:t> </a:t>
            </a:r>
            <a:r>
              <a:rPr lang="ru-RU" sz="3200" dirty="0" err="1"/>
              <a:t>межі</a:t>
            </a:r>
            <a:r>
              <a:rPr lang="ru-RU" sz="3200" dirty="0"/>
              <a:t> </a:t>
            </a:r>
            <a:r>
              <a:rPr lang="ru-RU" sz="3200" dirty="0" err="1"/>
              <a:t>свого</a:t>
            </a:r>
            <a:r>
              <a:rPr lang="ru-RU" sz="3200" dirty="0"/>
              <a:t> краю. </a:t>
            </a:r>
            <a:r>
              <a:rPr lang="ru-RU" sz="3200" dirty="0" err="1"/>
              <a:t>Зовсім</a:t>
            </a:r>
            <a:r>
              <a:rPr lang="ru-RU" sz="3200" dirty="0"/>
              <a:t> </a:t>
            </a:r>
            <a:r>
              <a:rPr lang="ru-RU" sz="3200" dirty="0" err="1"/>
              <a:t>вибившись</a:t>
            </a:r>
            <a:r>
              <a:rPr lang="ru-RU" sz="3200" dirty="0"/>
              <a:t> </a:t>
            </a:r>
            <a:r>
              <a:rPr lang="ru-RU" sz="3200" dirty="0" err="1"/>
              <a:t>із</a:t>
            </a:r>
            <a:r>
              <a:rPr lang="ru-RU" sz="3200" dirty="0"/>
              <a:t> сил, </a:t>
            </a:r>
            <a:r>
              <a:rPr lang="ru-RU" sz="3200" dirty="0" err="1"/>
              <a:t>чудовисько</a:t>
            </a:r>
            <a:r>
              <a:rPr lang="ru-RU" sz="3200" dirty="0"/>
              <a:t> </a:t>
            </a:r>
            <a:r>
              <a:rPr lang="ru-RU" sz="3200" dirty="0" err="1"/>
              <a:t>напилося</a:t>
            </a:r>
            <a:r>
              <a:rPr lang="ru-RU" sz="3200" dirty="0"/>
              <a:t> води з </a:t>
            </a:r>
            <a:r>
              <a:rPr lang="ru-RU" sz="3200" dirty="0" err="1"/>
              <a:t>річки</a:t>
            </a:r>
            <a:r>
              <a:rPr lang="ru-RU" sz="3200" dirty="0"/>
              <a:t>, </a:t>
            </a:r>
            <a:r>
              <a:rPr lang="ru-RU" sz="3200" dirty="0" err="1"/>
              <a:t>застогнало</a:t>
            </a:r>
            <a:r>
              <a:rPr lang="ru-RU" sz="3200" dirty="0"/>
              <a:t> і </a:t>
            </a:r>
            <a:r>
              <a:rPr lang="ru-RU" sz="3200" dirty="0" err="1"/>
              <a:t>вмерло</a:t>
            </a:r>
            <a:r>
              <a:rPr lang="ru-RU" sz="3200" dirty="0"/>
              <a:t>. </a:t>
            </a:r>
            <a:r>
              <a:rPr lang="ru-RU" sz="3200" dirty="0" err="1"/>
              <a:t>Річка</a:t>
            </a:r>
            <a:r>
              <a:rPr lang="ru-RU" sz="3200" dirty="0"/>
              <a:t> </a:t>
            </a:r>
            <a:r>
              <a:rPr lang="ru-RU" sz="3200" dirty="0" err="1"/>
              <a:t>відтак</a:t>
            </a:r>
            <a:r>
              <a:rPr lang="ru-RU" sz="3200" dirty="0"/>
              <a:t> </a:t>
            </a:r>
            <a:r>
              <a:rPr lang="ru-RU" sz="3200" dirty="0" err="1"/>
              <a:t>дістала</a:t>
            </a:r>
            <a:r>
              <a:rPr lang="ru-RU" sz="3200" dirty="0"/>
              <a:t> </a:t>
            </a:r>
            <a:r>
              <a:rPr lang="ru-RU" sz="3200" dirty="0" err="1"/>
              <a:t>назву</a:t>
            </a:r>
            <a:r>
              <a:rPr lang="ru-RU" sz="3200" dirty="0"/>
              <a:t> </a:t>
            </a:r>
            <a:r>
              <a:rPr lang="ru-RU" sz="3200" dirty="0" err="1"/>
              <a:t>Стугна</a:t>
            </a:r>
            <a:r>
              <a:rPr lang="ru-RU" sz="3200" dirty="0"/>
              <a:t>, а </a:t>
            </a:r>
            <a:r>
              <a:rPr lang="ru-RU" sz="3200" dirty="0" err="1"/>
              <a:t>борозни</a:t>
            </a:r>
            <a:r>
              <a:rPr lang="ru-RU" sz="3200" dirty="0"/>
              <a:t>, </a:t>
            </a:r>
            <a:r>
              <a:rPr lang="ru-RU" sz="3200" dirty="0" err="1"/>
              <a:t>проорані</a:t>
            </a:r>
            <a:r>
              <a:rPr lang="ru-RU" sz="3200" dirty="0"/>
              <a:t> ним, </a:t>
            </a:r>
            <a:r>
              <a:rPr lang="ru-RU" sz="3200" dirty="0" err="1"/>
              <a:t>відповідно</a:t>
            </a:r>
            <a:r>
              <a:rPr lang="ru-RU" sz="3200" dirty="0"/>
              <a:t> нарекли </a:t>
            </a:r>
            <a:r>
              <a:rPr lang="uk-UA" sz="3200" dirty="0"/>
              <a:t> Змієві Вали</a:t>
            </a:r>
            <a:r>
              <a:rPr lang="uk-UA" sz="3200" dirty="0" smtClean="0"/>
              <a:t>.</a:t>
            </a: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" b="401"/>
          <a:stretch>
            <a:fillRect/>
          </a:stretch>
        </p:blipFill>
        <p:spPr>
          <a:xfrm>
            <a:off x="5752355" y="390265"/>
            <a:ext cx="6172200" cy="4873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 rot="10800000" flipV="1">
            <a:off x="7389845" y="5450667"/>
            <a:ext cx="3778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Електронний ресурс ілюстрації</a:t>
            </a:r>
          </a:p>
          <a:p>
            <a:r>
              <a:rPr lang="en-US" dirty="0" smtClean="0"/>
              <a:t>https</a:t>
            </a:r>
            <a:r>
              <a:rPr lang="en-US" dirty="0"/>
              <a:t>://www.google.com/url?sa=i&amp;urlpi=89978449&amp;ved=0CBIQjRx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59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99" y="-49446"/>
            <a:ext cx="5327930" cy="1053493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latin typeface="+mn-lt"/>
              </a:rPr>
              <a:t>Дитинець</a:t>
            </a:r>
            <a:r>
              <a:rPr lang="uk-UA" dirty="0" smtClean="0">
                <a:latin typeface="+mn-lt"/>
              </a:rPr>
              <a:t> </a:t>
            </a:r>
            <a:r>
              <a:rPr lang="uk-UA" b="1" dirty="0" smtClean="0"/>
              <a:t>- </a:t>
            </a:r>
            <a:r>
              <a:rPr lang="uk-UA" b="1" dirty="0" smtClean="0">
                <a:latin typeface="+mn-lt"/>
              </a:rPr>
              <a:t>Городище </a:t>
            </a:r>
            <a:r>
              <a:rPr lang="uk-UA" b="1" dirty="0">
                <a:latin typeface="+mn-lt"/>
              </a:rPr>
              <a:t>літописного міста </a:t>
            </a:r>
            <a:r>
              <a:rPr lang="uk-UA" b="1" dirty="0" smtClean="0">
                <a:latin typeface="+mn-lt"/>
              </a:rPr>
              <a:t>Василева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76" y="1004047"/>
            <a:ext cx="5880848" cy="5853954"/>
          </a:xfrm>
        </p:spPr>
        <p:txBody>
          <a:bodyPr>
            <a:normAutofit lnSpcReduction="10000"/>
          </a:bodyPr>
          <a:lstStyle/>
          <a:p>
            <a:r>
              <a:rPr lang="ru-RU" sz="2400" dirty="0" err="1" smtClean="0"/>
              <a:t>Васильківський</a:t>
            </a:r>
            <a:r>
              <a:rPr lang="ru-RU" sz="2400" dirty="0" smtClean="0"/>
              <a:t> </a:t>
            </a:r>
            <a:r>
              <a:rPr lang="ru-RU" sz="2400" dirty="0" err="1"/>
              <a:t>дитинець</a:t>
            </a:r>
            <a:r>
              <a:rPr lang="ru-RU" sz="2400" dirty="0"/>
              <a:t> </a:t>
            </a:r>
            <a:r>
              <a:rPr lang="ru-RU" sz="2400" dirty="0" err="1"/>
              <a:t>мав</a:t>
            </a:r>
            <a:r>
              <a:rPr lang="ru-RU" sz="2400" dirty="0"/>
              <a:t> свою </a:t>
            </a:r>
            <a:r>
              <a:rPr lang="ru-RU" sz="2400" dirty="0" err="1"/>
              <a:t>унікальну</a:t>
            </a:r>
            <a:r>
              <a:rPr lang="ru-RU" sz="2400" dirty="0"/>
              <a:t> </a:t>
            </a:r>
            <a:r>
              <a:rPr lang="ru-RU" sz="2400" dirty="0" err="1"/>
              <a:t>особливість</a:t>
            </a:r>
            <a:r>
              <a:rPr lang="ru-RU" sz="2400" dirty="0"/>
              <a:t>. </a:t>
            </a:r>
            <a:r>
              <a:rPr lang="ru-RU" sz="2400" dirty="0" err="1"/>
              <a:t>Його</a:t>
            </a:r>
            <a:r>
              <a:rPr lang="ru-RU" sz="2400" dirty="0"/>
              <a:t> вал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зведений</a:t>
            </a:r>
            <a:r>
              <a:rPr lang="ru-RU" sz="2400" dirty="0"/>
              <a:t> у </a:t>
            </a:r>
            <a:r>
              <a:rPr lang="ru-RU" sz="2400" dirty="0" err="1"/>
              <a:t>вигляді</a:t>
            </a:r>
            <a:r>
              <a:rPr lang="ru-RU" sz="2400" dirty="0"/>
              <a:t> </a:t>
            </a:r>
            <a:r>
              <a:rPr lang="ru-RU" sz="2400" dirty="0" err="1"/>
              <a:t>підкови</a:t>
            </a:r>
            <a:r>
              <a:rPr lang="ru-RU" sz="2400" dirty="0"/>
              <a:t>: </a:t>
            </a:r>
            <a:r>
              <a:rPr lang="ru-RU" sz="2400" dirty="0" err="1"/>
              <a:t>південно-західна</a:t>
            </a:r>
            <a:r>
              <a:rPr lang="ru-RU" sz="2400" dirty="0"/>
              <a:t> </a:t>
            </a:r>
            <a:r>
              <a:rPr lang="ru-RU" sz="2400" dirty="0" err="1"/>
              <a:t>частина</a:t>
            </a:r>
            <a:r>
              <a:rPr lang="ru-RU" sz="2400" dirty="0"/>
              <a:t> </a:t>
            </a:r>
            <a:r>
              <a:rPr lang="ru-RU" sz="2400" dirty="0" err="1"/>
              <a:t>дитинця</a:t>
            </a:r>
            <a:r>
              <a:rPr lang="ru-RU" sz="2400" dirty="0"/>
              <a:t> </a:t>
            </a:r>
            <a:r>
              <a:rPr lang="ru-RU" sz="2400" dirty="0" err="1"/>
              <a:t>була</a:t>
            </a:r>
            <a:r>
              <a:rPr lang="ru-RU" sz="2400" dirty="0"/>
              <a:t> </a:t>
            </a:r>
            <a:r>
              <a:rPr lang="ru-RU" sz="2400" dirty="0" err="1"/>
              <a:t>захищена</a:t>
            </a:r>
            <a:r>
              <a:rPr lang="ru-RU" sz="2400" dirty="0"/>
              <a:t> вертикально </a:t>
            </a:r>
            <a:r>
              <a:rPr lang="ru-RU" sz="2400" dirty="0" err="1"/>
              <a:t>викладеною</a:t>
            </a:r>
            <a:r>
              <a:rPr lang="ru-RU" sz="2400" dirty="0"/>
              <a:t> </a:t>
            </a:r>
            <a:r>
              <a:rPr lang="ru-RU" sz="2400" dirty="0" err="1"/>
              <a:t>сирцевою</a:t>
            </a:r>
            <a:r>
              <a:rPr lang="ru-RU" sz="2400" dirty="0"/>
              <a:t> </a:t>
            </a:r>
            <a:r>
              <a:rPr lang="ru-RU" sz="2400" dirty="0" err="1"/>
              <a:t>кладкою</a:t>
            </a:r>
            <a:r>
              <a:rPr lang="ru-RU" sz="2400" dirty="0"/>
              <a:t> </a:t>
            </a:r>
            <a:r>
              <a:rPr lang="ru-RU" sz="2400" dirty="0" err="1"/>
              <a:t>висотою</a:t>
            </a:r>
            <a:r>
              <a:rPr lang="ru-RU" sz="2400" dirty="0"/>
              <a:t> 9-10 </a:t>
            </a:r>
            <a:r>
              <a:rPr lang="ru-RU" sz="2400" dirty="0" err="1"/>
              <a:t>метрів</a:t>
            </a:r>
            <a:r>
              <a:rPr lang="ru-RU" sz="2400" dirty="0"/>
              <a:t>. До </a:t>
            </a:r>
            <a:r>
              <a:rPr lang="ru-RU" sz="2400" dirty="0" err="1"/>
              <a:t>неї</a:t>
            </a:r>
            <a:r>
              <a:rPr lang="ru-RU" sz="2400" dirty="0"/>
              <a:t> й </a:t>
            </a:r>
            <a:r>
              <a:rPr lang="ru-RU" sz="2400" dirty="0" err="1"/>
              <a:t>примикав</a:t>
            </a:r>
            <a:r>
              <a:rPr lang="ru-RU" sz="2400" dirty="0"/>
              <a:t> вал </a:t>
            </a:r>
            <a:r>
              <a:rPr lang="ru-RU" sz="2400" dirty="0" err="1"/>
              <a:t>дитинця</a:t>
            </a:r>
            <a:r>
              <a:rPr lang="ru-RU" sz="2400" dirty="0"/>
              <a:t> </a:t>
            </a:r>
            <a:r>
              <a:rPr lang="ru-RU" sz="2400" dirty="0" err="1" smtClean="0"/>
              <a:t>із</a:t>
            </a:r>
            <a:r>
              <a:rPr lang="ru-RU" sz="2400" dirty="0" smtClean="0"/>
              <a:t> </a:t>
            </a:r>
            <a:r>
              <a:rPr lang="ru-RU" sz="2400" dirty="0"/>
              <a:t>заходу та сходу. </a:t>
            </a:r>
          </a:p>
          <a:p>
            <a:r>
              <a:rPr lang="ru-RU" sz="2400" dirty="0" err="1"/>
              <a:t>Домонгольський</a:t>
            </a:r>
            <a:r>
              <a:rPr lang="ru-RU" sz="2400" dirty="0"/>
              <a:t> Василев-</a:t>
            </a:r>
            <a:r>
              <a:rPr lang="ru-RU" sz="2400" dirty="0" err="1"/>
              <a:t>Васильків</a:t>
            </a:r>
            <a:r>
              <a:rPr lang="ru-RU" sz="2400" dirty="0"/>
              <a:t> </a:t>
            </a:r>
            <a:r>
              <a:rPr lang="ru-RU" sz="2400" dirty="0" err="1"/>
              <a:t>займав</a:t>
            </a:r>
            <a:r>
              <a:rPr lang="ru-RU" sz="2400" dirty="0"/>
              <a:t> </a:t>
            </a:r>
            <a:r>
              <a:rPr lang="ru-RU" sz="2400" dirty="0" err="1"/>
              <a:t>центральне</a:t>
            </a:r>
            <a:r>
              <a:rPr lang="ru-RU" sz="2400" dirty="0"/>
              <a:t> </a:t>
            </a:r>
            <a:r>
              <a:rPr lang="ru-RU" sz="2400" dirty="0" err="1"/>
              <a:t>місце</a:t>
            </a:r>
            <a:r>
              <a:rPr lang="ru-RU" sz="2400" dirty="0"/>
              <a:t> в </a:t>
            </a:r>
            <a:r>
              <a:rPr lang="ru-RU" sz="2400" dirty="0" err="1"/>
              <a:t>постугнянській</a:t>
            </a:r>
            <a:r>
              <a:rPr lang="ru-RU" sz="2400" dirty="0"/>
              <a:t> </a:t>
            </a:r>
            <a:r>
              <a:rPr lang="ru-RU" sz="2400" dirty="0" err="1"/>
              <a:t>оборонній</a:t>
            </a:r>
            <a:r>
              <a:rPr lang="ru-RU" sz="2400" dirty="0"/>
              <a:t> </a:t>
            </a:r>
            <a:r>
              <a:rPr lang="ru-RU" sz="2400" dirty="0" err="1"/>
              <a:t>лінії</a:t>
            </a:r>
            <a:r>
              <a:rPr lang="ru-RU" sz="2400" dirty="0"/>
              <a:t>, </a:t>
            </a:r>
            <a:r>
              <a:rPr lang="ru-RU" sz="2400" dirty="0" err="1"/>
              <a:t>зведеній</a:t>
            </a:r>
            <a:r>
              <a:rPr lang="ru-RU" sz="2400" dirty="0"/>
              <a:t> князем </a:t>
            </a:r>
            <a:r>
              <a:rPr lang="ru-RU" sz="2400" dirty="0" err="1"/>
              <a:t>Володимиром</a:t>
            </a:r>
            <a:r>
              <a:rPr lang="ru-RU" sz="2400" dirty="0"/>
              <a:t> </a:t>
            </a:r>
            <a:r>
              <a:rPr lang="ru-RU" sz="2400" dirty="0" err="1"/>
              <a:t>Святославичем</a:t>
            </a:r>
            <a:r>
              <a:rPr lang="ru-RU" sz="2400" dirty="0"/>
              <a:t>. </a:t>
            </a:r>
            <a:r>
              <a:rPr lang="ru-RU" sz="2400" dirty="0" err="1"/>
              <a:t>Місто</a:t>
            </a:r>
            <a:r>
              <a:rPr lang="ru-RU" sz="2400" dirty="0"/>
              <a:t> </a:t>
            </a:r>
            <a:r>
              <a:rPr lang="ru-RU" sz="2400" dirty="0" err="1"/>
              <a:t>відігравало</a:t>
            </a:r>
            <a:r>
              <a:rPr lang="ru-RU" sz="2400" dirty="0"/>
              <a:t> </a:t>
            </a:r>
            <a:r>
              <a:rPr lang="ru-RU" sz="2400" dirty="0" err="1"/>
              <a:t>важливе</a:t>
            </a:r>
            <a:r>
              <a:rPr lang="ru-RU" sz="2400" dirty="0"/>
              <a:t> </a:t>
            </a:r>
            <a:r>
              <a:rPr lang="ru-RU" sz="2400" dirty="0" err="1"/>
              <a:t>значення</a:t>
            </a:r>
            <a:r>
              <a:rPr lang="ru-RU" sz="2400" dirty="0"/>
              <a:t> в </a:t>
            </a:r>
            <a:r>
              <a:rPr lang="ru-RU" sz="2400" dirty="0" err="1"/>
              <a:t>історії</a:t>
            </a:r>
            <a:r>
              <a:rPr lang="ru-RU" sz="2400" dirty="0"/>
              <a:t> </a:t>
            </a:r>
            <a:r>
              <a:rPr lang="ru-RU" sz="2400" dirty="0" err="1"/>
              <a:t>Київської</a:t>
            </a:r>
            <a:r>
              <a:rPr lang="ru-RU" sz="2400" dirty="0"/>
              <a:t> </a:t>
            </a:r>
            <a:r>
              <a:rPr lang="ru-RU" sz="2400" dirty="0" err="1"/>
              <a:t>Русі</a:t>
            </a:r>
            <a:r>
              <a:rPr lang="ru-RU" sz="2400" dirty="0"/>
              <a:t> та </a:t>
            </a:r>
            <a:r>
              <a:rPr lang="ru-RU" sz="2400" dirty="0" err="1"/>
              <a:t>Київщини</a:t>
            </a:r>
            <a:r>
              <a:rPr lang="ru-RU" sz="2400" dirty="0"/>
              <a:t>. Василев-</a:t>
            </a:r>
            <a:r>
              <a:rPr lang="ru-RU" sz="2400" dirty="0" err="1"/>
              <a:t>Васильків</a:t>
            </a:r>
            <a:r>
              <a:rPr lang="ru-RU" sz="2400" dirty="0"/>
              <a:t> належав до </a:t>
            </a:r>
            <a:r>
              <a:rPr lang="ru-RU" sz="2400" dirty="0" err="1"/>
              <a:t>найбільших</a:t>
            </a:r>
            <a:r>
              <a:rPr lang="ru-RU" sz="2400" dirty="0"/>
              <a:t> </a:t>
            </a:r>
            <a:r>
              <a:rPr lang="ru-RU" sz="2400" dirty="0" err="1"/>
              <a:t>міст</a:t>
            </a:r>
            <a:r>
              <a:rPr lang="ru-RU" sz="2400" dirty="0"/>
              <a:t> </a:t>
            </a:r>
            <a:r>
              <a:rPr lang="ru-RU" sz="2400" dirty="0" err="1"/>
              <a:t>кінця</a:t>
            </a:r>
            <a:r>
              <a:rPr lang="ru-RU" sz="2400" dirty="0"/>
              <a:t> Х ст. - 1240 р. Так, </a:t>
            </a:r>
            <a:r>
              <a:rPr lang="ru-RU" sz="2400" dirty="0" err="1"/>
              <a:t>площа</a:t>
            </a:r>
            <a:r>
              <a:rPr lang="ru-RU" sz="2400" dirty="0"/>
              <a:t> </a:t>
            </a:r>
            <a:r>
              <a:rPr lang="ru-RU" sz="2400" dirty="0" err="1"/>
              <a:t>Києва</a:t>
            </a:r>
            <a:r>
              <a:rPr lang="ru-RU" sz="2400" dirty="0"/>
              <a:t> становила – 360-380 га, Василева-Василькова – 160 га,. </a:t>
            </a:r>
            <a:r>
              <a:rPr lang="ru-RU" sz="2400" dirty="0" err="1"/>
              <a:t>Інші</a:t>
            </a:r>
            <a:r>
              <a:rPr lang="ru-RU" sz="2400" dirty="0"/>
              <a:t> </a:t>
            </a:r>
            <a:r>
              <a:rPr lang="ru-RU" sz="2400" dirty="0" err="1"/>
              <a:t>міста</a:t>
            </a:r>
            <a:r>
              <a:rPr lang="ru-RU" sz="2400" dirty="0"/>
              <a:t> </a:t>
            </a:r>
            <a:r>
              <a:rPr lang="ru-RU" sz="2400" dirty="0" err="1"/>
              <a:t>мали</a:t>
            </a:r>
            <a:r>
              <a:rPr lang="ru-RU" sz="2400" dirty="0"/>
              <a:t> </a:t>
            </a:r>
            <a:r>
              <a:rPr lang="ru-RU" sz="2400" dirty="0" err="1"/>
              <a:t>значно</a:t>
            </a:r>
            <a:r>
              <a:rPr lang="ru-RU" sz="2400" dirty="0"/>
              <a:t> </a:t>
            </a:r>
            <a:r>
              <a:rPr lang="ru-RU" sz="2400" dirty="0" err="1"/>
              <a:t>меншу</a:t>
            </a:r>
            <a:r>
              <a:rPr lang="ru-RU" sz="2400" dirty="0"/>
              <a:t> </a:t>
            </a:r>
            <a:r>
              <a:rPr lang="ru-RU" sz="2400" dirty="0" err="1"/>
              <a:t>площу</a:t>
            </a:r>
            <a:r>
              <a:rPr lang="ru-RU" sz="2400" dirty="0"/>
              <a:t>.</a:t>
            </a:r>
          </a:p>
          <a:p>
            <a:endParaRPr lang="ru-RU" sz="2000" dirty="0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9716" t="21080" r="42807" b="28527"/>
          <a:stretch/>
        </p:blipFill>
        <p:spPr>
          <a:xfrm>
            <a:off x="6074228" y="342558"/>
            <a:ext cx="5495732" cy="4156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 rot="10800000" flipV="1">
            <a:off x="6895323" y="4844651"/>
            <a:ext cx="44320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Електронний ресурс ілюстрації: 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sz="2000" dirty="0"/>
              <a:t>www.google.com/url?sa=i&amp;url=https%3A%2F%2Fvasilkov.info%2F39-arhtektura-starodavnogo-vasilkova-ta-yogo-oboronne-znachennya.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810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365" y="54651"/>
            <a:ext cx="6167717" cy="992863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latin typeface="+mn-lt"/>
              </a:rPr>
              <a:t>Фотофіксація локацій </a:t>
            </a:r>
            <a:r>
              <a:rPr lang="uk-UA" sz="2800" b="1" dirty="0">
                <a:latin typeface="+mn-lt"/>
              </a:rPr>
              <a:t>Змієві Вали та </a:t>
            </a:r>
            <a:r>
              <a:rPr lang="uk-UA" sz="2800" b="1" dirty="0" smtClean="0">
                <a:latin typeface="+mn-lt"/>
              </a:rPr>
              <a:t>Дитинець під час польових спостережень</a:t>
            </a:r>
            <a:endParaRPr lang="ru-RU" sz="2800" b="1" dirty="0">
              <a:latin typeface="+mn-lt"/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1488">
            <a:off x="3319688" y="1703447"/>
            <a:ext cx="4480776" cy="342916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9" name="Текст 8"/>
          <p:cNvSpPr>
            <a:spLocks noGrp="1"/>
          </p:cNvSpPr>
          <p:nvPr>
            <p:ph type="body" sz="half" idx="4294967295"/>
          </p:nvPr>
        </p:nvSpPr>
        <p:spPr>
          <a:xfrm>
            <a:off x="0" y="5038165"/>
            <a:ext cx="4267199" cy="1699185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uk-UA" sz="2000" dirty="0" smtClean="0"/>
              <a:t>Всі фото, використані в презентації</a:t>
            </a:r>
            <a:r>
              <a:rPr lang="uk-UA" sz="2000" dirty="0" smtClean="0"/>
              <a:t>, - </a:t>
            </a:r>
            <a:r>
              <a:rPr lang="uk-UA" sz="2000" dirty="0" smtClean="0"/>
              <a:t>авторські, виконані Богданом </a:t>
            </a:r>
            <a:r>
              <a:rPr lang="uk-UA" sz="2000" dirty="0" err="1" smtClean="0"/>
              <a:t>Клоченко</a:t>
            </a:r>
            <a:r>
              <a:rPr lang="uk-UA" sz="2000" dirty="0" smtClean="0"/>
              <a:t> та керівницею </a:t>
            </a:r>
            <a:r>
              <a:rPr lang="uk-UA" sz="2000" dirty="0" err="1" smtClean="0"/>
              <a:t>Антоніною</a:t>
            </a:r>
            <a:r>
              <a:rPr lang="uk-UA" sz="2000" dirty="0" smtClean="0"/>
              <a:t> Розумнюк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9724">
            <a:off x="6760534" y="854086"/>
            <a:ext cx="3521606" cy="27090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8927563" y="3834104"/>
            <a:ext cx="3037506" cy="2408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5" t="64355" r="71433" b="9122"/>
          <a:stretch/>
        </p:blipFill>
        <p:spPr>
          <a:xfrm rot="5400000">
            <a:off x="25038" y="1469439"/>
            <a:ext cx="2998567" cy="26113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90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87" r="13087"/>
          <a:stretch>
            <a:fillRect/>
          </a:stretch>
        </p:blipFill>
        <p:spPr>
          <a:xfrm rot="6309413">
            <a:off x="7611452" y="2520093"/>
            <a:ext cx="4297846" cy="3406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682" y="152400"/>
            <a:ext cx="4554071" cy="1499118"/>
          </a:xfrm>
        </p:spPr>
        <p:txBody>
          <a:bodyPr>
            <a:normAutofit fontScale="77500" lnSpcReduction="20000"/>
          </a:bodyPr>
          <a:lstStyle/>
          <a:p>
            <a:r>
              <a:rPr lang="uk-UA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Проведено </a:t>
            </a:r>
            <a:r>
              <a:rPr lang="uk-UA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екскурсію </a:t>
            </a:r>
            <a:r>
              <a:rPr lang="uk-UA" sz="3200" b="1" dirty="0"/>
              <a:t>«Древній Васильків: Змієві Вали та Городище Дитинець» </a:t>
            </a:r>
            <a:r>
              <a:rPr lang="uk-UA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гуртківців та їх батьків</a:t>
            </a:r>
            <a:endParaRPr lang="ru-RU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8525" y="812552"/>
            <a:ext cx="4195726" cy="3146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5" r="5775"/>
          <a:stretch>
            <a:fillRect/>
          </a:stretch>
        </p:blipFill>
        <p:spPr>
          <a:xfrm rot="6139528">
            <a:off x="3128024" y="3728188"/>
            <a:ext cx="2854432" cy="2420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584" y="2359847"/>
            <a:ext cx="3826727" cy="2648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961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1902</TotalTime>
  <Words>857</Words>
  <Application>Microsoft Office PowerPoint</Application>
  <PresentationFormat>Широкоэкранный</PresentationFormat>
  <Paragraphs>70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Office Theme</vt:lpstr>
      <vt:lpstr>Всеукраїнський інтерактивний конкурс «МАН-Юніор Дослідник» «Історик-юніор» Київське обласне  Територіальне відділення МАН  Екскурсійний маршрут  «Древній Васильків: Змієві Вали та Городище Дитинець» </vt:lpstr>
      <vt:lpstr>Презентация PowerPoint</vt:lpstr>
      <vt:lpstr>Схема маршруту екскурсії «Древній Васильків: Змієві Вали та Городище Дитинець»</vt:lpstr>
      <vt:lpstr>Презентация PowerPoint</vt:lpstr>
      <vt:lpstr>Презентация PowerPoint</vt:lpstr>
      <vt:lpstr>Легенда про Змієві Вали</vt:lpstr>
      <vt:lpstr>Дитинець - Городище літописного міста Василева </vt:lpstr>
      <vt:lpstr>Фотофіксація локацій Змієві Вали та Дитинець під час польових спостережень</vt:lpstr>
      <vt:lpstr>Презентация PowerPoint</vt:lpstr>
      <vt:lpstr>Висновки</vt:lpstr>
      <vt:lpstr>Презентация PowerPoint</vt:lpstr>
      <vt:lpstr> Друзі! Запрошуємо на екскурсію «Древній Васильків: Змієві Вали та Городище Дитинець», під час якої ви не тільки доторкнетесь до  легендарних історико-археологічних споруд часів Київської Русі, а й насолодитесь чудовими краєвидами ландшафтів Київщини. Ваш екскурсовод - Богдан Клоченко, гурток «Клуб туристів – краєзнавців» ЦДЮР сел.Калинівка,  Київської області, тел: 0509608568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Всеукраїнський інтерактивний конкурс «МАН-Юніор Дослідник» «Історик-юніор» Екскурсійний маршрут «Древній васильків: Змієві Вали» </dc:title>
  <dc:creator>Учетная запись Майкрософт</dc:creator>
  <cp:lastModifiedBy>Учетная запись Майкрософт</cp:lastModifiedBy>
  <cp:revision>57</cp:revision>
  <dcterms:created xsi:type="dcterms:W3CDTF">2024-03-31T08:47:53Z</dcterms:created>
  <dcterms:modified xsi:type="dcterms:W3CDTF">2024-04-06T08:22:39Z</dcterms:modified>
</cp:coreProperties>
</file>