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7" r:id="rId14"/>
    <p:sldId id="269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5800" y="1346947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685800" y="4282763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685800" y="1484779"/>
            <a:ext cx="7772400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7234780" y="4107023"/>
            <a:ext cx="914400" cy="914400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432223"/>
            <a:ext cx="759333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6400" b="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4389120"/>
            <a:ext cx="5918454" cy="1069848"/>
          </a:xfrm>
        </p:spPr>
        <p:txBody>
          <a:bodyPr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ECEC13-E3B9-4FC8-AA8C-9605AE34EA65}" type="datetimeFigureOut">
              <a:rPr lang="uk-UA" smtClean="0"/>
              <a:pPr>
                <a:defRPr/>
              </a:pPr>
              <a:t>07.04.2024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5" y="6272785"/>
            <a:ext cx="4745736" cy="365125"/>
          </a:xfrm>
        </p:spPr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44280" y="4227195"/>
            <a:ext cx="895401" cy="640080"/>
          </a:xfrm>
        </p:spPr>
        <p:txBody>
          <a:bodyPr/>
          <a:lstStyle>
            <a:lvl1pPr>
              <a:defRPr sz="2800" b="1"/>
            </a:lvl1pPr>
          </a:lstStyle>
          <a:p>
            <a:pPr>
              <a:defRPr/>
            </a:pPr>
            <a:fld id="{A854F768-5343-4FEE-8306-2B08B1971C63}" type="slidenum">
              <a:rPr lang="uk-UA" altLang="uk-UA" smtClean="0"/>
              <a:pPr>
                <a:defRPr/>
              </a:pPr>
              <a:t>‹№›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16085498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ECEC13-E3B9-4FC8-AA8C-9605AE34EA65}" type="datetimeFigureOut">
              <a:rPr lang="uk-UA" smtClean="0"/>
              <a:pPr>
                <a:defRPr/>
              </a:pPr>
              <a:t>07.04.2024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54F768-5343-4FEE-8306-2B08B1971C63}" type="slidenum">
              <a:rPr lang="uk-UA" altLang="uk-UA" smtClean="0"/>
              <a:pPr>
                <a:defRPr/>
              </a:pPr>
              <a:t>‹№›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2502694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33400"/>
            <a:ext cx="1914525" cy="5638800"/>
          </a:xfrm>
        </p:spPr>
        <p:txBody>
          <a:bodyPr vert="eaVert"/>
          <a:lstStyle>
            <a:lvl1pPr>
              <a:defRPr b="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533400"/>
            <a:ext cx="5629275" cy="5638800"/>
          </a:xfrm>
        </p:spPr>
        <p:txBody>
          <a:bodyPr vert="eaVert"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ECEC13-E3B9-4FC8-AA8C-9605AE34EA65}" type="datetimeFigureOut">
              <a:rPr lang="uk-UA" smtClean="0"/>
              <a:pPr>
                <a:defRPr/>
              </a:pPr>
              <a:t>07.04.2024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54F768-5343-4FEE-8306-2B08B1971C63}" type="slidenum">
              <a:rPr lang="uk-UA" altLang="uk-UA" smtClean="0"/>
              <a:pPr>
                <a:defRPr/>
              </a:pPr>
              <a:t>‹№›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474562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ECEC13-E3B9-4FC8-AA8C-9605AE34EA65}" type="datetimeFigureOut">
              <a:rPr lang="uk-UA" smtClean="0"/>
              <a:pPr>
                <a:defRPr/>
              </a:pPr>
              <a:t>07.04.2024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54F768-5343-4FEE-8306-2B08B1971C63}" type="slidenum">
              <a:rPr lang="uk-UA" altLang="uk-UA" smtClean="0"/>
              <a:pPr>
                <a:defRPr/>
              </a:pPr>
              <a:t>‹№›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162091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9144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1225296"/>
            <a:ext cx="696087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6400" b="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0" y="5020056"/>
            <a:ext cx="6789420" cy="1066800"/>
          </a:xfrm>
        </p:spPr>
        <p:txBody>
          <a:bodyPr anchor="t">
            <a:normAutofit/>
          </a:bodyPr>
          <a:lstStyle>
            <a:lvl1pPr marL="0" indent="0">
              <a:buNone/>
              <a:defRPr sz="18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6272785"/>
            <a:ext cx="1983232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2DECEC13-E3B9-4FC8-AA8C-9605AE34EA65}" type="datetimeFigureOut">
              <a:rPr lang="uk-UA" smtClean="0"/>
              <a:pPr>
                <a:defRPr/>
              </a:pPr>
              <a:t>07.04.2024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6099" y="6272784"/>
            <a:ext cx="4745736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uk-UA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33862" y="2430623"/>
            <a:ext cx="914400" cy="914400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450" y="2508607"/>
            <a:ext cx="891224" cy="720332"/>
          </a:xfrm>
        </p:spPr>
        <p:txBody>
          <a:bodyPr/>
          <a:lstStyle>
            <a:lvl1pPr>
              <a:defRPr sz="2800"/>
            </a:lvl1pPr>
          </a:lstStyle>
          <a:p>
            <a:pPr>
              <a:defRPr/>
            </a:pPr>
            <a:fld id="{A854F768-5343-4FEE-8306-2B08B1971C63}" type="slidenum">
              <a:rPr lang="uk-UA" altLang="uk-UA" smtClean="0"/>
              <a:pPr>
                <a:defRPr/>
              </a:pPr>
              <a:t>‹№›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961525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2218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ECEC13-E3B9-4FC8-AA8C-9605AE34EA65}" type="datetimeFigureOut">
              <a:rPr lang="uk-UA" smtClean="0"/>
              <a:pPr>
                <a:defRPr/>
              </a:pPr>
              <a:t>07.04.2024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54F768-5343-4FEE-8306-2B08B1971C63}" type="slidenum">
              <a:rPr lang="uk-UA" altLang="uk-UA" smtClean="0"/>
              <a:pPr>
                <a:defRPr/>
              </a:pPr>
              <a:t>‹№›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3690761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0793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0793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ECEC13-E3B9-4FC8-AA8C-9605AE34EA65}" type="datetimeFigureOut">
              <a:rPr lang="uk-UA" smtClean="0"/>
              <a:pPr>
                <a:defRPr/>
              </a:pPr>
              <a:t>07.04.2024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54F768-5343-4FEE-8306-2B08B1971C63}" type="slidenum">
              <a:rPr lang="uk-UA" altLang="uk-UA" smtClean="0"/>
              <a:pPr>
                <a:defRPr/>
              </a:pPr>
              <a:t>‹№›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14058120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2DECEC13-E3B9-4FC8-AA8C-9605AE34EA65}" type="datetimeFigureOut">
              <a:rPr lang="uk-UA" smtClean="0"/>
              <a:pPr>
                <a:defRPr/>
              </a:pPr>
              <a:t>07.04.2024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54F768-5343-4FEE-8306-2B08B1971C63}" type="slidenum">
              <a:rPr lang="uk-UA" altLang="uk-UA" smtClean="0"/>
              <a:pPr>
                <a:defRPr/>
              </a:pPr>
              <a:t>‹№›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242931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ECEC13-E3B9-4FC8-AA8C-9605AE34EA65}" type="datetimeFigureOut">
              <a:rPr lang="uk-UA" smtClean="0"/>
              <a:pPr>
                <a:defRPr/>
              </a:pPr>
              <a:t>07.04.2024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54F768-5343-4FEE-8306-2B08B1971C63}" type="slidenum">
              <a:rPr lang="uk-UA" altLang="uk-UA" smtClean="0"/>
              <a:pPr>
                <a:defRPr/>
              </a:pPr>
              <a:t>‹№›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3581246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85800"/>
            <a:ext cx="5033772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ECEC13-E3B9-4FC8-AA8C-9605AE34EA65}" type="datetimeFigureOut">
              <a:rPr lang="uk-UA" smtClean="0"/>
              <a:pPr>
                <a:defRPr/>
              </a:pPr>
              <a:t>07.04.2024</a:t>
            </a:fld>
            <a:endParaRPr lang="uk-UA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54F768-5343-4FEE-8306-2B08B1971C63}" type="slidenum">
              <a:rPr lang="uk-UA" altLang="uk-UA" smtClean="0"/>
              <a:pPr>
                <a:defRPr/>
              </a:pPr>
              <a:t>‹№›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2175498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6227805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ECEC13-E3B9-4FC8-AA8C-9605AE34EA65}" type="datetimeFigureOut">
              <a:rPr lang="uk-UA" smtClean="0"/>
              <a:pPr>
                <a:defRPr/>
              </a:pPr>
              <a:t>07.04.2024</a:t>
            </a:fld>
            <a:endParaRPr lang="uk-UA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54F768-5343-4FEE-8306-2B08B1971C63}" type="slidenum">
              <a:rPr lang="uk-UA" altLang="uk-UA" smtClean="0"/>
              <a:pPr>
                <a:defRPr/>
              </a:pPr>
              <a:t>‹№›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53621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21408"/>
            <a:ext cx="7772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2368" y="6272785"/>
            <a:ext cx="245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2DECEC13-E3B9-4FC8-AA8C-9605AE34EA65}" type="datetimeFigureOut">
              <a:rPr lang="uk-UA" smtClean="0"/>
              <a:pPr>
                <a:defRPr/>
              </a:pPr>
              <a:t>07.04.2024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272785"/>
            <a:ext cx="474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346" y="6272785"/>
            <a:ext cx="480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 spc="-70" baseline="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A854F768-5343-4FEE-8306-2B08B1971C63}" type="slidenum">
              <a:rPr lang="uk-UA" altLang="uk-UA" smtClean="0"/>
              <a:pPr>
                <a:defRPr/>
              </a:pPr>
              <a:t>‹№›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2670942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polis\OneDrive\Desktop\&#1075;&#1077;&#1086;&#1084;&#1077;&#1090;&#1088;&#1080;&#1095;&#1085;&#1072;%20&#1086;&#1087;&#1090;&#1080;&#1082;&#1072;\0-02-05-fccd565a08efaf353f2a222bfb4c3d3627643352cc76f6c212d663fe97a97325_59e51b3c26f3f3e3.avi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polis\OneDrive\Desktop\&#1075;&#1077;&#1086;&#1084;&#1077;&#1090;&#1088;&#1080;&#1095;&#1085;&#1072;%20&#1086;&#1087;&#1090;&#1080;&#1082;&#1072;\0-02-05-1489543350ff994d7d6f27d5b91ee110c407016ad513d419d3184fd646690c62_e709ab86531a6b09.avi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59E0B8-E81B-4084-817B-A6D73FE79D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217" y="1744661"/>
            <a:ext cx="9111956" cy="1684339"/>
          </a:xfrm>
        </p:spPr>
        <p:txBody>
          <a:bodyPr>
            <a:noAutofit/>
          </a:bodyPr>
          <a:lstStyle/>
          <a:p>
            <a:pPr marL="484632" indent="0" algn="ctr" eaLnBrk="1" fontAlgn="auto" hangingPunct="1">
              <a:spcAft>
                <a:spcPts val="0"/>
              </a:spcAft>
              <a:defRPr/>
            </a:pPr>
            <a:r>
              <a:rPr lang="uk-UA" b="1" dirty="0">
                <a:solidFill>
                  <a:schemeClr val="accent1">
                    <a:tint val="83000"/>
                    <a:satMod val="1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Дивний лазерний промінь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F914ED7-B372-449E-9A57-B88ECBC4C2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00232" y="4071942"/>
            <a:ext cx="6244176" cy="2143120"/>
          </a:xfrm>
          <a:solidFill>
            <a:schemeClr val="accent1">
              <a:lumMod val="60000"/>
              <a:lumOff val="40000"/>
            </a:schemeClr>
          </a:solidFill>
          <a:ln>
            <a:miter lim="800000"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25000" lnSpcReduction="20000"/>
          </a:bodyPr>
          <a:lstStyle/>
          <a:p>
            <a:pPr>
              <a:lnSpc>
                <a:spcPct val="110000"/>
              </a:lnSpc>
              <a:defRPr/>
            </a:pPr>
            <a:r>
              <a:rPr lang="uk-UA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uk-UA" sz="8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Виконала: </a:t>
            </a:r>
            <a:r>
              <a:rPr lang="uk-UA" sz="80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Келюх</a:t>
            </a:r>
            <a:r>
              <a:rPr lang="uk-UA" sz="8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80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Ульяна</a:t>
            </a:r>
            <a:r>
              <a:rPr lang="uk-UA" sz="8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Валентинівна</a:t>
            </a:r>
            <a:r>
              <a:rPr lang="uk-UA" sz="8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>
              <a:lnSpc>
                <a:spcPct val="110000"/>
              </a:lnSpc>
              <a:defRPr/>
            </a:pPr>
            <a:r>
              <a:rPr lang="uk-UA" sz="8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учениця 10 класу, </a:t>
            </a:r>
          </a:p>
          <a:p>
            <a:pPr>
              <a:lnSpc>
                <a:spcPct val="110000"/>
              </a:lnSpc>
              <a:defRPr/>
            </a:pPr>
            <a:r>
              <a:rPr lang="uk-UA" sz="8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Славутського</a:t>
            </a:r>
            <a:r>
              <a:rPr lang="uk-UA" sz="8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ліцею, Хмельницької обласної ради</a:t>
            </a:r>
            <a:br>
              <a:rPr lang="uk-UA" sz="8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8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Науковий керівник:</a:t>
            </a:r>
            <a:r>
              <a:rPr lang="uk-UA" sz="8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8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Коваль Віктор </a:t>
            </a:r>
            <a:r>
              <a:rPr lang="uk-UA" sz="80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Людвигович</a:t>
            </a:r>
            <a:r>
              <a:rPr lang="uk-UA" sz="8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br>
              <a:rPr lang="uk-UA" sz="8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8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вчитель фізики </a:t>
            </a:r>
          </a:p>
          <a:p>
            <a:pPr>
              <a:lnSpc>
                <a:spcPct val="110000"/>
              </a:lnSpc>
              <a:defRPr/>
            </a:pPr>
            <a:r>
              <a:rPr lang="uk-UA" sz="8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Славутського</a:t>
            </a:r>
            <a:r>
              <a:rPr lang="uk-UA" sz="8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ліцею, Хмельницької обласної ради</a:t>
            </a:r>
          </a:p>
        </p:txBody>
      </p:sp>
      <p:sp>
        <p:nvSpPr>
          <p:cNvPr id="8196" name="TextBox 3">
            <a:extLst>
              <a:ext uri="{FF2B5EF4-FFF2-40B4-BE49-F238E27FC236}">
                <a16:creationId xmlns:a16="http://schemas.microsoft.com/office/drawing/2014/main" id="{AE28A305-B1AC-40D1-AFCF-DFCEECA236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1563" y="642938"/>
            <a:ext cx="78581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5000"/>
              <a:buFont typeface="Verdana" panose="020B0604030504040204" pitchFamily="34" charset="0"/>
              <a:buChar char="›"/>
              <a:defRPr sz="2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uk-UA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Всеукраїнський відкритий інтерактивний конкурс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uk-UA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«МАН – Юніор Дослідник» </a:t>
            </a:r>
            <a:br>
              <a:rPr lang="uk-UA" altLang="uk-UA" sz="18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altLang="uk-UA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0F59FC-B390-4962-931F-2436250F9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58" y="214290"/>
            <a:ext cx="8072494" cy="1184742"/>
          </a:xfrm>
        </p:spPr>
        <p:txBody>
          <a:bodyPr>
            <a:normAutofit/>
          </a:bodyPr>
          <a:lstStyle/>
          <a:p>
            <a:pPr marL="484632" indent="0" algn="ctr" eaLnBrk="1" fontAlgn="auto" hangingPunct="1">
              <a:spcAft>
                <a:spcPts val="0"/>
              </a:spcAft>
              <a:defRPr/>
            </a:pPr>
            <a:r>
              <a:rPr lang="uk-UA" b="1" dirty="0">
                <a:solidFill>
                  <a:schemeClr val="accent1">
                    <a:tint val="83000"/>
                    <a:satMod val="150000"/>
                  </a:schemeClr>
                </a:solidFill>
              </a:rPr>
              <a:t> </a:t>
            </a:r>
            <a:r>
              <a:rPr lang="uk-UA" sz="3600" b="1" dirty="0">
                <a:solidFill>
                  <a:schemeClr val="accent1">
                    <a:tint val="83000"/>
                    <a:satMod val="1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Результат ДОСЛІДУ:</a:t>
            </a:r>
          </a:p>
        </p:txBody>
      </p:sp>
      <p:sp>
        <p:nvSpPr>
          <p:cNvPr id="17411" name="Содержимое 2">
            <a:extLst>
              <a:ext uri="{FF2B5EF4-FFF2-40B4-BE49-F238E27FC236}">
                <a16:creationId xmlns:a16="http://schemas.microsoft.com/office/drawing/2014/main" id="{B64B050B-1172-42E6-9997-F5E348EA01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188" y="1071563"/>
            <a:ext cx="7829550" cy="1277317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МОЖЕМО СПОСТЕРІГАТИ ВИГИН ПРОМЕНЮ ЛАЗЕРА ПОСЕРЕДИНІ КЮВЕТИ, ДЕ ЗНАХОДИТЬСЯ МЕЖА МІЖ КОНЦЕНТРОВАНИЙ СОЛЬОВИМ РОЗЧИНОМ ТА ПРІСНОЮ ВОДОЮ</a:t>
            </a:r>
          </a:p>
        </p:txBody>
      </p:sp>
      <p:pic>
        <p:nvPicPr>
          <p:cNvPr id="3" name="0-02-05-ddb27f55a353056cdb84aaf09dc140afaa3db1c68a921547198737a3984b0ba2_c63e1603dbc2f9a9_1">
            <a:hlinkClick r:id="" action="ppaction://media"/>
            <a:extLst>
              <a:ext uri="{FF2B5EF4-FFF2-40B4-BE49-F238E27FC236}">
                <a16:creationId xmlns:a16="http://schemas.microsoft.com/office/drawing/2014/main" id="{98ECCEFE-7304-4210-AD0F-1EEE528363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99581" y="2348880"/>
            <a:ext cx="2266351" cy="40290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169E10-52B3-49C1-BD96-BB80960CC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88640"/>
            <a:ext cx="7772400" cy="1152128"/>
          </a:xfrm>
        </p:spPr>
        <p:txBody>
          <a:bodyPr/>
          <a:lstStyle/>
          <a:p>
            <a:pPr marL="484632" indent="0" algn="ctr" eaLnBrk="1" fontAlgn="auto" hangingPunct="1">
              <a:spcAft>
                <a:spcPts val="0"/>
              </a:spcAft>
              <a:defRPr/>
            </a:pPr>
            <a:r>
              <a:rPr lang="uk-UA" b="1" dirty="0">
                <a:solidFill>
                  <a:schemeClr val="accent1">
                    <a:tint val="83000"/>
                    <a:satMod val="1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Пояснення </a:t>
            </a:r>
          </a:p>
        </p:txBody>
      </p:sp>
      <p:sp>
        <p:nvSpPr>
          <p:cNvPr id="3" name="Содержимое 2">
            <a:extLst>
              <a:ext uri="{FF2B5EF4-FFF2-40B4-BE49-F238E27FC236}">
                <a16:creationId xmlns:a16="http://schemas.microsoft.com/office/drawing/2014/main" id="{B796B31A-5C1C-41FA-BB14-CC4E8B7B79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196752"/>
            <a:ext cx="8712968" cy="5258023"/>
          </a:xfrm>
        </p:spPr>
        <p:txBody>
          <a:bodyPr>
            <a:normAutofit lnSpcReduction="10000"/>
          </a:bodyPr>
          <a:lstStyle/>
          <a:p>
            <a:pPr marL="64008" indent="0" eaLnBrk="1" fontAlgn="auto" hangingPunct="1">
              <a:spcAft>
                <a:spcPts val="0"/>
              </a:spcAft>
              <a:buNone/>
              <a:defRPr/>
            </a:pPr>
            <a:r>
              <a:rPr lang="uk-UA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Дослід 1</a:t>
            </a:r>
          </a:p>
          <a:p>
            <a:pPr marL="64008" indent="0" algn="just">
              <a:buNone/>
              <a:defRPr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Мильна плівка в різних своїх місцях має різну товщину і якщо лазерний промінь поширюється в товщі плівки (плівка виступає в ролі світловоду), коефіцієнт заломлення плівки змінюється (чим вона тонша тим коефіцієнт заломлення менший). Через що, промені світла будуть не поширюватися прямолінійно, а відхилятимуться на такому складному рельєфі (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неоднорідностях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й відбуватиметься таке дивне розчеплення лазерного променю.</a:t>
            </a:r>
          </a:p>
          <a:p>
            <a:pPr marL="64008" indent="0">
              <a:buNone/>
              <a:defRPr/>
            </a:pPr>
            <a:r>
              <a:rPr lang="uk-UA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Дослід 2 </a:t>
            </a:r>
          </a:p>
          <a:p>
            <a:pPr marL="64008" indent="0" algn="just">
              <a:buNone/>
              <a:defRPr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Промінь лазера захоплюється плівкою мильної бульбашки, як світловодом. Також  деяка частина променю відбиваючись і заломлюючись всередину бульбашки від поверхні плівки, потрапляє в нижню її частину  і далі поширюється поверхнею столу.</a:t>
            </a:r>
          </a:p>
          <a:p>
            <a:pPr marL="64008" indent="0">
              <a:buNone/>
              <a:defRPr/>
            </a:pPr>
            <a:endParaRPr lang="uk-UA" sz="24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marL="64008" indent="0" eaLnBrk="1" fontAlgn="auto" hangingPunct="1">
              <a:spcAft>
                <a:spcPts val="0"/>
              </a:spcAft>
              <a:buNone/>
              <a:defRPr/>
            </a:pPr>
            <a:endParaRPr lang="uk-UA" sz="24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740DC6C-AB61-426E-BDAE-E82C2BB9C1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624947"/>
            <a:ext cx="8424936" cy="40507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Дослід 3</a:t>
            </a:r>
          </a:p>
          <a:p>
            <a:pPr marL="0" indent="0" algn="just">
              <a:buNone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Межа між прісною водою (вона зверху, бо має меншу густину) та солоним розчином була трохи розмитою (до 1 – 2 см). Показник заломлення солоної води більший ніж прісної. Якщо промінь йде з більш оптично густого середовища (сольовий розчин) в менш густе середовище (повітря), чи навпаки, тоді світлові промені заломлюються. А так як чіткої межі прозорі середовища не мають (густина зменшується поступово, як і показник заломлення), тому лазерний промінь ніби згинається, що досить є дивним для стороннього  спостерігача.</a:t>
            </a:r>
          </a:p>
          <a:p>
            <a:pPr marL="0" indent="0">
              <a:buNone/>
            </a:pPr>
            <a:endParaRPr lang="uk-UA" sz="24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E91ADF47-F39A-4CF9-9B78-784601DD1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84189"/>
            <a:ext cx="7772400" cy="1144612"/>
          </a:xfrm>
        </p:spPr>
        <p:txBody>
          <a:bodyPr/>
          <a:lstStyle/>
          <a:p>
            <a:pPr marL="484632" indent="0" algn="ctr" eaLnBrk="1" fontAlgn="auto" hangingPunct="1">
              <a:spcAft>
                <a:spcPts val="0"/>
              </a:spcAft>
              <a:defRPr/>
            </a:pPr>
            <a:r>
              <a:rPr lang="uk-UA" b="1" dirty="0">
                <a:solidFill>
                  <a:schemeClr val="accent1">
                    <a:tint val="83000"/>
                    <a:satMod val="1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Пояснення </a:t>
            </a:r>
          </a:p>
        </p:txBody>
      </p:sp>
    </p:spTree>
    <p:extLst>
      <p:ext uri="{BB962C8B-B14F-4D97-AF65-F5344CB8AC3E}">
        <p14:creationId xmlns:p14="http://schemas.microsoft.com/office/powerpoint/2010/main" val="16439679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5E03DC-B1A1-40A6-8D14-D3C1712B0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uk-UA" dirty="0"/>
              <a:t>  </a:t>
            </a:r>
            <a:r>
              <a:rPr lang="uk-UA" b="1" dirty="0">
                <a:solidFill>
                  <a:schemeClr val="accent1">
                    <a:tint val="83000"/>
                    <a:satMod val="1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ВИСНОВОК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59" name="Содержимое 2">
            <a:extLst>
              <a:ext uri="{FF2B5EF4-FFF2-40B4-BE49-F238E27FC236}">
                <a16:creationId xmlns:a16="http://schemas.microsoft.com/office/drawing/2014/main" id="{755F1520-9DF4-4D47-8CDA-9FB7CAAA82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540" y="2093976"/>
            <a:ext cx="8280920" cy="209968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допомогою  таких дослідів, я показала цікаву поведінку лазерного променю під час поширення в прозорих середовищах. Пояснення таких незвичних ефектів ґрунтуються на законах геометричної оптики, та фізичних властивостей прозорих середовищ.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960DC6-3C19-42D3-AFD7-3A7D4BECE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>
                <a:solidFill>
                  <a:schemeClr val="accent1">
                    <a:tint val="83000"/>
                    <a:satMod val="1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СПИСОК ВИКОРИСТАНИХ ДЖЕРЕЛ</a:t>
            </a:r>
            <a:endParaRPr lang="uk-UA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6B01E2D-B242-48E7-89E7-2E8A3E7835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1.Підручник «Фізика. Рівень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стандрту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10 клас» (автори В.Г. Бар’яхтар, С.О. Довгий).</a:t>
            </a: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2.Підручник «Фізика. Рівень стандарту. 11 клас» (автори В.Г. Бар’яхтар, С.О. Довгий)</a:t>
            </a:r>
          </a:p>
          <a:p>
            <a:pPr marL="0" indent="0" algn="just">
              <a:buNone/>
            </a:pP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2828740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DE61BF-F667-48AA-819E-B5BE22BA3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484632">
              <a:defRPr/>
            </a:pPr>
            <a:r>
              <a:rPr lang="uk-UA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Мета </a:t>
            </a:r>
            <a:r>
              <a:rPr lang="uk-UA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проєкту</a:t>
            </a:r>
            <a:r>
              <a:rPr lang="uk-UA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br>
              <a:rPr lang="uk-UA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Виконати ОПТИЧНІ досліди-фокуси з використанням лазерного променю</a:t>
            </a:r>
            <a:br>
              <a:rPr lang="uk-UA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2700" dirty="0">
              <a:solidFill>
                <a:schemeClr val="accent1">
                  <a:tint val="83000"/>
                  <a:satMod val="150000"/>
                </a:schemeClr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9219" name="Рисунок 5" descr="p12369_2.jpg">
            <a:extLst>
              <a:ext uri="{FF2B5EF4-FFF2-40B4-BE49-F238E27FC236}">
                <a16:creationId xmlns:a16="http://schemas.microsoft.com/office/drawing/2014/main" id="{B896857A-C961-4C73-A7CD-2B8F8FBDDCA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274670">
            <a:off x="271463" y="4052888"/>
            <a:ext cx="3736975" cy="2222500"/>
          </a:xfrm>
        </p:spPr>
      </p:pic>
      <p:pic>
        <p:nvPicPr>
          <p:cNvPr id="9220" name="Содержимое 3" descr="99579.jpg">
            <a:extLst>
              <a:ext uri="{FF2B5EF4-FFF2-40B4-BE49-F238E27FC236}">
                <a16:creationId xmlns:a16="http://schemas.microsoft.com/office/drawing/2014/main" id="{FB372ACC-4D2E-4567-8218-562312B6A6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30544">
            <a:off x="5091113" y="3948113"/>
            <a:ext cx="3773487" cy="237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6ABCE8-07E1-4989-BF1B-CF8C1B474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84632" indent="0" eaLnBrk="1" fontAlgn="auto" hangingPunct="1">
              <a:spcAft>
                <a:spcPts val="0"/>
              </a:spcAft>
              <a:defRPr/>
            </a:pPr>
            <a:r>
              <a:rPr lang="uk-UA" sz="6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Завдання:</a:t>
            </a:r>
          </a:p>
        </p:txBody>
      </p:sp>
      <p:sp>
        <p:nvSpPr>
          <p:cNvPr id="3" name="Содержимое 2">
            <a:extLst>
              <a:ext uri="{FF2B5EF4-FFF2-40B4-BE49-F238E27FC236}">
                <a16:creationId xmlns:a16="http://schemas.microsoft.com/office/drawing/2014/main" id="{3B0DE5A0-2868-4933-8B23-0C6AAEA319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2121408"/>
            <a:ext cx="8712968" cy="4050792"/>
          </a:xfrm>
        </p:spPr>
        <p:txBody>
          <a:bodyPr>
            <a:normAutofit/>
          </a:bodyPr>
          <a:lstStyle/>
          <a:p>
            <a:pPr lvl="0"/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Продемонструвати дивну поведінку поширення лазерного променю в різних прозорих середовищах</a:t>
            </a:r>
          </a:p>
          <a:p>
            <a:pPr lvl="0"/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Пояснити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чому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причина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такого поширення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променю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лазера</a:t>
            </a:r>
          </a:p>
          <a:p>
            <a:pPr marL="448056" indent="-384048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4" descr="nero1[1].jpg">
            <a:extLst>
              <a:ext uri="{FF2B5EF4-FFF2-40B4-BE49-F238E27FC236}">
                <a16:creationId xmlns:a16="http://schemas.microsoft.com/office/drawing/2014/main" id="{84BE522B-31CE-4F40-BEDC-3CFEBB1ACB2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0012" y="3624196"/>
            <a:ext cx="3581400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ransition>
    <p:pull dir="r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58E7BE-CF4E-46BB-94C8-CF1024169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84632" indent="0" eaLnBrk="1" fontAlgn="auto" hangingPunct="1">
              <a:spcAft>
                <a:spcPts val="0"/>
              </a:spcAft>
              <a:defRPr/>
            </a:pPr>
            <a:r>
              <a:rPr lang="uk-UA" sz="4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Матеріали для обладнання</a:t>
            </a:r>
            <a:r>
              <a:rPr lang="uk-UA" sz="4000" b="1" dirty="0">
                <a:solidFill>
                  <a:schemeClr val="accent1">
                    <a:lumMod val="75000"/>
                  </a:schemeClr>
                </a:solidFill>
              </a:rPr>
              <a:t>:</a:t>
            </a:r>
          </a:p>
        </p:txBody>
      </p:sp>
      <p:sp>
        <p:nvSpPr>
          <p:cNvPr id="3" name="Содержимое 2">
            <a:extLst>
              <a:ext uri="{FF2B5EF4-FFF2-40B4-BE49-F238E27FC236}">
                <a16:creationId xmlns:a16="http://schemas.microsoft.com/office/drawing/2014/main" id="{27898980-7906-42C6-B902-08BC9C3027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Лазер (що дає промінь зеленого кольору)</a:t>
            </a: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Кювета у формі паралелепіпеда</a:t>
            </a: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Сольовий розчин</a:t>
            </a: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Трубка для надування мильної кульки</a:t>
            </a: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Вода</a:t>
            </a: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Мильний розчин</a:t>
            </a: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Чорний екран</a:t>
            </a:r>
          </a:p>
          <a:p>
            <a:pPr marL="448056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endParaRPr lang="uk-UA" sz="2400" b="1" dirty="0">
              <a:solidFill>
                <a:schemeClr val="accent1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77D601-F7DC-4438-8CFB-885455FF6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7494"/>
            <a:ext cx="7972452" cy="1018366"/>
          </a:xfrm>
        </p:spPr>
        <p:txBody>
          <a:bodyPr>
            <a:normAutofit/>
          </a:bodyPr>
          <a:lstStyle/>
          <a:p>
            <a:pPr marL="484632" indent="0" eaLnBrk="1" fontAlgn="auto" hangingPunct="1">
              <a:spcAft>
                <a:spcPts val="0"/>
              </a:spcAft>
              <a:defRPr/>
            </a:pPr>
            <a:r>
              <a:rPr lang="uk-UA" sz="4000" b="1" dirty="0">
                <a:solidFill>
                  <a:schemeClr val="accent1">
                    <a:tint val="83000"/>
                    <a:satMod val="1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Хід роботи (1 ДОСЛІД)</a:t>
            </a:r>
          </a:p>
        </p:txBody>
      </p:sp>
      <p:sp>
        <p:nvSpPr>
          <p:cNvPr id="3" name="Содержимое 2">
            <a:extLst>
              <a:ext uri="{FF2B5EF4-FFF2-40B4-BE49-F238E27FC236}">
                <a16:creationId xmlns:a16="http://schemas.microsoft.com/office/drawing/2014/main" id="{35E68CC2-757B-46B1-9012-2D0CAA7DF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508" y="1171927"/>
            <a:ext cx="8856984" cy="1867799"/>
          </a:xfrm>
        </p:spPr>
        <p:txBody>
          <a:bodyPr>
            <a:normAutofit fontScale="92500"/>
          </a:bodyPr>
          <a:lstStyle/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досліду нам знадобиться: лазер, кювета  у формі паралелепіпеда, мильний розчин, чорний екран.   </a:t>
            </a: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Змочуємо  краї кювети мильним розчином для того щоб утворилася плівка на краях посудини. Направляємо лазер горизонтально по відношенню посудини, в торець мильної плівки.</a:t>
            </a:r>
          </a:p>
          <a:p>
            <a:pPr marL="578358" indent="-51435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uk-UA" b="1" dirty="0">
              <a:solidFill>
                <a:schemeClr val="accent1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92" name="Rectangle 9">
            <a:extLst>
              <a:ext uri="{FF2B5EF4-FFF2-40B4-BE49-F238E27FC236}">
                <a16:creationId xmlns:a16="http://schemas.microsoft.com/office/drawing/2014/main" id="{20E39CB0-437F-4713-812D-D0D2DA03E504}"/>
              </a:ext>
            </a:extLst>
          </p:cNvPr>
          <p:cNvSpPr>
            <a:spLocks noChangeArrowheads="1"/>
          </p:cNvSpPr>
          <p:nvPr/>
        </p:nvSpPr>
        <p:spPr bwMode="gray">
          <a:xfrm rot="3419336">
            <a:off x="653256" y="486570"/>
            <a:ext cx="479425" cy="627062"/>
          </a:xfrm>
          <a:prstGeom prst="rect">
            <a:avLst/>
          </a:prstGeom>
          <a:gradFill rotWithShape="1">
            <a:gsLst>
              <a:gs pos="0">
                <a:srgbClr val="99CC00"/>
              </a:gs>
              <a:gs pos="100000">
                <a:srgbClr val="475E00"/>
              </a:gs>
            </a:gsLst>
            <a:lin ang="5400000" scaled="1"/>
          </a:gradFill>
          <a:ln w="9525">
            <a:miter lim="800000"/>
            <a:headEnd/>
            <a:tailEnd/>
          </a:ln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rgbClr val="99CC00"/>
            </a:extrusionClr>
            <a:contourClr>
              <a:srgbClr val="99CC00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5000"/>
              <a:buFont typeface="Verdana" panose="020B0604030504040204" pitchFamily="34" charset="0"/>
              <a:buChar char="›"/>
              <a:defRPr sz="2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BDE91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uk-UA" sz="1800"/>
          </a:p>
        </p:txBody>
      </p:sp>
      <p:pic>
        <p:nvPicPr>
          <p:cNvPr id="10" name="0-02-05-fccd565a08efaf353f2a222bfb4c3d3627643352cc76f6c212d663fe97a97325_59e51b3c26f3f3e3.avi">
            <a:hlinkClick r:id="" action="ppaction://media"/>
            <a:extLst>
              <a:ext uri="{FF2B5EF4-FFF2-40B4-BE49-F238E27FC236}">
                <a16:creationId xmlns:a16="http://schemas.microsoft.com/office/drawing/2014/main" id="{59AE5208-78B4-4D4C-9B31-091AA8F6584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039727"/>
            <a:ext cx="400050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12A1B6-CF16-4B9B-B465-C6C088BF9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260648"/>
            <a:ext cx="8928992" cy="1609344"/>
          </a:xfrm>
        </p:spPr>
        <p:txBody>
          <a:bodyPr>
            <a:normAutofit fontScale="90000"/>
          </a:bodyPr>
          <a:lstStyle/>
          <a:p>
            <a:pPr marL="484632" algn="ctr">
              <a:defRPr/>
            </a:pPr>
            <a:r>
              <a:rPr lang="uk-UA" sz="3600" dirty="0">
                <a:solidFill>
                  <a:schemeClr val="accent1">
                    <a:tint val="83000"/>
                    <a:satMod val="1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uk-UA" sz="4000" b="1" dirty="0">
                <a:solidFill>
                  <a:schemeClr val="accent1">
                    <a:tint val="83000"/>
                    <a:satMod val="1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Результат       досліду:</a:t>
            </a:r>
            <a:r>
              <a:rPr lang="uk-UA" sz="40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uk-UA" sz="36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Можемо спостерігати розчеплення променю на декілька віток (подібно до каналу блискавки)</a:t>
            </a:r>
            <a:endParaRPr lang="uk-UA" sz="2700" b="1" dirty="0">
              <a:solidFill>
                <a:schemeClr val="accent1">
                  <a:tint val="83000"/>
                  <a:satMod val="150000"/>
                </a:schemeClr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5" name="0-02-05-fccd565a08efaf353f2a222bfb4c3d3627643352cc76f6c212d663fe97a97325_59e51b3c26f3f3e3">
            <a:hlinkClick r:id="" action="ppaction://media"/>
            <a:extLst>
              <a:ext uri="{FF2B5EF4-FFF2-40B4-BE49-F238E27FC236}">
                <a16:creationId xmlns:a16="http://schemas.microsoft.com/office/drawing/2014/main" id="{D471771C-0BC5-45C8-B0B6-FF143BCAFDE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47864" y="1715125"/>
            <a:ext cx="2592288" cy="4606907"/>
          </a:xfrm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E5A431-4AAD-4CE0-8D51-A1D8ABD5F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7494"/>
            <a:ext cx="8043890" cy="804052"/>
          </a:xfrm>
        </p:spPr>
        <p:txBody>
          <a:bodyPr>
            <a:normAutofit fontScale="90000"/>
          </a:bodyPr>
          <a:lstStyle/>
          <a:p>
            <a:pPr marL="484632" indent="0" eaLnBrk="1" fontAlgn="auto" hangingPunct="1">
              <a:spcAft>
                <a:spcPts val="0"/>
              </a:spcAft>
              <a:defRPr/>
            </a:pPr>
            <a:r>
              <a:rPr lang="uk-UA" dirty="0">
                <a:solidFill>
                  <a:schemeClr val="accent1">
                    <a:tint val="83000"/>
                    <a:satMod val="1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uk-UA" b="1" dirty="0">
                <a:solidFill>
                  <a:schemeClr val="accent1">
                    <a:tint val="83000"/>
                    <a:satMod val="1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Хід роботи (2 ДОСЛІД) </a:t>
            </a:r>
          </a:p>
        </p:txBody>
      </p:sp>
      <p:sp>
        <p:nvSpPr>
          <p:cNvPr id="14339" name="Содержимое 2">
            <a:extLst>
              <a:ext uri="{FF2B5EF4-FFF2-40B4-BE49-F238E27FC236}">
                <a16:creationId xmlns:a16="http://schemas.microsoft.com/office/drawing/2014/main" id="{22F3E52F-298C-42B7-B61B-0322C80099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" y="1071563"/>
            <a:ext cx="8286750" cy="1997397"/>
          </a:xfrm>
        </p:spPr>
        <p:txBody>
          <a:bodyPr/>
          <a:lstStyle/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досліду нам знадобиться:  мильний розчин, лазер, трубочка (для того щоб з мильного розчину утворити  бульбашку), чорний екран. </a:t>
            </a: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Надувши мильну бульбашку, направляємо лазерний промінь по дотичній  до поверхні бульбашки (у її вершині). </a:t>
            </a:r>
          </a:p>
          <a:p>
            <a:pPr eaLnBrk="1" hangingPunct="1">
              <a:buFont typeface="Wingdings 2" panose="05020102010507070707" pitchFamily="18" charset="2"/>
              <a:buNone/>
            </a:pPr>
            <a:endParaRPr lang="uk-UA" altLang="uk-UA" sz="2000" b="1" dirty="0"/>
          </a:p>
        </p:txBody>
      </p:sp>
      <p:pic>
        <p:nvPicPr>
          <p:cNvPr id="5" name="0-02-05-1489543350ff994d7d6f27d5b91ee110c407016ad513d419d3184fd646690c62_e709ab86531a6b09.avi">
            <a:hlinkClick r:id="" action="ppaction://media"/>
            <a:extLst>
              <a:ext uri="{FF2B5EF4-FFF2-40B4-BE49-F238E27FC236}">
                <a16:creationId xmlns:a16="http://schemas.microsoft.com/office/drawing/2014/main" id="{938C4B1A-B2A0-44A9-994E-01972434FA8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924944"/>
            <a:ext cx="2520280" cy="3790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BC3551-2707-495D-8FAE-61B73384C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748464" cy="2271712"/>
          </a:xfrm>
        </p:spPr>
        <p:txBody>
          <a:bodyPr>
            <a:normAutofit/>
          </a:bodyPr>
          <a:lstStyle/>
          <a:p>
            <a:pPr marL="484632" algn="ctr">
              <a:defRPr/>
            </a:pPr>
            <a:r>
              <a:rPr lang="uk-UA" dirty="0">
                <a:solidFill>
                  <a:schemeClr val="accent1">
                    <a:tint val="83000"/>
                    <a:satMod val="150000"/>
                  </a:schemeClr>
                </a:solidFill>
              </a:rPr>
              <a:t> </a:t>
            </a:r>
            <a:r>
              <a:rPr lang="uk-UA" sz="3600" b="1" dirty="0">
                <a:solidFill>
                  <a:schemeClr val="accent1">
                    <a:tint val="83000"/>
                    <a:satMod val="1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ДОСЛІДУ:</a:t>
            </a:r>
            <a:r>
              <a:rPr lang="uk-UA" sz="3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uk-UA" sz="31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Можемо спостерігати, що  із бульбашки на поверхні, виходить продовження цього променю на столі, паралельне тому променю,   яким ми світимо</a:t>
            </a:r>
            <a:endParaRPr lang="uk-UA" sz="2400" b="1" dirty="0">
              <a:solidFill>
                <a:schemeClr val="accent1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5" name="0-02-05-1489543350ff994d7d6f27d5b91ee110c407016ad513d419d3184fd646690c62_e709ab86531a6b09">
            <a:hlinkClick r:id="" action="ppaction://media"/>
            <a:extLst>
              <a:ext uri="{FF2B5EF4-FFF2-40B4-BE49-F238E27FC236}">
                <a16:creationId xmlns:a16="http://schemas.microsoft.com/office/drawing/2014/main" id="{40A4B4D9-E911-4843-991F-8336CE5699E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91880" y="2060847"/>
            <a:ext cx="2429097" cy="4316891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7AEE8B-D3F8-4127-9F4E-99B540600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16632"/>
            <a:ext cx="7772400" cy="969232"/>
          </a:xfrm>
        </p:spPr>
        <p:txBody>
          <a:bodyPr>
            <a:normAutofit/>
          </a:bodyPr>
          <a:lstStyle/>
          <a:p>
            <a:pPr marL="484632" indent="0" algn="ctr" eaLnBrk="1" fontAlgn="auto" hangingPunct="1">
              <a:spcAft>
                <a:spcPts val="0"/>
              </a:spcAft>
              <a:defRPr/>
            </a:pPr>
            <a:r>
              <a:rPr lang="uk-UA" sz="3600" b="1" dirty="0">
                <a:solidFill>
                  <a:schemeClr val="accent1">
                    <a:tint val="83000"/>
                    <a:satMod val="150000"/>
                  </a:schemeClr>
                </a:solidFill>
              </a:rPr>
              <a:t>Хід роботи (3 ДОСЛІД)</a:t>
            </a:r>
          </a:p>
        </p:txBody>
      </p:sp>
      <p:sp>
        <p:nvSpPr>
          <p:cNvPr id="16387" name="Содержимое 2">
            <a:extLst>
              <a:ext uri="{FF2B5EF4-FFF2-40B4-BE49-F238E27FC236}">
                <a16:creationId xmlns:a16="http://schemas.microsoft.com/office/drawing/2014/main" id="{BE6864DE-5009-40E0-864C-6AAB04B935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060306"/>
            <a:ext cx="8463855" cy="2646610"/>
          </a:xfrm>
        </p:spPr>
        <p:txBody>
          <a:bodyPr>
            <a:normAutofit/>
          </a:bodyPr>
          <a:lstStyle/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досліду нам потрібно: кювета, прісна вода, концентрований сольовий розчин,  шприц без голки, лазер, чорний екран. </a:t>
            </a: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Спочатку потрібно  заповнити до половити кювету водою. Набрати в шприц сольовий розчин і ввести його  на дно кювети. Навести горизонтально промінь лазера на кювету і рухати його вгору (вниз).</a:t>
            </a:r>
          </a:p>
        </p:txBody>
      </p:sp>
      <p:pic>
        <p:nvPicPr>
          <p:cNvPr id="5" name="Рисунок 3" descr="зображення_viber_2024-03-29_19-45-27-850.jpg">
            <a:extLst>
              <a:ext uri="{FF2B5EF4-FFF2-40B4-BE49-F238E27FC236}">
                <a16:creationId xmlns:a16="http://schemas.microsoft.com/office/drawing/2014/main" id="{18223FAB-7618-42EF-B8B5-4B6E26ACE3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312" y="3640981"/>
            <a:ext cx="4143375" cy="310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Дерево">
  <a:themeElements>
    <a:clrScheme name="Дерево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Дерево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Дерево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TM03090434[[fn=Дерево]]</Template>
  <TotalTime>777</TotalTime>
  <Words>629</Words>
  <Application>Microsoft Office PowerPoint</Application>
  <PresentationFormat>Екран (4:3)</PresentationFormat>
  <Paragraphs>45</Paragraphs>
  <Slides>14</Slides>
  <Notes>0</Notes>
  <HiddenSlides>0</HiddenSlides>
  <MMClips>5</MMClips>
  <ScaleCrop>false</ScaleCrop>
  <HeadingPairs>
    <vt:vector size="6" baseType="variant">
      <vt:variant>
        <vt:lpstr>Використані шрифти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14</vt:i4>
      </vt:variant>
    </vt:vector>
  </HeadingPairs>
  <TitlesOfParts>
    <vt:vector size="22" baseType="lpstr">
      <vt:lpstr>Cambria</vt:lpstr>
      <vt:lpstr>Century Gothic</vt:lpstr>
      <vt:lpstr>Rockwell</vt:lpstr>
      <vt:lpstr>Rockwell Condensed</vt:lpstr>
      <vt:lpstr>Times New Roman</vt:lpstr>
      <vt:lpstr>Wingdings</vt:lpstr>
      <vt:lpstr>Wingdings 2</vt:lpstr>
      <vt:lpstr>Дерево</vt:lpstr>
      <vt:lpstr>Дивний лазерний промінь</vt:lpstr>
      <vt:lpstr>Мета проєкту:  Виконати ОПТИЧНІ досліди-фокуси з використанням лазерного променю </vt:lpstr>
      <vt:lpstr>Завдання:</vt:lpstr>
      <vt:lpstr>Матеріали для обладнання:</vt:lpstr>
      <vt:lpstr>        Хід роботи (1 ДОСЛІД)</vt:lpstr>
      <vt:lpstr>    Результат       досліду:  Можемо спостерігати розчеплення променю на декілька віток (подібно до каналу блискавки)</vt:lpstr>
      <vt:lpstr>           Хід роботи (2 ДОСЛІД) </vt:lpstr>
      <vt:lpstr> результат ДОСЛІДУ:  Можемо спостерігати, що  із бульбашки на поверхні, виходить продовження цього променю на столі, паралельне тому променю,   яким ми світимо</vt:lpstr>
      <vt:lpstr>Хід роботи (3 ДОСЛІД)</vt:lpstr>
      <vt:lpstr> Результат ДОСЛІДУ:</vt:lpstr>
      <vt:lpstr>Пояснення </vt:lpstr>
      <vt:lpstr>Пояснення </vt:lpstr>
      <vt:lpstr>  ВИСНОВОК</vt:lpstr>
      <vt:lpstr>СПИСОК ВИКОРИСТАНИХ ДЖЕРЕЛ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Геометрична оптика на прикладі дослідів</dc:title>
  <dc:creator>Поліщук Олександр</dc:creator>
  <cp:lastModifiedBy>TPCUser</cp:lastModifiedBy>
  <cp:revision>15</cp:revision>
  <dcterms:created xsi:type="dcterms:W3CDTF">2024-03-28T17:58:41Z</dcterms:created>
  <dcterms:modified xsi:type="dcterms:W3CDTF">2024-04-07T19:19:23Z</dcterms:modified>
</cp:coreProperties>
</file>