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4" r:id="rId3"/>
    <p:sldId id="265" r:id="rId4"/>
    <p:sldId id="266" r:id="rId5"/>
    <p:sldId id="269" r:id="rId6"/>
    <p:sldId id="274" r:id="rId7"/>
    <p:sldId id="271" r:id="rId8"/>
    <p:sldId id="275" r:id="rId9"/>
    <p:sldId id="276" r:id="rId10"/>
    <p:sldId id="272" r:id="rId11"/>
    <p:sldId id="273" r:id="rId1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876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23CAA-3338-4DD8-B769-46D45A7D8464}" type="datetimeFigureOut">
              <a:rPr lang="uk-UA" smtClean="0"/>
              <a:t>14.04.2024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66DFC-A7A0-4DEF-9076-0E3CA802F35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707784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23CAA-3338-4DD8-B769-46D45A7D8464}" type="datetimeFigureOut">
              <a:rPr lang="uk-UA" smtClean="0"/>
              <a:t>14.04.2024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66DFC-A7A0-4DEF-9076-0E3CA802F35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72868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23CAA-3338-4DD8-B769-46D45A7D8464}" type="datetimeFigureOut">
              <a:rPr lang="uk-UA" smtClean="0"/>
              <a:t>14.04.2024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66DFC-A7A0-4DEF-9076-0E3CA802F35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29298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23CAA-3338-4DD8-B769-46D45A7D8464}" type="datetimeFigureOut">
              <a:rPr lang="uk-UA" smtClean="0"/>
              <a:t>14.04.2024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66DFC-A7A0-4DEF-9076-0E3CA802F35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26757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23CAA-3338-4DD8-B769-46D45A7D8464}" type="datetimeFigureOut">
              <a:rPr lang="uk-UA" smtClean="0"/>
              <a:t>14.04.2024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66DFC-A7A0-4DEF-9076-0E3CA802F35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36287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23CAA-3338-4DD8-B769-46D45A7D8464}" type="datetimeFigureOut">
              <a:rPr lang="uk-UA" smtClean="0"/>
              <a:t>14.04.2024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66DFC-A7A0-4DEF-9076-0E3CA802F35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21839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23CAA-3338-4DD8-B769-46D45A7D8464}" type="datetimeFigureOut">
              <a:rPr lang="uk-UA" smtClean="0"/>
              <a:t>14.04.2024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66DFC-A7A0-4DEF-9076-0E3CA802F35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86218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23CAA-3338-4DD8-B769-46D45A7D8464}" type="datetimeFigureOut">
              <a:rPr lang="uk-UA" smtClean="0"/>
              <a:t>14.04.2024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66DFC-A7A0-4DEF-9076-0E3CA802F35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3799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23CAA-3338-4DD8-B769-46D45A7D8464}" type="datetimeFigureOut">
              <a:rPr lang="uk-UA" smtClean="0"/>
              <a:t>14.04.2024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66DFC-A7A0-4DEF-9076-0E3CA802F35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8815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23CAA-3338-4DD8-B769-46D45A7D8464}" type="datetimeFigureOut">
              <a:rPr lang="uk-UA" smtClean="0"/>
              <a:t>14.04.2024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66DFC-A7A0-4DEF-9076-0E3CA802F35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84027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23CAA-3338-4DD8-B769-46D45A7D8464}" type="datetimeFigureOut">
              <a:rPr lang="uk-UA" smtClean="0"/>
              <a:t>14.04.2024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66DFC-A7A0-4DEF-9076-0E3CA802F35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18810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23CAA-3338-4DD8-B769-46D45A7D8464}" type="datetimeFigureOut">
              <a:rPr lang="uk-UA" smtClean="0"/>
              <a:t>14.04.2024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C66DFC-A7A0-4DEF-9076-0E3CA802F35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22306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5CF5FA1-54D2-45E9-A22E-4A807CEC0C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065" r="898" b="39806"/>
          <a:stretch/>
        </p:blipFill>
        <p:spPr>
          <a:xfrm>
            <a:off x="0" y="0"/>
            <a:ext cx="6178858" cy="140738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789BC8A-3A22-42F6-8D54-3B6CEC86AA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065" r="898" b="39806"/>
          <a:stretch/>
        </p:blipFill>
        <p:spPr>
          <a:xfrm flipH="1">
            <a:off x="6178858" y="0"/>
            <a:ext cx="6013142" cy="1407382"/>
          </a:xfrm>
          <a:prstGeom prst="rect">
            <a:avLst/>
          </a:prstGeom>
        </p:spPr>
      </p:pic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48E8D276-1735-42B5-A61A-97E4849D94DE}"/>
              </a:ext>
            </a:extLst>
          </p:cNvPr>
          <p:cNvSpPr/>
          <p:nvPr/>
        </p:nvSpPr>
        <p:spPr>
          <a:xfrm>
            <a:off x="0" y="1407382"/>
            <a:ext cx="12192000" cy="36815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uk-UA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ВФМЛ №17">
            <a:extLst>
              <a:ext uri="{FF2B5EF4-FFF2-40B4-BE49-F238E27FC236}">
                <a16:creationId xmlns:a16="http://schemas.microsoft.com/office/drawing/2014/main" id="{0A4EF79C-28CC-4C07-B036-2BE548625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6060" y="1180729"/>
            <a:ext cx="4597977" cy="816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9163BD6B-82C3-4EA7-8F39-9606960B1EDC}"/>
              </a:ext>
            </a:extLst>
          </p:cNvPr>
          <p:cNvSpPr txBox="1">
            <a:spLocks/>
          </p:cNvSpPr>
          <p:nvPr/>
        </p:nvSpPr>
        <p:spPr>
          <a:xfrm>
            <a:off x="2265341" y="574240"/>
            <a:ext cx="8089072" cy="8864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МІНІСТЕРСТВО ОСВІТИ І НАУКИ УКРАЇНИ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ВІННИЦЬКЕ ТЕРИТОРІАЛЬНЕ ВІДДІЛЕННЯ МАЛОЇ АКАДЕМІЇ НАУК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F7E1176-5634-4188-8DCE-30E224629C47}"/>
              </a:ext>
            </a:extLst>
          </p:cNvPr>
          <p:cNvSpPr txBox="1">
            <a:spLocks/>
          </p:cNvSpPr>
          <p:nvPr/>
        </p:nvSpPr>
        <p:spPr>
          <a:xfrm>
            <a:off x="332508" y="2158165"/>
            <a:ext cx="11859491" cy="1020039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Визначення якості поверхневих вод Вишенського озера міста Вінниця шляхом </a:t>
            </a:r>
            <a:r>
              <a:rPr lang="uk-UA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біоіндикації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водного різноманіття</a:t>
            </a:r>
            <a:endParaRPr kumimoji="0" lang="en-GB" sz="2800" b="1" i="0" u="none" strike="noStrike" kern="1200" cap="none" spc="50" normalizeH="0" baseline="0" noProof="0" dirty="0">
              <a:ln w="11430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711F7C-A2A4-41EF-954B-FD474ED1FE9E}"/>
              </a:ext>
            </a:extLst>
          </p:cNvPr>
          <p:cNvSpPr txBox="1"/>
          <p:nvPr/>
        </p:nvSpPr>
        <p:spPr>
          <a:xfrm>
            <a:off x="5743074" y="3560835"/>
            <a:ext cx="635816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Виконавці:</a:t>
            </a:r>
            <a:endParaRPr lang="uk-UA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чні 7-А 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класу</a:t>
            </a:r>
          </a:p>
          <a:p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КЗ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Вінницький фізико-математичний ліцей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 17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r>
              <a:rPr lang="uk-UA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Кателян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Роман Андрійович та </a:t>
            </a:r>
            <a:r>
              <a:rPr lang="uk-UA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Душкевич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Іван Андрійович</a:t>
            </a:r>
            <a:endParaRPr lang="uk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Науковий </a:t>
            </a: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керівник:</a:t>
            </a:r>
          </a:p>
          <a:p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викладач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біології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магістр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сфери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менеджменту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управління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закладами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виробничого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заступник директора з НВР,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біології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природознавства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Дубчак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Олена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Дмитрівна</a:t>
            </a:r>
            <a:endParaRPr lang="uk-UA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58A572D-F41E-472B-8F72-1B55E9A8A892}"/>
              </a:ext>
            </a:extLst>
          </p:cNvPr>
          <p:cNvSpPr/>
          <p:nvPr/>
        </p:nvSpPr>
        <p:spPr>
          <a:xfrm>
            <a:off x="4956276" y="6350169"/>
            <a:ext cx="1955985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м. </a:t>
            </a:r>
            <a:r>
              <a:rPr lang="ru-R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Вінниця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2024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b="12178"/>
          <a:stretch/>
        </p:blipFill>
        <p:spPr>
          <a:xfrm flipH="1">
            <a:off x="356821" y="3268830"/>
            <a:ext cx="1979222" cy="308134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0657" y="3268830"/>
            <a:ext cx="2311004" cy="308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620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C7B24AB-B650-4A35-ABF8-31544BE55B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</a:blip>
          <a:srcRect t="20065" r="898" b="39806"/>
          <a:stretch/>
        </p:blipFill>
        <p:spPr>
          <a:xfrm>
            <a:off x="0" y="0"/>
            <a:ext cx="3045041" cy="69358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F4B80B0-454C-45B4-9C32-4835F25972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</a:blip>
          <a:srcRect t="20065" r="898" b="39806"/>
          <a:stretch/>
        </p:blipFill>
        <p:spPr>
          <a:xfrm flipH="1">
            <a:off x="3045041" y="0"/>
            <a:ext cx="3045040" cy="71269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C49B97B-8076-47E3-BAAC-DF66A11313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</a:blip>
          <a:srcRect t="20065" r="898" b="39806"/>
          <a:stretch/>
        </p:blipFill>
        <p:spPr>
          <a:xfrm>
            <a:off x="6101918" y="0"/>
            <a:ext cx="3045041" cy="69358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C5B7F2A-AE90-44C4-9EF7-49AAE68FA8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</a:blip>
          <a:srcRect t="20065" r="898" b="39806"/>
          <a:stretch/>
        </p:blipFill>
        <p:spPr>
          <a:xfrm flipH="1">
            <a:off x="9146959" y="0"/>
            <a:ext cx="3045040" cy="712695"/>
          </a:xfrm>
          <a:prstGeom prst="rect">
            <a:avLst/>
          </a:prstGeom>
        </p:spPr>
      </p:pic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4C945DB7-4702-445B-985D-1668EC29582B}"/>
              </a:ext>
            </a:extLst>
          </p:cNvPr>
          <p:cNvSpPr/>
          <p:nvPr/>
        </p:nvSpPr>
        <p:spPr>
          <a:xfrm>
            <a:off x="-1" y="623611"/>
            <a:ext cx="12192000" cy="36815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uk-UA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ВФМЛ №17">
            <a:extLst>
              <a:ext uri="{FF2B5EF4-FFF2-40B4-BE49-F238E27FC236}">
                <a16:creationId xmlns:a16="http://schemas.microsoft.com/office/drawing/2014/main" id="{CEED3E03-4081-41C3-9A47-6E4A4A611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448" y="399314"/>
            <a:ext cx="4291551" cy="816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кутник 6">
            <a:extLst>
              <a:ext uri="{FF2B5EF4-FFF2-40B4-BE49-F238E27FC236}">
                <a16:creationId xmlns:a16="http://schemas.microsoft.com/office/drawing/2014/main" id="{4DC3DCC1-8953-4CA9-9E13-2FA16D25F833}"/>
              </a:ext>
            </a:extLst>
          </p:cNvPr>
          <p:cNvSpPr/>
          <p:nvPr/>
        </p:nvSpPr>
        <p:spPr>
          <a:xfrm>
            <a:off x="-160337" y="540728"/>
            <a:ext cx="60900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ВИСНОВКИ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78872" y="1457673"/>
            <a:ext cx="10695709" cy="3359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Отже, ми проаналізували літературу з досліджуваної теми та обрали метод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біоіндикації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Маєра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оцінки якості поверхневих вод Вишенського озера. Таким чином, можемо стверджувати, що якість води у Вишенському озері має ІІ клас якості. Причинами погіршення якості води, на нашу думку, є стічні води та незаконне кладовище для тварин поблизу озера.</a:t>
            </a:r>
          </a:p>
          <a:p>
            <a:pPr indent="457200" algn="just">
              <a:lnSpc>
                <a:spcPct val="150000"/>
              </a:lnSpc>
              <a:spcAft>
                <a:spcPts val="0"/>
              </a:spcAft>
            </a:pPr>
            <a:endParaRPr lang="uk-UA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6810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C7B24AB-B650-4A35-ABF8-31544BE55B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</a:blip>
          <a:srcRect t="20065" r="898" b="39806"/>
          <a:stretch/>
        </p:blipFill>
        <p:spPr>
          <a:xfrm>
            <a:off x="0" y="0"/>
            <a:ext cx="3045041" cy="69358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F4B80B0-454C-45B4-9C32-4835F25972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</a:blip>
          <a:srcRect t="20065" r="898" b="39806"/>
          <a:stretch/>
        </p:blipFill>
        <p:spPr>
          <a:xfrm flipH="1">
            <a:off x="3045041" y="0"/>
            <a:ext cx="3045040" cy="71269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C49B97B-8076-47E3-BAAC-DF66A11313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</a:blip>
          <a:srcRect t="20065" r="898" b="39806"/>
          <a:stretch/>
        </p:blipFill>
        <p:spPr>
          <a:xfrm>
            <a:off x="6101918" y="0"/>
            <a:ext cx="3045041" cy="69358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C5B7F2A-AE90-44C4-9EF7-49AAE68FA8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</a:blip>
          <a:srcRect t="20065" r="898" b="39806"/>
          <a:stretch/>
        </p:blipFill>
        <p:spPr>
          <a:xfrm flipH="1">
            <a:off x="9146959" y="0"/>
            <a:ext cx="3045040" cy="712695"/>
          </a:xfrm>
          <a:prstGeom prst="rect">
            <a:avLst/>
          </a:prstGeom>
        </p:spPr>
      </p:pic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4C945DB7-4702-445B-985D-1668EC29582B}"/>
              </a:ext>
            </a:extLst>
          </p:cNvPr>
          <p:cNvSpPr/>
          <p:nvPr/>
        </p:nvSpPr>
        <p:spPr>
          <a:xfrm>
            <a:off x="-1" y="623611"/>
            <a:ext cx="12192000" cy="36815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uk-UA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ВФМЛ №17">
            <a:extLst>
              <a:ext uri="{FF2B5EF4-FFF2-40B4-BE49-F238E27FC236}">
                <a16:creationId xmlns:a16="http://schemas.microsoft.com/office/drawing/2014/main" id="{CEED3E03-4081-41C3-9A47-6E4A4A611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448" y="399314"/>
            <a:ext cx="4291551" cy="816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кутник 6">
            <a:extLst>
              <a:ext uri="{FF2B5EF4-FFF2-40B4-BE49-F238E27FC236}">
                <a16:creationId xmlns:a16="http://schemas.microsoft.com/office/drawing/2014/main" id="{4DC3DCC1-8953-4CA9-9E13-2FA16D25F833}"/>
              </a:ext>
            </a:extLst>
          </p:cNvPr>
          <p:cNvSpPr/>
          <p:nvPr/>
        </p:nvSpPr>
        <p:spPr>
          <a:xfrm>
            <a:off x="37183" y="515299"/>
            <a:ext cx="72400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СПИСОК ВИКОРИСТАНОЇ ЛІТЕРАТУРИ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6644" y="1339347"/>
            <a:ext cx="11346873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buFont typeface="+mj-lt"/>
              <a:buAutoNum type="arabicPeriod"/>
            </a:pPr>
            <a:r>
              <a:rPr lang="uk-UA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Амбрамзон</a:t>
            </a:r>
            <a:r>
              <a:rPr lang="uk-UA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А. А., </a:t>
            </a:r>
            <a:r>
              <a:rPr lang="uk-UA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Зайченко</a:t>
            </a:r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Л. П. </a:t>
            </a:r>
            <a:r>
              <a:rPr lang="uk-UA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Поверхностно-активные</a:t>
            </a:r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вещества</a:t>
            </a:r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синтез, </a:t>
            </a:r>
            <a:r>
              <a:rPr lang="uk-UA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</a:t>
            </a:r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свойства,применение</a:t>
            </a:r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Л.: </a:t>
            </a:r>
            <a:r>
              <a:rPr lang="uk-UA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Химия</a:t>
            </a:r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1988. – 200 с.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Bonada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N., Prat N.,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V.N., (2006). Developments in Aquatic Insect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Biomonitorsng</a:t>
            </a:r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comparative analysis of recent approaches. Annual Review Entomology 51</a:t>
            </a:r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495-523.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Metcalfe</a:t>
            </a:r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J.L. 1989.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Bioljgical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water quality assessment of running water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bassed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microsnvertebrates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communities</a:t>
            </a:r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History and present status in Europe. Environmental Pollution 60 (1-2)</a:t>
            </a:r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101-139.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uk-UA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Малюченко</a:t>
            </a:r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І. О. МЕТОДИЧНІ ВКАЗІВКИ для проведення лабораторних робіт із біології з основами </a:t>
            </a:r>
            <a:r>
              <a:rPr lang="uk-UA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біоекології</a:t>
            </a:r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студентів спеціальності «101» Екологія галузі знань 10 «Природничі науки» спеціальності 101 «Екологія» освітньої програми «Екологія» [Електронний ресурс] / І. О. </a:t>
            </a:r>
            <a:r>
              <a:rPr lang="uk-UA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Малюченко</a:t>
            </a:r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Г. В. </a:t>
            </a:r>
            <a:r>
              <a:rPr lang="uk-UA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Нєпєіна</a:t>
            </a:r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// ЧНУ. – 2021. – Режим доступу до ресурсу: https://dspace.chmnu.edu.ua/jspui/bitstream/123456789/484/1/%D0%9C%D0%B0%D0%BB%D1%8E%D1%87%D0%B5%D0%BD%D0%BA%D0%BE%20%D0%86.%20%D0%9E.%20%D0%9C%D0%B5%D1%82%D0%BE%D0%B4.%20%D0%B2%D0%BA%D0%B0%D0%B7%D1%96%D0%B2%D0%BA%D0%B8.%20%D0%92%D0%B8%D0%BF.%20338.pdf</a:t>
            </a:r>
            <a:r>
              <a:rPr lang="uk-UA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uk-UA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uk-UA" sz="2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3666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C7B24AB-B650-4A35-ABF8-31544BE55B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</a:blip>
          <a:srcRect t="20065" r="898" b="39806"/>
          <a:stretch/>
        </p:blipFill>
        <p:spPr>
          <a:xfrm>
            <a:off x="0" y="0"/>
            <a:ext cx="3045041" cy="69358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F4B80B0-454C-45B4-9C32-4835F25972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</a:blip>
          <a:srcRect t="20065" r="898" b="39806"/>
          <a:stretch/>
        </p:blipFill>
        <p:spPr>
          <a:xfrm flipH="1">
            <a:off x="3045041" y="0"/>
            <a:ext cx="3045040" cy="71269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C49B97B-8076-47E3-BAAC-DF66A11313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</a:blip>
          <a:srcRect t="20065" r="898" b="39806"/>
          <a:stretch/>
        </p:blipFill>
        <p:spPr>
          <a:xfrm>
            <a:off x="6101918" y="0"/>
            <a:ext cx="3045041" cy="69358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C5B7F2A-AE90-44C4-9EF7-49AAE68FA8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</a:blip>
          <a:srcRect t="20065" r="898" b="39806"/>
          <a:stretch/>
        </p:blipFill>
        <p:spPr>
          <a:xfrm flipH="1">
            <a:off x="9146959" y="0"/>
            <a:ext cx="3045040" cy="712695"/>
          </a:xfrm>
          <a:prstGeom prst="rect">
            <a:avLst/>
          </a:prstGeom>
        </p:spPr>
      </p:pic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4C945DB7-4702-445B-985D-1668EC29582B}"/>
              </a:ext>
            </a:extLst>
          </p:cNvPr>
          <p:cNvSpPr/>
          <p:nvPr/>
        </p:nvSpPr>
        <p:spPr>
          <a:xfrm>
            <a:off x="-1" y="623611"/>
            <a:ext cx="12192000" cy="36815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uk-UA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4DC3DCC1-8953-4CA9-9E13-2FA16D25F833}"/>
              </a:ext>
            </a:extLst>
          </p:cNvPr>
          <p:cNvSpPr/>
          <p:nvPr/>
        </p:nvSpPr>
        <p:spPr>
          <a:xfrm>
            <a:off x="-264245" y="546077"/>
            <a:ext cx="60900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НАУКОВИЙ АПАРАТ  РОБОТИ</a:t>
            </a:r>
            <a:endParaRPr lang="uk-UA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ВФМЛ №17">
            <a:extLst>
              <a:ext uri="{FF2B5EF4-FFF2-40B4-BE49-F238E27FC236}">
                <a16:creationId xmlns:a16="http://schemas.microsoft.com/office/drawing/2014/main" id="{CEED3E03-4081-41C3-9A47-6E4A4A611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448" y="399314"/>
            <a:ext cx="4291551" cy="816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01762" y="1440357"/>
            <a:ext cx="1140031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uk-UA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Мета </a:t>
            </a:r>
            <a:r>
              <a:rPr lang="uk-UA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дослідження:</a:t>
            </a: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дослідити вплив забруднюючих факторів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біорізноманіття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Вишенського озера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uk-UA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	Об'єкт  </a:t>
            </a:r>
            <a:r>
              <a:rPr lang="uk-UA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дослідження</a:t>
            </a:r>
            <a:r>
              <a:rPr lang="uk-UA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біоіндикація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як засіб визначення якості водойм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uk-UA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Предмет </a:t>
            </a:r>
            <a:r>
              <a:rPr lang="uk-UA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дослідження:</a:t>
            </a: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біота водойми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uk-UA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Завдання </a:t>
            </a:r>
            <a:r>
              <a:rPr lang="uk-UA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дослідження: </a:t>
            </a:r>
            <a:endParaRPr lang="uk-UA" sz="2400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1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Проаналізувати літературу щодо обраної теми дослідження та обрати найбільш оптимальний метод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біоіндикації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2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Визначити якість поверхневих вод Вишенського озера шляхом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біоіндикації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джерела забруднюючих факторів, які на неї впливають.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uk-UA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1814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C7B24AB-B650-4A35-ABF8-31544BE55B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</a:blip>
          <a:srcRect t="20065" r="898" b="39806"/>
          <a:stretch/>
        </p:blipFill>
        <p:spPr>
          <a:xfrm>
            <a:off x="0" y="0"/>
            <a:ext cx="3045041" cy="69358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F4B80B0-454C-45B4-9C32-4835F25972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</a:blip>
          <a:srcRect t="20065" r="898" b="39806"/>
          <a:stretch/>
        </p:blipFill>
        <p:spPr>
          <a:xfrm flipH="1">
            <a:off x="3045041" y="0"/>
            <a:ext cx="3045040" cy="71269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C49B97B-8076-47E3-BAAC-DF66A11313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</a:blip>
          <a:srcRect t="20065" r="898" b="39806"/>
          <a:stretch/>
        </p:blipFill>
        <p:spPr>
          <a:xfrm>
            <a:off x="6101918" y="0"/>
            <a:ext cx="3045041" cy="69358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C5B7F2A-AE90-44C4-9EF7-49AAE68FA8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</a:blip>
          <a:srcRect t="20065" r="898" b="39806"/>
          <a:stretch/>
        </p:blipFill>
        <p:spPr>
          <a:xfrm flipH="1">
            <a:off x="9146959" y="0"/>
            <a:ext cx="3045040" cy="712695"/>
          </a:xfrm>
          <a:prstGeom prst="rect">
            <a:avLst/>
          </a:prstGeom>
        </p:spPr>
      </p:pic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4C945DB7-4702-445B-985D-1668EC29582B}"/>
              </a:ext>
            </a:extLst>
          </p:cNvPr>
          <p:cNvSpPr/>
          <p:nvPr/>
        </p:nvSpPr>
        <p:spPr>
          <a:xfrm>
            <a:off x="-1" y="623611"/>
            <a:ext cx="12192000" cy="36815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uk-UA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4DC3DCC1-8953-4CA9-9E13-2FA16D25F833}"/>
              </a:ext>
            </a:extLst>
          </p:cNvPr>
          <p:cNvSpPr/>
          <p:nvPr/>
        </p:nvSpPr>
        <p:spPr>
          <a:xfrm>
            <a:off x="152400" y="502325"/>
            <a:ext cx="60900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ПРОАНАЛІЗУЄМО ЛІТЕРАТУРУ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ВФМЛ №17">
            <a:extLst>
              <a:ext uri="{FF2B5EF4-FFF2-40B4-BE49-F238E27FC236}">
                <a16:creationId xmlns:a16="http://schemas.microsoft.com/office/drawing/2014/main" id="{CEED3E03-4081-41C3-9A47-6E4A4A611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448" y="399314"/>
            <a:ext cx="4291551" cy="816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13626" y="1092895"/>
            <a:ext cx="1134149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Біоіндикація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 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оцінка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якості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середовища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існування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окремих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характеристик за станом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умовах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Оцінку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якості води, як правило,  проводять шляхом порівняння кількості витривалих (толерантних) видів з кількістю чутливих (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нетолератних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Наприклад, водні комахи з рядів Одноденки, Веснянки,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Волохокрильні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чутливими до якості води, а натомість представники Двокрилих є витривалими і вказують на низьку якість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води.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2" descr="In your yard: mayflies - Welcome Wildlif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028" name="Picture 4" descr="Одноденки — Вікіпедія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7"/>
          <a:stretch/>
        </p:blipFill>
        <p:spPr bwMode="auto">
          <a:xfrm>
            <a:off x="542400" y="1990781"/>
            <a:ext cx="3770451" cy="2737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Веснянки — перші комахи, що просипаються навесні – ЗВІДУСІЛЬ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87"/>
          <a:stretch/>
        </p:blipFill>
        <p:spPr bwMode="auto">
          <a:xfrm>
            <a:off x="4567561" y="1990781"/>
            <a:ext cx="3649869" cy="2737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Un Paseo Manchego: Tricóptero s.p.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39"/>
          <a:stretch/>
        </p:blipFill>
        <p:spPr bwMode="auto">
          <a:xfrm>
            <a:off x="8360045" y="1990781"/>
            <a:ext cx="3354028" cy="2737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1823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C7B24AB-B650-4A35-ABF8-31544BE55B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</a:blip>
          <a:srcRect t="20065" r="898" b="39806"/>
          <a:stretch/>
        </p:blipFill>
        <p:spPr>
          <a:xfrm>
            <a:off x="0" y="0"/>
            <a:ext cx="3045041" cy="69358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F4B80B0-454C-45B4-9C32-4835F25972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</a:blip>
          <a:srcRect t="20065" r="898" b="39806"/>
          <a:stretch/>
        </p:blipFill>
        <p:spPr>
          <a:xfrm flipH="1">
            <a:off x="3045041" y="0"/>
            <a:ext cx="3045040" cy="71269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C49B97B-8076-47E3-BAAC-DF66A11313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</a:blip>
          <a:srcRect t="20065" r="898" b="39806"/>
          <a:stretch/>
        </p:blipFill>
        <p:spPr>
          <a:xfrm>
            <a:off x="6101918" y="0"/>
            <a:ext cx="3045041" cy="69358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C5B7F2A-AE90-44C4-9EF7-49AAE68FA8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</a:blip>
          <a:srcRect t="20065" r="898" b="39806"/>
          <a:stretch/>
        </p:blipFill>
        <p:spPr>
          <a:xfrm flipH="1">
            <a:off x="9146959" y="0"/>
            <a:ext cx="3045040" cy="712695"/>
          </a:xfrm>
          <a:prstGeom prst="rect">
            <a:avLst/>
          </a:prstGeom>
        </p:spPr>
      </p:pic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4C945DB7-4702-445B-985D-1668EC29582B}"/>
              </a:ext>
            </a:extLst>
          </p:cNvPr>
          <p:cNvSpPr/>
          <p:nvPr/>
        </p:nvSpPr>
        <p:spPr>
          <a:xfrm>
            <a:off x="-1" y="623611"/>
            <a:ext cx="12192000" cy="36815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uk-UA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4DC3DCC1-8953-4CA9-9E13-2FA16D25F833}"/>
              </a:ext>
            </a:extLst>
          </p:cNvPr>
          <p:cNvSpPr/>
          <p:nvPr/>
        </p:nvSpPr>
        <p:spPr>
          <a:xfrm>
            <a:off x="287846" y="511043"/>
            <a:ext cx="60900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ПРОАНАЛІЗУЄМО ЛІТЕРАТУРУ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ВФМЛ №17">
            <a:extLst>
              <a:ext uri="{FF2B5EF4-FFF2-40B4-BE49-F238E27FC236}">
                <a16:creationId xmlns:a16="http://schemas.microsoft.com/office/drawing/2014/main" id="{CEED3E03-4081-41C3-9A47-6E4A4A611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448" y="399314"/>
            <a:ext cx="4291551" cy="816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13626" y="1199875"/>
            <a:ext cx="1115290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Найбільш простою методикою 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біоіндикації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біотичний індекс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Майєра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Метод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заснований на тому, що різні групи безхребетних мешкають у водоймах з певним ступенем забруднення. При цьому організми-індикатори відносять до однієї з трьох груп: чистих вод,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помірно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забруднених і забруднених вод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/>
          <p:nvPr/>
        </p:nvPicPr>
        <p:blipFill rotWithShape="1">
          <a:blip r:embed="rId4"/>
          <a:srcRect t="12261" b="5364"/>
          <a:stretch/>
        </p:blipFill>
        <p:spPr bwMode="auto">
          <a:xfrm>
            <a:off x="287846" y="2977647"/>
            <a:ext cx="11309406" cy="326345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361849" y="6447118"/>
            <a:ext cx="5785110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49580" algn="ctr">
              <a:lnSpc>
                <a:spcPct val="115000"/>
              </a:lnSpc>
              <a:spcAft>
                <a:spcPts val="0"/>
              </a:spcAft>
            </a:pPr>
            <a:r>
              <a:rPr lang="uk-UA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Табл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1. Індикаторні групи організмів (Індекс </a:t>
            </a:r>
            <a:r>
              <a:rPr lang="uk-UA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Маєра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uk-UA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1347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C7B24AB-B650-4A35-ABF8-31544BE55B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</a:blip>
          <a:srcRect t="20065" r="898" b="39806"/>
          <a:stretch/>
        </p:blipFill>
        <p:spPr>
          <a:xfrm>
            <a:off x="0" y="0"/>
            <a:ext cx="3045041" cy="69358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F4B80B0-454C-45B4-9C32-4835F25972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</a:blip>
          <a:srcRect t="20065" r="898" b="39806"/>
          <a:stretch/>
        </p:blipFill>
        <p:spPr>
          <a:xfrm flipH="1">
            <a:off x="3045041" y="0"/>
            <a:ext cx="3045040" cy="71269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C49B97B-8076-47E3-BAAC-DF66A11313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</a:blip>
          <a:srcRect t="20065" r="898" b="39806"/>
          <a:stretch/>
        </p:blipFill>
        <p:spPr>
          <a:xfrm>
            <a:off x="6101918" y="0"/>
            <a:ext cx="3045041" cy="69358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C5B7F2A-AE90-44C4-9EF7-49AAE68FA8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</a:blip>
          <a:srcRect t="20065" r="898" b="39806"/>
          <a:stretch/>
        </p:blipFill>
        <p:spPr>
          <a:xfrm flipH="1">
            <a:off x="9146959" y="0"/>
            <a:ext cx="3045040" cy="712695"/>
          </a:xfrm>
          <a:prstGeom prst="rect">
            <a:avLst/>
          </a:prstGeom>
        </p:spPr>
      </p:pic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4C945DB7-4702-445B-985D-1668EC29582B}"/>
              </a:ext>
            </a:extLst>
          </p:cNvPr>
          <p:cNvSpPr/>
          <p:nvPr/>
        </p:nvSpPr>
        <p:spPr>
          <a:xfrm>
            <a:off x="-1" y="623611"/>
            <a:ext cx="12192000" cy="36815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uk-UA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4DC3DCC1-8953-4CA9-9E13-2FA16D25F833}"/>
              </a:ext>
            </a:extLst>
          </p:cNvPr>
          <p:cNvSpPr/>
          <p:nvPr/>
        </p:nvSpPr>
        <p:spPr>
          <a:xfrm>
            <a:off x="401782" y="482944"/>
            <a:ext cx="60900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Проведення дослідження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ВФМЛ №17">
            <a:extLst>
              <a:ext uri="{FF2B5EF4-FFF2-40B4-BE49-F238E27FC236}">
                <a16:creationId xmlns:a16="http://schemas.microsoft.com/office/drawing/2014/main" id="{CEED3E03-4081-41C3-9A47-6E4A4A611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448" y="399314"/>
            <a:ext cx="4291551" cy="816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01782" y="1336306"/>
            <a:ext cx="35467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Характеристика водойми:</a:t>
            </a:r>
            <a:endParaRPr lang="uk-U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84968" y="1797971"/>
            <a:ext cx="5036295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Озеро «Поділля» (Вишенське озеро) – штучна водойма, ставок, площею 58,0 га створена на р. Вишні – найдовшій (22 км) з малих річок міста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Вінниці. Вишня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є правою притокою Південного Бугу і має своїх 9 </a:t>
            </a:r>
            <a:r>
              <a:rPr lang="uk-UA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приток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ставу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спричинило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порушення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гідрологічного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режиму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річки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Вишні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Передусім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виявляється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накопиченні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значного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об’єму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мулу і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незначному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коливанню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рівня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води 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водоймі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протягом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року.</a:t>
            </a:r>
            <a:endParaRPr lang="uk-UA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Вишенське озеро 2019 рік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672" y="1550663"/>
            <a:ext cx="5265012" cy="2961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Вишенське озеро гине - YouTub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863" y="3590348"/>
            <a:ext cx="5265012" cy="2961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5763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C7B24AB-B650-4A35-ABF8-31544BE55B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</a:blip>
          <a:srcRect t="20065" r="898" b="39806"/>
          <a:stretch/>
        </p:blipFill>
        <p:spPr>
          <a:xfrm>
            <a:off x="0" y="0"/>
            <a:ext cx="3045041" cy="69358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F4B80B0-454C-45B4-9C32-4835F25972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</a:blip>
          <a:srcRect t="20065" r="898" b="39806"/>
          <a:stretch/>
        </p:blipFill>
        <p:spPr>
          <a:xfrm flipH="1">
            <a:off x="3045041" y="0"/>
            <a:ext cx="3045040" cy="71269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C49B97B-8076-47E3-BAAC-DF66A11313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</a:blip>
          <a:srcRect t="20065" r="898" b="39806"/>
          <a:stretch/>
        </p:blipFill>
        <p:spPr>
          <a:xfrm>
            <a:off x="6101918" y="0"/>
            <a:ext cx="3045041" cy="69358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C5B7F2A-AE90-44C4-9EF7-49AAE68FA8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</a:blip>
          <a:srcRect t="20065" r="898" b="39806"/>
          <a:stretch/>
        </p:blipFill>
        <p:spPr>
          <a:xfrm flipH="1">
            <a:off x="9146959" y="0"/>
            <a:ext cx="3045040" cy="712695"/>
          </a:xfrm>
          <a:prstGeom prst="rect">
            <a:avLst/>
          </a:prstGeom>
        </p:spPr>
      </p:pic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4C945DB7-4702-445B-985D-1668EC29582B}"/>
              </a:ext>
            </a:extLst>
          </p:cNvPr>
          <p:cNvSpPr/>
          <p:nvPr/>
        </p:nvSpPr>
        <p:spPr>
          <a:xfrm>
            <a:off x="-1" y="623611"/>
            <a:ext cx="12192000" cy="36815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uk-UA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4DC3DCC1-8953-4CA9-9E13-2FA16D25F833}"/>
              </a:ext>
            </a:extLst>
          </p:cNvPr>
          <p:cNvSpPr/>
          <p:nvPr/>
        </p:nvSpPr>
        <p:spPr>
          <a:xfrm>
            <a:off x="401782" y="482944"/>
            <a:ext cx="60900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Проведення дослідження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ВФМЛ №17">
            <a:extLst>
              <a:ext uri="{FF2B5EF4-FFF2-40B4-BE49-F238E27FC236}">
                <a16:creationId xmlns:a16="http://schemas.microsoft.com/office/drawing/2014/main" id="{CEED3E03-4081-41C3-9A47-6E4A4A611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448" y="399314"/>
            <a:ext cx="4291551" cy="816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742698" y="1336306"/>
            <a:ext cx="38248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Відбір зразків:</a:t>
            </a:r>
            <a:endParaRPr lang="uk-U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s://www.google.com/maps/vt/data=MugcgPo-TE06aRnfZDuprkWPIKMYUhrZ_sQh9SgSBpx3LeuED8R7TFxKnduL-kX6qnN2Kq4lGoCX68ys-d5WLV0nCvz5hHHipq22WeQnM1BWK8vDy6bKWCw2pmirjqevjjw3HXqwMLP7eVhFzsZQMzJop1pQzIqSyBKwb_2xyBjOVgR_N-UkU2y0poHgZsyX_AbZ_IzeowfFS2lUsfBfsbe7Glow7J-SeNQVHxsgUQza52fppwnHoZwvC9GneA7ozwlfu10jBpJVuYv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2540" y="1455202"/>
            <a:ext cx="4847699" cy="2520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трелка вниз 10"/>
          <p:cNvSpPr/>
          <p:nvPr/>
        </p:nvSpPr>
        <p:spPr>
          <a:xfrm>
            <a:off x="10669479" y="2658553"/>
            <a:ext cx="332509" cy="36021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" name="Стрелка вниз 15"/>
          <p:cNvSpPr/>
          <p:nvPr/>
        </p:nvSpPr>
        <p:spPr>
          <a:xfrm>
            <a:off x="11239859" y="3008146"/>
            <a:ext cx="332509" cy="36021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Прямоугольник 14"/>
          <p:cNvSpPr/>
          <p:nvPr/>
        </p:nvSpPr>
        <p:spPr>
          <a:xfrm>
            <a:off x="269996" y="1795956"/>
            <a:ext cx="3435927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uk-UA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</a:t>
            </a: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зразок – мул з </a:t>
            </a:r>
            <a:r>
              <a:rPr lang="uk-UA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озера; </a:t>
            </a:r>
          </a:p>
          <a:p>
            <a:pPr indent="449580" algn="just">
              <a:spcAft>
                <a:spcPts val="0"/>
              </a:spcAft>
            </a:pPr>
            <a:r>
              <a:rPr lang="uk-UA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зразок – проточна вода річки (3-5 метрів від берега);</a:t>
            </a:r>
          </a:p>
          <a:p>
            <a:pPr indent="449580" algn="just">
              <a:spcAft>
                <a:spcPts val="0"/>
              </a:spcAft>
            </a:pP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 зразок – стояча вода прибережної території (в районі росту рогозу та іншої рослинності); </a:t>
            </a:r>
            <a:endParaRPr lang="uk-UA" sz="2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uk-UA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 </a:t>
            </a: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зразок – </a:t>
            </a:r>
            <a:r>
              <a:rPr lang="uk-UA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зіскріб</a:t>
            </a: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каменів або рослинності на мілководді</a:t>
            </a:r>
            <a:r>
              <a:rPr lang="uk-UA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uk-UA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203032" y="5744965"/>
            <a:ext cx="7724340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Забір зразків здійснювався </a:t>
            </a: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 </a:t>
            </a:r>
            <a:r>
              <a:rPr lang="uk-UA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квітня, денна температура +23 градуси, вночі +11.</a:t>
            </a:r>
            <a:endParaRPr lang="uk-U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97"/>
          <a:stretch/>
        </p:blipFill>
        <p:spPr>
          <a:xfrm>
            <a:off x="4240219" y="1336306"/>
            <a:ext cx="2665046" cy="446940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/>
          <a:srcRect l="31343" t="-2269" r="-3828" b="2269"/>
          <a:stretch/>
        </p:blipFill>
        <p:spPr>
          <a:xfrm>
            <a:off x="8565079" y="3981532"/>
            <a:ext cx="1738516" cy="179882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/>
          <a:srcRect t="45688" r="64358" b="23340"/>
          <a:stretch/>
        </p:blipFill>
        <p:spPr>
          <a:xfrm>
            <a:off x="6962540" y="4011575"/>
            <a:ext cx="1545264" cy="179036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8"/>
          <a:srcRect t="10490"/>
          <a:stretch/>
        </p:blipFill>
        <p:spPr>
          <a:xfrm>
            <a:off x="10309082" y="4004336"/>
            <a:ext cx="1455339" cy="173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209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C7B24AB-B650-4A35-ABF8-31544BE55B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</a:blip>
          <a:srcRect t="20065" r="898" b="39806"/>
          <a:stretch/>
        </p:blipFill>
        <p:spPr>
          <a:xfrm>
            <a:off x="0" y="0"/>
            <a:ext cx="3045041" cy="69358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F4B80B0-454C-45B4-9C32-4835F25972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</a:blip>
          <a:srcRect t="20065" r="898" b="39806"/>
          <a:stretch/>
        </p:blipFill>
        <p:spPr>
          <a:xfrm flipH="1">
            <a:off x="3045041" y="0"/>
            <a:ext cx="3045040" cy="71269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C49B97B-8076-47E3-BAAC-DF66A11313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</a:blip>
          <a:srcRect t="20065" r="898" b="39806"/>
          <a:stretch/>
        </p:blipFill>
        <p:spPr>
          <a:xfrm>
            <a:off x="6101918" y="0"/>
            <a:ext cx="3045041" cy="69358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C5B7F2A-AE90-44C4-9EF7-49AAE68FA8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</a:blip>
          <a:srcRect t="20065" r="898" b="39806"/>
          <a:stretch/>
        </p:blipFill>
        <p:spPr>
          <a:xfrm flipH="1">
            <a:off x="9146959" y="0"/>
            <a:ext cx="3045040" cy="712695"/>
          </a:xfrm>
          <a:prstGeom prst="rect">
            <a:avLst/>
          </a:prstGeom>
        </p:spPr>
      </p:pic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4C945DB7-4702-445B-985D-1668EC29582B}"/>
              </a:ext>
            </a:extLst>
          </p:cNvPr>
          <p:cNvSpPr/>
          <p:nvPr/>
        </p:nvSpPr>
        <p:spPr>
          <a:xfrm>
            <a:off x="-1" y="623611"/>
            <a:ext cx="12192000" cy="36815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uk-UA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ВФМЛ №17">
            <a:extLst>
              <a:ext uri="{FF2B5EF4-FFF2-40B4-BE49-F238E27FC236}">
                <a16:creationId xmlns:a16="http://schemas.microsoft.com/office/drawing/2014/main" id="{CEED3E03-4081-41C3-9A47-6E4A4A611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448" y="399314"/>
            <a:ext cx="4291551" cy="816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655311" y="1216060"/>
            <a:ext cx="38248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Пошук індикаторних груп організмів.</a:t>
            </a:r>
            <a:endParaRPr lang="uk-U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кутник 6">
            <a:extLst>
              <a:ext uri="{FF2B5EF4-FFF2-40B4-BE49-F238E27FC236}">
                <a16:creationId xmlns:a16="http://schemas.microsoft.com/office/drawing/2014/main" id="{4DC3DCC1-8953-4CA9-9E13-2FA16D25F833}"/>
              </a:ext>
            </a:extLst>
          </p:cNvPr>
          <p:cNvSpPr/>
          <p:nvPr/>
        </p:nvSpPr>
        <p:spPr>
          <a:xfrm>
            <a:off x="482891" y="499237"/>
            <a:ext cx="60900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Проведення дослідження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55311" y="2179105"/>
            <a:ext cx="451177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Кількість виявлених груп-індикаторів чистих вод потрібно помножили на 3, </a:t>
            </a:r>
            <a:endParaRPr lang="uk-UA" sz="24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r>
              <a:rPr lang="uk-UA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кількість </a:t>
            </a: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виявлених груп-індикаторів помірного забруднення – на 2, </a:t>
            </a:r>
            <a:endParaRPr lang="uk-UA" sz="24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r>
              <a:rPr lang="uk-UA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кількість </a:t>
            </a: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груп-індикаторів забруднених вод – на 1; </a:t>
            </a:r>
            <a:endParaRPr lang="uk-UA" sz="24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r>
              <a:rPr lang="uk-UA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отримані </a:t>
            </a: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числа додати; </a:t>
            </a:r>
            <a:endParaRPr lang="uk-UA" sz="24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r>
              <a:rPr lang="uk-UA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отримане </a:t>
            </a: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значення суми характеризує ступінь забруднення водойми. </a:t>
            </a:r>
            <a:endParaRPr lang="uk-UA" sz="2400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/>
          <a:srcRect l="16755" t="16787" r="10813" b="42745"/>
          <a:stretch/>
        </p:blipFill>
        <p:spPr>
          <a:xfrm>
            <a:off x="5167086" y="5219306"/>
            <a:ext cx="2067006" cy="15397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0935" y="1336306"/>
            <a:ext cx="2813214" cy="375095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7998" y="1358884"/>
            <a:ext cx="2779346" cy="370579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7"/>
          <a:srcRect b="24052"/>
          <a:stretch/>
        </p:blipFill>
        <p:spPr>
          <a:xfrm>
            <a:off x="7357592" y="5064679"/>
            <a:ext cx="1540811" cy="15602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V="1">
            <a:off x="8957590" y="5169417"/>
            <a:ext cx="1978820" cy="14841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8577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18882" y="2930118"/>
            <a:ext cx="4067632" cy="294865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C7B24AB-B650-4A35-ABF8-31544BE55B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</a:blip>
          <a:srcRect t="20065" r="898" b="39806"/>
          <a:stretch/>
        </p:blipFill>
        <p:spPr>
          <a:xfrm>
            <a:off x="0" y="0"/>
            <a:ext cx="3045041" cy="69358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F4B80B0-454C-45B4-9C32-4835F25972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</a:blip>
          <a:srcRect t="20065" r="898" b="39806"/>
          <a:stretch/>
        </p:blipFill>
        <p:spPr>
          <a:xfrm flipH="1">
            <a:off x="3045041" y="0"/>
            <a:ext cx="3045040" cy="71269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C49B97B-8076-47E3-BAAC-DF66A11313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</a:blip>
          <a:srcRect t="20065" r="898" b="39806"/>
          <a:stretch/>
        </p:blipFill>
        <p:spPr>
          <a:xfrm>
            <a:off x="6101918" y="0"/>
            <a:ext cx="3045041" cy="69358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C5B7F2A-AE90-44C4-9EF7-49AAE68FA8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</a:blip>
          <a:srcRect t="20065" r="898" b="39806"/>
          <a:stretch/>
        </p:blipFill>
        <p:spPr>
          <a:xfrm flipH="1">
            <a:off x="9146959" y="0"/>
            <a:ext cx="3045040" cy="712695"/>
          </a:xfrm>
          <a:prstGeom prst="rect">
            <a:avLst/>
          </a:prstGeom>
        </p:spPr>
      </p:pic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4C945DB7-4702-445B-985D-1668EC29582B}"/>
              </a:ext>
            </a:extLst>
          </p:cNvPr>
          <p:cNvSpPr/>
          <p:nvPr/>
        </p:nvSpPr>
        <p:spPr>
          <a:xfrm>
            <a:off x="-1" y="623611"/>
            <a:ext cx="12192000" cy="36815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uk-UA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ВФМЛ №17">
            <a:extLst>
              <a:ext uri="{FF2B5EF4-FFF2-40B4-BE49-F238E27FC236}">
                <a16:creationId xmlns:a16="http://schemas.microsoft.com/office/drawing/2014/main" id="{CEED3E03-4081-41C3-9A47-6E4A4A611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448" y="399314"/>
            <a:ext cx="4291551" cy="816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кутник 6">
            <a:extLst>
              <a:ext uri="{FF2B5EF4-FFF2-40B4-BE49-F238E27FC236}">
                <a16:creationId xmlns:a16="http://schemas.microsoft.com/office/drawing/2014/main" id="{4DC3DCC1-8953-4CA9-9E13-2FA16D25F833}"/>
              </a:ext>
            </a:extLst>
          </p:cNvPr>
          <p:cNvSpPr/>
          <p:nvPr/>
        </p:nvSpPr>
        <p:spPr>
          <a:xfrm>
            <a:off x="482891" y="499237"/>
            <a:ext cx="60900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Результати дослідження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82891" y="1308309"/>
            <a:ext cx="1149139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зразках ми виявили: личинку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вислокрилки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личинку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бабки,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личинку комара довгоніжки,  2 личинки комара-дзвінця. Окрім членистоногих помічено також було  малощетинкового черва та молюсків:  беззубку звичайну, яка є індикатором чистих водойм та ставковика малого, який натомість є  індикатором забруднених водойм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Комар довгоніжка — реабілітуємо «малярійного» комара – ЗВІДУСІЛЬ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2" t="14657" r="27427" b="4199"/>
          <a:stretch/>
        </p:blipFill>
        <p:spPr bwMode="auto">
          <a:xfrm>
            <a:off x="711509" y="2991724"/>
            <a:ext cx="1700768" cy="14423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Мотыль-личинка комара пискуна ! | Карась и Щука | Дзен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05" t="-1470" r="19077" b="60690"/>
          <a:stretch/>
        </p:blipFill>
        <p:spPr bwMode="auto">
          <a:xfrm>
            <a:off x="632762" y="4469925"/>
            <a:ext cx="1779515" cy="13267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Поденка и её личинка (бабка) - FishingWiki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7" r="20942" b="16865"/>
          <a:stretch/>
        </p:blipFill>
        <p:spPr bwMode="auto">
          <a:xfrm>
            <a:off x="2503429" y="3025434"/>
            <a:ext cx="1687315" cy="13695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/>
          <a:srcRect l="38065" t="38045" r="42860" b="29216"/>
          <a:stretch/>
        </p:blipFill>
        <p:spPr>
          <a:xfrm>
            <a:off x="2505811" y="4516535"/>
            <a:ext cx="1656526" cy="13104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4" name="Picture 8" descr="Беззубки на страже экологии: проведён масштабный анализ распространения  пресноводного моллюска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203" y="2991724"/>
            <a:ext cx="3664671" cy="243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Різноманітність молюсків | Тест з біології – «На Урок»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r="19452"/>
          <a:stretch/>
        </p:blipFill>
        <p:spPr bwMode="auto">
          <a:xfrm>
            <a:off x="7984936" y="3578976"/>
            <a:ext cx="3614832" cy="2486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518882" y="6040735"/>
            <a:ext cx="110808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Порахуємо індекс </a:t>
            </a:r>
            <a:r>
              <a:rPr lang="uk-UA" dirty="0" err="1"/>
              <a:t>Маєра</a:t>
            </a:r>
            <a:r>
              <a:rPr lang="uk-UA" dirty="0"/>
              <a:t> зібраних зразків, користуючись таблицею 1:</a:t>
            </a:r>
          </a:p>
          <a:p>
            <a:r>
              <a:rPr lang="uk-UA" dirty="0"/>
              <a:t>(2*3)+(2*4)+ (4*1) = 6+8+4= 18 балів – це ІІ клас якості води.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837480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C7B24AB-B650-4A35-ABF8-31544BE55B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</a:blip>
          <a:srcRect t="20065" r="898" b="39806"/>
          <a:stretch/>
        </p:blipFill>
        <p:spPr>
          <a:xfrm>
            <a:off x="0" y="0"/>
            <a:ext cx="3045041" cy="69358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F4B80B0-454C-45B4-9C32-4835F25972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</a:blip>
          <a:srcRect t="20065" r="898" b="39806"/>
          <a:stretch/>
        </p:blipFill>
        <p:spPr>
          <a:xfrm flipH="1">
            <a:off x="3045041" y="0"/>
            <a:ext cx="3045040" cy="71269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C49B97B-8076-47E3-BAAC-DF66A11313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</a:blip>
          <a:srcRect t="20065" r="898" b="39806"/>
          <a:stretch/>
        </p:blipFill>
        <p:spPr>
          <a:xfrm>
            <a:off x="6101918" y="0"/>
            <a:ext cx="3045041" cy="69358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C5B7F2A-AE90-44C4-9EF7-49AAE68FA8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</a:blip>
          <a:srcRect t="20065" r="898" b="39806"/>
          <a:stretch/>
        </p:blipFill>
        <p:spPr>
          <a:xfrm flipH="1">
            <a:off x="9146959" y="0"/>
            <a:ext cx="3045040" cy="712695"/>
          </a:xfrm>
          <a:prstGeom prst="rect">
            <a:avLst/>
          </a:prstGeom>
        </p:spPr>
      </p:pic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4C945DB7-4702-445B-985D-1668EC29582B}"/>
              </a:ext>
            </a:extLst>
          </p:cNvPr>
          <p:cNvSpPr/>
          <p:nvPr/>
        </p:nvSpPr>
        <p:spPr>
          <a:xfrm>
            <a:off x="-1" y="623611"/>
            <a:ext cx="12192000" cy="36815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uk-UA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ВФМЛ №17">
            <a:extLst>
              <a:ext uri="{FF2B5EF4-FFF2-40B4-BE49-F238E27FC236}">
                <a16:creationId xmlns:a16="http://schemas.microsoft.com/office/drawing/2014/main" id="{CEED3E03-4081-41C3-9A47-6E4A4A611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448" y="399314"/>
            <a:ext cx="4291551" cy="816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кутник 6">
            <a:extLst>
              <a:ext uri="{FF2B5EF4-FFF2-40B4-BE49-F238E27FC236}">
                <a16:creationId xmlns:a16="http://schemas.microsoft.com/office/drawing/2014/main" id="{4DC3DCC1-8953-4CA9-9E13-2FA16D25F833}"/>
              </a:ext>
            </a:extLst>
          </p:cNvPr>
          <p:cNvSpPr/>
          <p:nvPr/>
        </p:nvSpPr>
        <p:spPr>
          <a:xfrm>
            <a:off x="482891" y="499237"/>
            <a:ext cx="60900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Результати дослідження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82891" y="1308309"/>
            <a:ext cx="1149139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якість водойми впливають стічні води з приватного сектору, а ще у парку «Дружби народів», який знаходиться біля Вишенського озера існує незаконне кладовище для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тварин.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Котеджне містечко Зоряний 2 в Вишеньках, вул. Придніпровська | DIM.RIA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41"/>
          <a:stretch/>
        </p:blipFill>
        <p:spPr bwMode="auto">
          <a:xfrm>
            <a:off x="482891" y="2665176"/>
            <a:ext cx="5627623" cy="3359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Вишенське озеро у небезпеці: врятувати водойму може досвід швейцарців та  німців | Новини Вінниці | ВЛАСНО.info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1"/>
          <a:stretch/>
        </p:blipFill>
        <p:spPr bwMode="auto">
          <a:xfrm>
            <a:off x="6429828" y="2665176"/>
            <a:ext cx="5314379" cy="3359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717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685</Words>
  <Application>Microsoft Office PowerPoint</Application>
  <PresentationFormat>Широкоэкранный</PresentationFormat>
  <Paragraphs>63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16</cp:revision>
  <dcterms:created xsi:type="dcterms:W3CDTF">2023-04-14T14:33:29Z</dcterms:created>
  <dcterms:modified xsi:type="dcterms:W3CDTF">2024-04-14T20:20:13Z</dcterms:modified>
</cp:coreProperties>
</file>