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2" r:id="rId6"/>
    <p:sldId id="261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8660A5-3ABD-456C-B66E-907C46070E2D}">
          <p14:sldIdLst>
            <p14:sldId id="256"/>
            <p14:sldId id="259"/>
            <p14:sldId id="257"/>
            <p14:sldId id="260"/>
            <p14:sldId id="262"/>
            <p14:sldId id="261"/>
          </p14:sldIdLst>
        </p14:section>
        <p14:section name="Раздел без заголовка" id="{4CA39730-368A-4CEE-B4CF-E36EB1B98FD2}">
          <p14:sldIdLst>
            <p14:sldId id="26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5" autoAdjust="0"/>
    <p:restoredTop sz="94660"/>
  </p:normalViewPr>
  <p:slideViewPr>
    <p:cSldViewPr>
      <p:cViewPr varScale="1">
        <p:scale>
          <a:sx n="86" d="100"/>
          <a:sy n="86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F459-5C60-4A4F-9CA1-1C6BFCD9BB59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C376-C938-4A76-8F8F-DEA4EDE8B8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44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265784"/>
          </a:xfrm>
        </p:spPr>
        <p:txBody>
          <a:bodyPr>
            <a:normAutofit lnSpcReduction="10000"/>
          </a:bodyPr>
          <a:lstStyle/>
          <a:p>
            <a:r>
              <a:rPr lang="uk-UA" sz="1800" spc="0" dirty="0"/>
              <a:t>Автор роботи: Карабаджак Іван Сергійович, м. Ізмаїл</a:t>
            </a:r>
          </a:p>
          <a:p>
            <a:r>
              <a:rPr lang="uk-UA" sz="1200" spc="0" dirty="0"/>
              <a:t>Учень 7-А класу КОМУНАЛЬНОГО НЕПРИБУТКОВОГО ЗАКЛАДУ ОСВІТИ ІЗМАЇЛЬСЬКОЇ МІСЬКОЇ РАДИ ІЗМАЇЛЬСЬКОГО РАЙОНУ ОДЕСЬКОЇ ОБЛАСТІ "УКРАЇНСЬКИЙ ЛІЦЕЙ З ПОГЛИБЛЕНИМ ВИВЧЕННЯМ ІНОЗЕМНИХ МОВ ІМЕНІ Т.Г.ШЕВЧЕНКА"</a:t>
            </a:r>
          </a:p>
          <a:p>
            <a:r>
              <a:rPr lang="uk-UA" sz="1800" spc="0" dirty="0"/>
              <a:t>Науковий  керівник: Постернак Валерій Олександрович</a:t>
            </a:r>
          </a:p>
          <a:p>
            <a:r>
              <a:rPr lang="ru-RU" sz="1300" spc="0" dirty="0"/>
              <a:t>директор </a:t>
            </a:r>
            <a:r>
              <a:rPr lang="ru-RU" sz="1300" spc="0" dirty="0" err="1"/>
              <a:t>Ізмаїльського</a:t>
            </a:r>
            <a:r>
              <a:rPr lang="ru-RU" sz="1300" spc="0" dirty="0"/>
              <a:t> </a:t>
            </a:r>
            <a:r>
              <a:rPr lang="ru-RU" sz="1300" spc="0" dirty="0" err="1"/>
              <a:t>військово-історичного</a:t>
            </a:r>
            <a:r>
              <a:rPr lang="ru-RU" sz="1300" spc="0" dirty="0"/>
              <a:t> музейного комплексу</a:t>
            </a:r>
            <a:endParaRPr lang="uk-UA" sz="1300" spc="0" dirty="0"/>
          </a:p>
          <a:p>
            <a:endParaRPr lang="uk-UA" sz="1800" spc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35832"/>
          </a:xfrm>
        </p:spPr>
        <p:txBody>
          <a:bodyPr anchor="ctr">
            <a:normAutofit fontScale="90000"/>
          </a:bodyPr>
          <a:lstStyle/>
          <a:p>
            <a:r>
              <a:rPr lang="uk-UA" dirty="0"/>
              <a:t>Новий екскурсійний маршрут</a:t>
            </a:r>
            <a:br>
              <a:rPr lang="uk-UA" dirty="0"/>
            </a:br>
            <a:r>
              <a:rPr lang="uk-UA" dirty="0"/>
              <a:t>«Стежками Ізмаїла: </a:t>
            </a:r>
            <a:r>
              <a:rPr lang="ru-RU" dirty="0"/>
              <a:t>Стежками </a:t>
            </a:r>
            <a:r>
              <a:rPr lang="ru-RU" dirty="0" err="1"/>
              <a:t>Ізмаїла</a:t>
            </a:r>
            <a:r>
              <a:rPr lang="ru-RU" dirty="0"/>
              <a:t>: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екскурсійний</a:t>
            </a:r>
            <a:r>
              <a:rPr lang="ru-RU" dirty="0"/>
              <a:t> маршрут</a:t>
            </a:r>
            <a:r>
              <a:rPr lang="uk-UA" dirty="0"/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/>
                </a:solidFill>
              </a:rPr>
              <a:t>Ізмаїл - 2024</a:t>
            </a:r>
          </a:p>
        </p:txBody>
      </p:sp>
    </p:spTree>
    <p:extLst>
      <p:ext uri="{BB962C8B-B14F-4D97-AF65-F5344CB8AC3E}">
        <p14:creationId xmlns:p14="http://schemas.microsoft.com/office/powerpoint/2010/main" val="161187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200" dirty="0"/>
              <a:t>Вступ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78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dirty="0">
                <a:solidFill>
                  <a:schemeClr val="tx2"/>
                </a:solidFill>
              </a:rPr>
              <a:t>ПРОТЯГОМ ОСТАННЬОГО ЧАСУ ГАЛУЗІ ТУРИЗМУ В УКРАЇНІ ПРИДІЛЯЄТЬСЯ ВСЕ БІЛЬША УВАГА. ОДНАК В ІЗМАЇЛІ НЕМАЄ ДОСТАТНЬОЇ КІЛЬКОСТІ ПРИВАБЛИВИХ ТУРИСТИЧНИХ ПРОДУКТІВ ДЛЯ ЗАЛУЧЕННЯ СЮДИ ДОДАТКОВОГО ПОТОКУ ТУРИСТІВ.</a:t>
            </a:r>
          </a:p>
          <a:p>
            <a:pPr marL="0" indent="0">
              <a:buNone/>
            </a:pPr>
            <a:r>
              <a:rPr lang="uk-UA" sz="1400" b="1" dirty="0">
                <a:solidFill>
                  <a:srgbClr val="002060"/>
                </a:solidFill>
              </a:rPr>
              <a:t>АКТУАЛЬНІСТЬ ТЕМИ: </a:t>
            </a:r>
            <a:r>
              <a:rPr lang="uk-UA" sz="1400" b="1" dirty="0">
                <a:solidFill>
                  <a:schemeClr val="tx2"/>
                </a:solidFill>
              </a:rPr>
              <a:t>СТВОРЕННЯ НОВОГО ТУРИСТИЧНОГО ПРОДУКТУ ОБУМОВЛЕНА ЗАСТАРІЛІСТЮ РОЗРОБЛЕНИХ ЕКСКУРСІЙНО-ПІЗНАВАЛЬНИХ ТУРІВ ПО ТЕРИТОРІЇ ІЗМАЇЛУ.</a:t>
            </a:r>
          </a:p>
          <a:p>
            <a:pPr marL="0" indent="0">
              <a:buNone/>
            </a:pPr>
            <a:r>
              <a:rPr lang="uk-UA" sz="1400" b="1" dirty="0">
                <a:solidFill>
                  <a:schemeClr val="tx2"/>
                </a:solidFill>
              </a:rPr>
              <a:t>РОЗРОБКА І СТВОРЕННЯ КОМПЛЕКСНИХ ЕКСКУРСІЙНО-ПІЗНАВАЛЬНИХ ТУРІВ ДОЗВОЛИТЬ СТИМУЛЮВАТИ РОЗВИТОК ТУРІНДУСТРІЇ. </a:t>
            </a:r>
          </a:p>
          <a:p>
            <a:pPr marL="0" indent="0">
              <a:buNone/>
            </a:pPr>
            <a:r>
              <a:rPr lang="uk-UA" sz="1400" b="1" dirty="0">
                <a:solidFill>
                  <a:srgbClr val="002060"/>
                </a:solidFill>
              </a:rPr>
              <a:t>МЕТА  ДОСЛІДЖЕННЯ </a:t>
            </a:r>
            <a:r>
              <a:rPr lang="uk-UA" sz="1400" b="1" dirty="0">
                <a:solidFill>
                  <a:schemeClr val="tx2"/>
                </a:solidFill>
              </a:rPr>
              <a:t>- РОЗРОБИТИ НОВИЙ ЕКСКУРСІЙНО-ПІЗНАВАЛЬНИЙ ТУРИСТИЧНИЙ ПРОДУКТ ПО РІДНОМУ МІСТУ.</a:t>
            </a:r>
            <a:endParaRPr lang="ru-RU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rgbClr val="002060"/>
                </a:solidFill>
              </a:rPr>
              <a:t>ЗАВДАННЯ  ДОСЛІДЖЕННЯ:</a:t>
            </a:r>
            <a:endParaRPr lang="ru-RU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2"/>
                </a:solidFill>
              </a:rPr>
              <a:t>1. ВИЯВИТИ НОВІ ТУРИСТИЧНІ ЛОКАЦІЇ ІЗМАЇЛА.</a:t>
            </a:r>
            <a:endParaRPr lang="ru-RU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2"/>
                </a:solidFill>
              </a:rPr>
              <a:t>2. НА ОСНОВІ ОТРИМАНИХ В ХОДІ АНАЛІЗУ ДАНИХ РОЗРОБИТИ ПРИНЦИПОВО НОВИЙ ЕКСКУРСІЙНО-ПІЗНАВАЛЬНИЙ ТУР «СТЕЖКАМИ ІЗМАЇЛА» В УКРАЇНІ ДЛЯ ТУРИСТІВ З УРАХУВАННЯМ НАЯВНИХ ТУРИСТИЧНИХ РЕСУРСІВ В РЕГІОНІ.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ОБ'ЄКТ  ДОСЛІДЖЕННЯ </a:t>
            </a:r>
            <a:r>
              <a:rPr lang="ru-RU" sz="1400" b="1" dirty="0">
                <a:solidFill>
                  <a:schemeClr val="tx2"/>
                </a:solidFill>
              </a:rPr>
              <a:t>- ЕКСКУРСІЙНО-ПІЗНАВАЛЬНИЙ ТУРИЗМ.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ПРЕДМЕТ  ДОСЛІДЖЕННЯ </a:t>
            </a:r>
            <a:r>
              <a:rPr lang="ru-RU" sz="1400" b="1" dirty="0">
                <a:solidFill>
                  <a:schemeClr val="tx2"/>
                </a:solidFill>
              </a:rPr>
              <a:t>- ІСТОРИКО-КУЛЬТУРНИЙ ТА ПРИРОДО-РЕСУРСНИЙ ПОТЕНЦІАЛ ІЗМАЇЛУ. </a:t>
            </a:r>
          </a:p>
          <a:p>
            <a:pPr marL="0" indent="0">
              <a:buNone/>
            </a:pPr>
            <a:endParaRPr lang="uk-UA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84776" cy="648072"/>
          </a:xfrm>
        </p:spPr>
        <p:txBody>
          <a:bodyPr anchor="ctr">
            <a:normAutofit fontScale="90000"/>
          </a:bodyPr>
          <a:lstStyle/>
          <a:p>
            <a:r>
              <a:rPr lang="uk-UA" sz="2400" b="1" dirty="0"/>
              <a:t>Мій екскурсійний маршрут на карті Ізмаїла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582638" cy="48199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62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462808" cy="990600"/>
          </a:xfrm>
        </p:spPr>
        <p:txBody>
          <a:bodyPr anchor="ctr"/>
          <a:lstStyle/>
          <a:p>
            <a:r>
              <a:rPr lang="uk-UA" dirty="0"/>
              <a:t>1. Мала мечеть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b="1" dirty="0"/>
              <a:t>Мала мечеть </a:t>
            </a:r>
            <a:r>
              <a:rPr lang="uk-UA" dirty="0"/>
              <a:t>– єдине, що залишилося від фортеці Ізмаїл. </a:t>
            </a:r>
          </a:p>
          <a:p>
            <a:r>
              <a:rPr lang="uk-UA" b="1" dirty="0"/>
              <a:t>До 1770 року </a:t>
            </a:r>
            <a:r>
              <a:rPr lang="uk-UA" dirty="0"/>
              <a:t>використовувалась турками як культова споруда. </a:t>
            </a:r>
          </a:p>
          <a:p>
            <a:r>
              <a:rPr lang="uk-UA" b="1" dirty="0"/>
              <a:t>1790 року  </a:t>
            </a:r>
            <a:r>
              <a:rPr lang="uk-UA" dirty="0"/>
              <a:t>після захоплення фортеці О. В. Суворовим була пристосована під Хрестовоздвиженську церкву </a:t>
            </a:r>
            <a:r>
              <a:rPr lang="uk-UA" b="1" dirty="0"/>
              <a:t>в 1810 році</a:t>
            </a:r>
            <a:r>
              <a:rPr lang="uk-UA" dirty="0"/>
              <a:t>. У</a:t>
            </a:r>
            <a:r>
              <a:rPr lang="ru-RU" dirty="0"/>
              <a:t> </a:t>
            </a:r>
            <a:r>
              <a:rPr lang="en-US" b="1" dirty="0"/>
              <a:t>XIII </a:t>
            </a:r>
            <a:r>
              <a:rPr lang="ru-RU" b="1" dirty="0"/>
              <a:t> ст. </a:t>
            </a:r>
            <a:r>
              <a:rPr lang="ru-RU" dirty="0"/>
              <a:t>було розібрано мінарет.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5388"/>
            <a:ext cx="57245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21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 Фортеця Ізмаїл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650" b="1" dirty="0"/>
              <a:t>Фортеця Ізмаїл </a:t>
            </a:r>
            <a:r>
              <a:rPr lang="uk-UA" sz="1650" dirty="0"/>
              <a:t>– важливий стратегічний пункт турків на Дунаї з </a:t>
            </a:r>
            <a:r>
              <a:rPr lang="en-US" sz="1650" dirty="0"/>
              <a:t>XVII </a:t>
            </a:r>
            <a:r>
              <a:rPr lang="uk-UA" sz="1650" dirty="0"/>
              <a:t>по середину </a:t>
            </a:r>
            <a:r>
              <a:rPr lang="en-US" sz="1650" dirty="0"/>
              <a:t>IXX </a:t>
            </a:r>
            <a:r>
              <a:rPr lang="uk-UA" sz="1650" dirty="0"/>
              <a:t>сторіччя. </a:t>
            </a:r>
          </a:p>
          <a:p>
            <a:pPr marL="0" indent="0">
              <a:buNone/>
            </a:pPr>
            <a:r>
              <a:rPr lang="uk-UA" sz="1650" dirty="0"/>
              <a:t>Вперше невелике укріплення у вигляді паланки замовив Мехмед Ага в серпні 1590 року, а </a:t>
            </a:r>
            <a:r>
              <a:rPr lang="uk-UA" sz="1650" b="1" dirty="0"/>
              <a:t>указ про заснування Ізмаїла було підписано султаном Мурадом </a:t>
            </a:r>
            <a:r>
              <a:rPr lang="en-US" sz="1650" b="1" dirty="0"/>
              <a:t>III </a:t>
            </a:r>
            <a:r>
              <a:rPr lang="uk-UA" sz="1650" b="1" dirty="0"/>
              <a:t>1589 року</a:t>
            </a:r>
            <a:r>
              <a:rPr lang="uk-UA" sz="1650" dirty="0"/>
              <a:t>. В переписі 1592 року Ізмаїл вказано як невелику фортецю з військовим гарнізоном в 36 охоронців і 53 кінних всадники. Скільки проіснувала ця фортеця достеменно невідомо.</a:t>
            </a:r>
          </a:p>
          <a:p>
            <a:pPr marL="0" indent="0">
              <a:buNone/>
            </a:pPr>
            <a:r>
              <a:rPr lang="uk-UA" sz="1650" b="1" dirty="0"/>
              <a:t>Бастіонна фортеця Ізмаїл почала будуватися у 1782 році.</a:t>
            </a:r>
            <a:endParaRPr lang="ru-RU" sz="1650" b="1" dirty="0"/>
          </a:p>
          <a:p>
            <a:pPr marL="0" indent="0">
              <a:buNone/>
            </a:pPr>
            <a:r>
              <a:rPr lang="uk-UA" sz="1650" dirty="0"/>
              <a:t>но невідомо. Протягом двох наступних століть вона неодноразово перебудовувалась і згодом стала однією з найпотужніших на Нижньому Дунаї.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"/>
          <a:stretch/>
        </p:blipFill>
        <p:spPr bwMode="auto">
          <a:xfrm>
            <a:off x="4716016" y="1556792"/>
            <a:ext cx="4248472" cy="3264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4969442"/>
            <a:ext cx="43204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50" dirty="0"/>
              <a:t>Фортеця мала площу 170 га, включала 11 бастіонів, підземні фортифікаційні споруди, потужну артилерію – до 260 гармат і численний гарнізон – до 35 тис. чоловік. Довжина фортечних укріплень становила 12 км.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val="40828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6712"/>
            <a:ext cx="2362200" cy="1068288"/>
          </a:xfrm>
        </p:spPr>
        <p:txBody>
          <a:bodyPr anchor="ctr"/>
          <a:lstStyle/>
          <a:p>
            <a:r>
              <a:rPr lang="uk-UA" dirty="0"/>
              <a:t>2. Вул. Запорозьких Козаків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uk-UA" dirty="0">
                <a:solidFill>
                  <a:srgbClr val="1D1D1B"/>
                </a:solidFill>
                <a:latin typeface="Proba-Pro"/>
              </a:rPr>
              <a:t>З </a:t>
            </a:r>
            <a:r>
              <a:rPr lang="af-ZA" dirty="0">
                <a:solidFill>
                  <a:srgbClr val="1D1D1B"/>
                </a:solidFill>
                <a:latin typeface="Proba-Pro"/>
              </a:rPr>
              <a:t>XVI </a:t>
            </a:r>
            <a:r>
              <a:rPr lang="uk-UA" dirty="0">
                <a:solidFill>
                  <a:srgbClr val="1D1D1B"/>
                </a:solidFill>
                <a:latin typeface="Proba-Pro"/>
              </a:rPr>
              <a:t>ст. відбувались неодноразові походи козаків, загонів подільських магнатів під Ізмаїл, Очаків. Під час молдовського походу Северина Наливайка один із козацьких загонів здобув Ізмаїл.</a:t>
            </a:r>
          </a:p>
          <a:p>
            <a:pPr fontAlgn="base"/>
            <a:r>
              <a:rPr lang="uk-UA" dirty="0">
                <a:solidFill>
                  <a:srgbClr val="1D1D1B"/>
                </a:solidFill>
                <a:latin typeface="Proba-Pro"/>
              </a:rPr>
              <a:t>Невдовзі турки знову заволоділи селищем і збудували тут фортецю для боротьби проти запорозького війська. Її було названо Ізмаїл.</a:t>
            </a:r>
          </a:p>
          <a:p>
            <a:pPr fontAlgn="base"/>
            <a:r>
              <a:rPr lang="uk-UA" dirty="0">
                <a:solidFill>
                  <a:srgbClr val="1D1D1B"/>
                </a:solidFill>
                <a:latin typeface="Proba-Pro"/>
              </a:rPr>
              <a:t>Найбільш відомим став морський похід у 1609 році козаків Петра Сагайдачного, які здобули Ізмаїл, </a:t>
            </a:r>
            <a:r>
              <a:rPr lang="uk-UA" dirty="0" err="1">
                <a:solidFill>
                  <a:srgbClr val="1D1D1B"/>
                </a:solidFill>
                <a:latin typeface="Proba-Pro"/>
              </a:rPr>
              <a:t>Кілію</a:t>
            </a:r>
            <a:r>
              <a:rPr lang="uk-UA" dirty="0">
                <a:solidFill>
                  <a:srgbClr val="1D1D1B"/>
                </a:solidFill>
                <a:latin typeface="Proba-Pro"/>
              </a:rPr>
              <a:t>, Білгород.</a:t>
            </a:r>
          </a:p>
          <a:p>
            <a:endParaRPr lang="uk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D124F5-3788-4FE7-BDB4-658CF28328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42" y="620688"/>
            <a:ext cx="5638800" cy="5616624"/>
          </a:xfrm>
        </p:spPr>
      </p:pic>
    </p:spTree>
    <p:extLst>
      <p:ext uri="{BB962C8B-B14F-4D97-AF65-F5344CB8AC3E}">
        <p14:creationId xmlns:p14="http://schemas.microsoft.com/office/powerpoint/2010/main" val="293964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A25F8-4DE7-4B5F-81AC-2C4A6341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Купц</a:t>
            </a:r>
            <a:r>
              <a:rPr lang="uk-UA" dirty="0"/>
              <a:t>і в розвитку Ізмаїлу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39CB78-9524-4170-8FB3-12C687B9D86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Саме завдяки купцям місто розширювалося, виникла перша лікарня, ринок, розвивався порт. </a:t>
            </a:r>
          </a:p>
          <a:p>
            <a:r>
              <a:rPr lang="ru-RU" dirty="0" err="1">
                <a:solidFill>
                  <a:schemeClr val="tx1"/>
                </a:solidFill>
              </a:rPr>
              <a:t>Сім’я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Буртів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історичними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даними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займалася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бізнесом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виготовлення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свічок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Окрім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, сама </a:t>
            </a:r>
            <a:r>
              <a:rPr lang="ru-RU" dirty="0" err="1">
                <a:solidFill>
                  <a:schemeClr val="tx1"/>
                </a:solidFill>
              </a:rPr>
              <a:t>господиня</a:t>
            </a:r>
            <a:r>
              <a:rPr lang="ru-RU" dirty="0">
                <a:solidFill>
                  <a:schemeClr val="tx1"/>
                </a:solidFill>
              </a:rPr>
              <a:t> Ганна </a:t>
            </a:r>
            <a:r>
              <a:rPr lang="ru-RU" dirty="0" err="1">
                <a:solidFill>
                  <a:schemeClr val="tx1"/>
                </a:solidFill>
              </a:rPr>
              <a:t>Степанівна</a:t>
            </a:r>
            <a:r>
              <a:rPr lang="ru-RU" dirty="0">
                <a:solidFill>
                  <a:schemeClr val="tx1"/>
                </a:solidFill>
              </a:rPr>
              <a:t> Бурт мала </a:t>
            </a:r>
            <a:r>
              <a:rPr lang="ru-RU" dirty="0" err="1">
                <a:solidFill>
                  <a:schemeClr val="tx1"/>
                </a:solidFill>
              </a:rPr>
              <a:t>власну</a:t>
            </a:r>
            <a:r>
              <a:rPr lang="ru-RU" dirty="0">
                <a:solidFill>
                  <a:schemeClr val="tx1"/>
                </a:solidFill>
              </a:rPr>
              <a:t> ферму, на </a:t>
            </a:r>
            <a:r>
              <a:rPr lang="ru-RU" dirty="0" err="1">
                <a:solidFill>
                  <a:schemeClr val="tx1"/>
                </a:solidFill>
              </a:rPr>
              <a:t>якій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розводили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овець</a:t>
            </a:r>
            <a:r>
              <a:rPr lang="ru-RU" dirty="0">
                <a:solidFill>
                  <a:schemeClr val="tx1"/>
                </a:solidFill>
              </a:rPr>
              <a:t> та свиней.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853B6F-57C1-4451-9475-E7D6757EC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>
          <a:xfrm>
            <a:off x="3090402" y="3284984"/>
            <a:ext cx="5427952" cy="2984981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D4E9137-1B01-4237-91D9-403B9BD71A8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1"/>
          <a:stretch/>
        </p:blipFill>
        <p:spPr>
          <a:xfrm>
            <a:off x="3090402" y="567784"/>
            <a:ext cx="5384858" cy="2573184"/>
          </a:xfrm>
        </p:spPr>
      </p:pic>
    </p:spTree>
    <p:extLst>
      <p:ext uri="{BB962C8B-B14F-4D97-AF65-F5344CB8AC3E}">
        <p14:creationId xmlns:p14="http://schemas.microsoft.com/office/powerpoint/2010/main" val="17155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200" dirty="0"/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0392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300" dirty="0"/>
              <a:t>Проведений багатоплановий аналіз туристичного потенціалу Ізмаїла дозволив виявити нові перспективні локації міста</a:t>
            </a:r>
            <a:r>
              <a:rPr lang="uk-UA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які по новому відкривають його історію, де головними героями виступають не історичні постаті, як це було раніше, а купці, завдяки яким відбувалися головні зміни в розвитку Ізмаїла. Саме завдяки купцям місто розширювалося, виникла перша лікарня, ринок, розвивався порт.</a:t>
            </a:r>
          </a:p>
          <a:p>
            <a:pPr marL="0" indent="0">
              <a:buNone/>
            </a:pPr>
            <a:r>
              <a:rPr lang="uk-UA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Деякі новознайдені мною локації, які пов’язані з купцями і увійшли до розробленого туру, загалі не відомі навіть місцевим мешканцям, як от колишній маєток купця Бурта, склеп Бурта, маєтки купців Тульчіанова, Станчо, Захаріаді та інших.</a:t>
            </a:r>
          </a:p>
        </p:txBody>
      </p:sp>
    </p:spTree>
    <p:extLst>
      <p:ext uri="{BB962C8B-B14F-4D97-AF65-F5344CB8AC3E}">
        <p14:creationId xmlns:p14="http://schemas.microsoft.com/office/powerpoint/2010/main" val="195007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літератури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5991" y="1465561"/>
            <a:ext cx="8718009" cy="4681728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/>
              <a:t>Тютюнджи</a:t>
            </a:r>
            <a:r>
              <a:rPr lang="uk-UA" dirty="0"/>
              <a:t> М., </a:t>
            </a:r>
            <a:r>
              <a:rPr lang="uk-UA" dirty="0" err="1"/>
              <a:t>Красножон</a:t>
            </a:r>
            <a:r>
              <a:rPr lang="uk-UA" dirty="0"/>
              <a:t> А. Місто Ізмаїл та його фортифікація (за джерелами XVI-XIX ст.) / </a:t>
            </a:r>
            <a:r>
              <a:rPr lang="uk-UA" dirty="0" err="1"/>
              <a:t>İsmail</a:t>
            </a:r>
            <a:r>
              <a:rPr lang="uk-UA" dirty="0"/>
              <a:t> </a:t>
            </a:r>
            <a:r>
              <a:rPr lang="uk-UA" dirty="0" err="1"/>
              <a:t>Şehri</a:t>
            </a:r>
            <a:r>
              <a:rPr lang="uk-UA" dirty="0"/>
              <a:t> </a:t>
            </a:r>
            <a:r>
              <a:rPr lang="uk-UA" dirty="0" err="1"/>
              <a:t>ve</a:t>
            </a:r>
            <a:r>
              <a:rPr lang="uk-UA" dirty="0"/>
              <a:t> </a:t>
            </a:r>
            <a:r>
              <a:rPr lang="uk-UA" dirty="0" err="1"/>
              <a:t>Kaleleri</a:t>
            </a:r>
            <a:r>
              <a:rPr lang="uk-UA" dirty="0"/>
              <a:t> (XVI-XIX. </a:t>
            </a:r>
            <a:r>
              <a:rPr lang="uk-UA" dirty="0" err="1"/>
              <a:t>Yüzyılların</a:t>
            </a:r>
            <a:r>
              <a:rPr lang="uk-UA" dirty="0"/>
              <a:t> </a:t>
            </a:r>
            <a:r>
              <a:rPr lang="uk-UA" dirty="0" err="1"/>
              <a:t>Belgelerinde</a:t>
            </a:r>
            <a:r>
              <a:rPr lang="uk-UA" dirty="0"/>
              <a:t>.- Одеса, 2019. – 584 с.
 </a:t>
            </a:r>
            <a:r>
              <a:rPr lang="uk-UA" dirty="0" err="1"/>
              <a:t>Постернак</a:t>
            </a:r>
            <a:r>
              <a:rPr lang="uk-UA" dirty="0"/>
              <a:t> В. </a:t>
            </a:r>
            <a:r>
              <a:rPr lang="uk-UA" dirty="0" err="1"/>
              <a:t>Исмаил</a:t>
            </a:r>
            <a:r>
              <a:rPr lang="uk-UA" dirty="0"/>
              <a:t> </a:t>
            </a:r>
            <a:r>
              <a:rPr lang="uk-UA" dirty="0" err="1"/>
              <a:t>Гечиди</a:t>
            </a:r>
            <a:r>
              <a:rPr lang="uk-UA" dirty="0"/>
              <a:t>. – </a:t>
            </a:r>
            <a:r>
              <a:rPr lang="uk-UA" dirty="0" err="1"/>
              <a:t>Харьков</a:t>
            </a:r>
            <a:r>
              <a:rPr lang="uk-UA" dirty="0"/>
              <a:t>, 2015. – 208 с.
</a:t>
            </a:r>
            <a:r>
              <a:rPr lang="uk-UA" dirty="0" err="1"/>
              <a:t>Улицы</a:t>
            </a:r>
            <a:r>
              <a:rPr lang="uk-UA" dirty="0"/>
              <a:t> </a:t>
            </a:r>
            <a:r>
              <a:rPr lang="uk-UA" dirty="0" err="1"/>
              <a:t>Измаила</a:t>
            </a:r>
            <a:r>
              <a:rPr lang="uk-UA" dirty="0"/>
              <a:t>: </a:t>
            </a:r>
            <a:r>
              <a:rPr lang="uk-UA" dirty="0" err="1"/>
              <a:t>история</a:t>
            </a:r>
            <a:r>
              <a:rPr lang="uk-UA" dirty="0"/>
              <a:t> и </a:t>
            </a:r>
            <a:r>
              <a:rPr lang="uk-UA" dirty="0" err="1"/>
              <a:t>современность</a:t>
            </a:r>
            <a:r>
              <a:rPr lang="uk-UA" dirty="0"/>
              <a:t>. </a:t>
            </a:r>
            <a:r>
              <a:rPr lang="uk-UA" dirty="0" err="1"/>
              <a:t>Научно-информационный</a:t>
            </a:r>
            <a:r>
              <a:rPr lang="uk-UA" dirty="0"/>
              <a:t> </a:t>
            </a:r>
            <a:r>
              <a:rPr lang="uk-UA" dirty="0" err="1"/>
              <a:t>справочник</a:t>
            </a:r>
            <a:r>
              <a:rPr lang="uk-UA" dirty="0"/>
              <a:t> / Л. Ф. </a:t>
            </a:r>
            <a:r>
              <a:rPr lang="uk-UA" dirty="0" err="1"/>
              <a:t>Циганенко</a:t>
            </a:r>
            <a:r>
              <a:rPr lang="uk-UA" dirty="0"/>
              <a:t>, В. В. Дроздов, А. А. Дорошева; </a:t>
            </a:r>
            <a:r>
              <a:rPr lang="uk-UA" dirty="0" err="1"/>
              <a:t>под</a:t>
            </a:r>
            <a:r>
              <a:rPr lang="uk-UA" dirty="0"/>
              <a:t> </a:t>
            </a:r>
            <a:r>
              <a:rPr lang="uk-UA" dirty="0" err="1"/>
              <a:t>общей</a:t>
            </a:r>
            <a:r>
              <a:rPr lang="uk-UA" dirty="0"/>
              <a:t> </a:t>
            </a:r>
            <a:r>
              <a:rPr lang="uk-UA" dirty="0" err="1"/>
              <a:t>редакцией</a:t>
            </a:r>
            <a:r>
              <a:rPr lang="uk-UA" dirty="0"/>
              <a:t> Л. Ф. </a:t>
            </a:r>
            <a:r>
              <a:rPr lang="uk-UA" dirty="0" err="1"/>
              <a:t>Цыганенко</a:t>
            </a:r>
            <a:r>
              <a:rPr lang="uk-UA" dirty="0"/>
              <a:t>. – </a:t>
            </a:r>
            <a:r>
              <a:rPr lang="uk-UA" dirty="0" err="1"/>
              <a:t>Харьков</a:t>
            </a:r>
            <a:r>
              <a:rPr lang="uk-UA" dirty="0"/>
              <a:t> : ООО «</a:t>
            </a:r>
            <a:r>
              <a:rPr lang="uk-UA" dirty="0" err="1"/>
              <a:t>Диса</a:t>
            </a:r>
            <a:r>
              <a:rPr lang="uk-UA" dirty="0"/>
              <a:t> плюс», 2017. – 264 с.
</a:t>
            </a:r>
            <a:r>
              <a:rPr lang="uk-UA" dirty="0" err="1"/>
              <a:t>Измаил</a:t>
            </a:r>
            <a:r>
              <a:rPr lang="uk-UA" dirty="0"/>
              <a:t>. </a:t>
            </a:r>
            <a:r>
              <a:rPr lang="uk-UA" dirty="0" err="1"/>
              <a:t>Дела</a:t>
            </a:r>
            <a:r>
              <a:rPr lang="uk-UA" dirty="0"/>
              <a:t> давно минувших </a:t>
            </a:r>
            <a:r>
              <a:rPr lang="uk-UA" dirty="0" err="1"/>
              <a:t>дней</a:t>
            </a:r>
            <a:r>
              <a:rPr lang="uk-UA" dirty="0"/>
              <a:t> [Текст] : [науч.-</a:t>
            </a:r>
            <a:r>
              <a:rPr lang="uk-UA" dirty="0" err="1"/>
              <a:t>попул</a:t>
            </a:r>
            <a:r>
              <a:rPr lang="uk-UA" dirty="0"/>
              <a:t>. </a:t>
            </a:r>
            <a:r>
              <a:rPr lang="uk-UA" dirty="0" err="1"/>
              <a:t>Изд</a:t>
            </a:r>
            <a:r>
              <a:rPr lang="uk-UA" dirty="0"/>
              <a:t>.] / И. Н. </a:t>
            </a:r>
            <a:r>
              <a:rPr lang="uk-UA" dirty="0" err="1"/>
              <a:t>Огнев</a:t>
            </a:r>
            <a:r>
              <a:rPr lang="uk-UA" dirty="0"/>
              <a:t> ; [науч. Ред. Л. Ф. </a:t>
            </a:r>
            <a:r>
              <a:rPr lang="uk-UA" dirty="0" err="1"/>
              <a:t>Цыганенко</a:t>
            </a:r>
            <a:r>
              <a:rPr lang="uk-UA" dirty="0"/>
              <a:t>]. – </a:t>
            </a:r>
            <a:r>
              <a:rPr lang="uk-UA" dirty="0" err="1"/>
              <a:t>Измаил</a:t>
            </a:r>
            <a:r>
              <a:rPr lang="uk-UA" dirty="0"/>
              <a:t>, 2019. – 154 c.
Клименко А.И. </a:t>
            </a:r>
            <a:r>
              <a:rPr lang="uk-UA" dirty="0" err="1"/>
              <a:t>Измаил</a:t>
            </a:r>
            <a:r>
              <a:rPr lang="uk-UA" dirty="0"/>
              <a:t>. </a:t>
            </a:r>
            <a:r>
              <a:rPr lang="uk-UA" dirty="0" err="1"/>
              <a:t>Путеводитель</a:t>
            </a:r>
            <a:r>
              <a:rPr lang="uk-UA" dirty="0"/>
              <a:t>. </a:t>
            </a:r>
            <a:r>
              <a:rPr lang="uk-UA" dirty="0" err="1"/>
              <a:t>Изд</a:t>
            </a:r>
            <a:r>
              <a:rPr lang="uk-UA" dirty="0"/>
              <a:t>. 2. – Одесса, 1984.
Марчук Ю.І. Тичина А.К. Ізмаїл. Історичний нарис. – Одеса, 1997.</a:t>
            </a:r>
          </a:p>
          <a:p>
            <a:r>
              <a:rPr lang="uk-UA" dirty="0" err="1"/>
              <a:t>Сериков</a:t>
            </a:r>
            <a:r>
              <a:rPr lang="uk-UA" dirty="0"/>
              <a:t> А.А. </a:t>
            </a:r>
            <a:r>
              <a:rPr lang="uk-UA" dirty="0" err="1"/>
              <a:t>Крепость</a:t>
            </a:r>
            <a:r>
              <a:rPr lang="uk-UA" dirty="0"/>
              <a:t> </a:t>
            </a:r>
            <a:r>
              <a:rPr lang="uk-UA" dirty="0" err="1"/>
              <a:t>Измаил</a:t>
            </a:r>
            <a:r>
              <a:rPr lang="uk-UA" dirty="0"/>
              <a:t>. – </a:t>
            </a:r>
            <a:r>
              <a:rPr lang="uk-UA" dirty="0" err="1"/>
              <a:t>Измаил</a:t>
            </a:r>
            <a:r>
              <a:rPr lang="uk-UA" dirty="0"/>
              <a:t>, 2006. – 158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154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1359</TotalTime>
  <Words>650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Proba-Pro</vt:lpstr>
      <vt:lpstr>Wingdings</vt:lpstr>
      <vt:lpstr>Wingdings 2</vt:lpstr>
      <vt:lpstr>Официальная</vt:lpstr>
      <vt:lpstr>Новий екскурсійний маршрут «Стежками Ізмаїла: Стежками Ізмаїла: новий екскурсійний маршрут»</vt:lpstr>
      <vt:lpstr>Вступ</vt:lpstr>
      <vt:lpstr>Мій екскурсійний маршрут на карті Ізмаїла</vt:lpstr>
      <vt:lpstr>1. Мала мечеть</vt:lpstr>
      <vt:lpstr>2. Фортеця Ізмаїл</vt:lpstr>
      <vt:lpstr>2. Вул. Запорозьких Козаків</vt:lpstr>
      <vt:lpstr>Купці в розвитку Ізмаїлу</vt:lpstr>
      <vt:lpstr>Висновки</vt:lpstr>
      <vt:lpstr>Список літератури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Стежками Ізмаїла</dc:title>
  <dc:creator>Admin</dc:creator>
  <cp:lastModifiedBy>HP</cp:lastModifiedBy>
  <cp:revision>37</cp:revision>
  <dcterms:created xsi:type="dcterms:W3CDTF">2024-04-06T16:32:27Z</dcterms:created>
  <dcterms:modified xsi:type="dcterms:W3CDTF">2024-04-14T12:20:42Z</dcterms:modified>
</cp:coreProperties>
</file>