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60" r:id="rId3"/>
    <p:sldId id="269" r:id="rId4"/>
    <p:sldId id="270" r:id="rId5"/>
    <p:sldId id="262" r:id="rId6"/>
    <p:sldId id="272" r:id="rId7"/>
    <p:sldId id="261" r:id="rId8"/>
    <p:sldId id="257" r:id="rId9"/>
    <p:sldId id="264" r:id="rId10"/>
    <p:sldId id="265" r:id="rId11"/>
    <p:sldId id="266" r:id="rId12"/>
    <p:sldId id="267" r:id="rId13"/>
    <p:sldId id="268" r:id="rId14"/>
    <p:sldId id="274" r:id="rId15"/>
    <p:sldId id="275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5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A19B58-827B-4D6B-9172-499760EC9B4C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75F4BA-9CC9-4F6D-BF17-24D4EBD1CED5}">
      <dgm:prSet/>
      <dgm:spPr/>
      <dgm:t>
        <a:bodyPr/>
        <a:lstStyle/>
        <a:p>
          <a:r>
            <a:rPr lang="ru-RU" b="1" i="1" dirty="0"/>
            <a:t>Біоіндикація</a:t>
          </a:r>
          <a:r>
            <a:rPr lang="ru-RU" i="1" dirty="0"/>
            <a:t> - </a:t>
          </a:r>
          <a:r>
            <a:rPr lang="ru-RU" i="1" dirty="0" err="1"/>
            <a:t>спосіб</a:t>
          </a:r>
          <a:r>
            <a:rPr lang="ru-RU" i="1" dirty="0"/>
            <a:t> </a:t>
          </a:r>
          <a:r>
            <a:rPr lang="ru-RU" i="1" dirty="0" err="1"/>
            <a:t>оцінки</a:t>
          </a:r>
          <a:r>
            <a:rPr lang="ru-RU" i="1" dirty="0"/>
            <a:t> антропогенного </a:t>
          </a:r>
          <a:r>
            <a:rPr lang="ru-RU" i="1" dirty="0" err="1"/>
            <a:t>навантаження</a:t>
          </a:r>
          <a:r>
            <a:rPr lang="ru-RU" i="1" dirty="0"/>
            <a:t> по </a:t>
          </a:r>
          <a:r>
            <a:rPr lang="ru-RU" i="1" dirty="0" err="1"/>
            <a:t>реакції</a:t>
          </a:r>
          <a:r>
            <a:rPr lang="ru-RU" i="1" dirty="0"/>
            <a:t> на </a:t>
          </a:r>
          <a:r>
            <a:rPr lang="ru-RU" i="1" dirty="0" err="1"/>
            <a:t>нього</a:t>
          </a:r>
          <a:r>
            <a:rPr lang="ru-RU" i="1" dirty="0"/>
            <a:t> </a:t>
          </a:r>
          <a:r>
            <a:rPr lang="ru-RU" i="1" dirty="0" err="1"/>
            <a:t>живих</a:t>
          </a:r>
          <a:r>
            <a:rPr lang="ru-RU" i="1" dirty="0"/>
            <a:t> </a:t>
          </a:r>
          <a:r>
            <a:rPr lang="ru-RU" i="1" dirty="0" err="1"/>
            <a:t>організмів</a:t>
          </a:r>
          <a:r>
            <a:rPr lang="ru-RU" i="1" dirty="0"/>
            <a:t> і </a:t>
          </a:r>
          <a:r>
            <a:rPr lang="ru-RU" i="1" dirty="0" err="1"/>
            <a:t>їх</a:t>
          </a:r>
          <a:r>
            <a:rPr lang="ru-RU" i="1" dirty="0"/>
            <a:t> </a:t>
          </a:r>
          <a:r>
            <a:rPr lang="ru-RU" i="1" dirty="0" err="1"/>
            <a:t>співтовариств</a:t>
          </a:r>
          <a:endParaRPr lang="ru-RU" i="1" dirty="0"/>
        </a:p>
      </dgm:t>
    </dgm:pt>
    <dgm:pt modelId="{25C35AB5-865E-4F48-A79B-21B5B50E850D}" type="parTrans" cxnId="{330635A4-B413-4026-8971-1F5E73E0CC13}">
      <dgm:prSet/>
      <dgm:spPr/>
      <dgm:t>
        <a:bodyPr/>
        <a:lstStyle/>
        <a:p>
          <a:endParaRPr lang="ru-RU"/>
        </a:p>
      </dgm:t>
    </dgm:pt>
    <dgm:pt modelId="{F65B2400-6034-42C7-A45E-CD01AF02DF06}" type="sibTrans" cxnId="{330635A4-B413-4026-8971-1F5E73E0CC13}">
      <dgm:prSet/>
      <dgm:spPr/>
      <dgm:t>
        <a:bodyPr/>
        <a:lstStyle/>
        <a:p>
          <a:endParaRPr lang="ru-RU"/>
        </a:p>
      </dgm:t>
    </dgm:pt>
    <dgm:pt modelId="{2F56D397-CB86-40BC-A9FA-47D395047BA3}" type="asst">
      <dgm:prSet custT="1"/>
      <dgm:spPr/>
      <dgm:t>
        <a:bodyPr/>
        <a:lstStyle/>
        <a:p>
          <a:r>
            <a:rPr lang="uk-UA" sz="2400" dirty="0"/>
            <a:t>Метод Майєра </a:t>
          </a:r>
          <a:endParaRPr lang="ru-RU" sz="2400" dirty="0"/>
        </a:p>
      </dgm:t>
    </dgm:pt>
    <dgm:pt modelId="{5105E4BB-3BC0-4B9D-9E5C-DAF25863A17B}" type="parTrans" cxnId="{C9388D3F-EC94-47B9-A7B2-956960BAD137}">
      <dgm:prSet/>
      <dgm:spPr/>
      <dgm:t>
        <a:bodyPr/>
        <a:lstStyle/>
        <a:p>
          <a:endParaRPr lang="ru-RU"/>
        </a:p>
      </dgm:t>
    </dgm:pt>
    <dgm:pt modelId="{C05A9925-F20D-470B-B168-40F5BCA97051}" type="sibTrans" cxnId="{C9388D3F-EC94-47B9-A7B2-956960BAD137}">
      <dgm:prSet/>
      <dgm:spPr/>
      <dgm:t>
        <a:bodyPr/>
        <a:lstStyle/>
        <a:p>
          <a:endParaRPr lang="ru-RU"/>
        </a:p>
      </dgm:t>
    </dgm:pt>
    <dgm:pt modelId="{384EE82C-7CDB-487D-83FA-E4B2196F1FF7}" type="asst">
      <dgm:prSet custT="1"/>
      <dgm:spPr/>
      <dgm:t>
        <a:bodyPr/>
        <a:lstStyle/>
        <a:p>
          <a:r>
            <a:rPr lang="uk-UA" sz="2400" dirty="0"/>
            <a:t>Метод </a:t>
          </a:r>
          <a:r>
            <a:rPr lang="uk-UA" sz="2400" dirty="0" err="1"/>
            <a:t>Вудівісса</a:t>
          </a:r>
          <a:r>
            <a:rPr lang="uk-UA" sz="2400" dirty="0"/>
            <a:t>  (індекс ЕВІ)</a:t>
          </a:r>
          <a:endParaRPr lang="ru-RU" sz="2400" dirty="0"/>
        </a:p>
      </dgm:t>
    </dgm:pt>
    <dgm:pt modelId="{76ADCF05-F60E-4DD0-8801-5641F1506C99}" type="parTrans" cxnId="{914C65B0-1060-42A0-9312-E9F5B4F1A7F0}">
      <dgm:prSet/>
      <dgm:spPr/>
      <dgm:t>
        <a:bodyPr/>
        <a:lstStyle/>
        <a:p>
          <a:endParaRPr lang="ru-RU"/>
        </a:p>
      </dgm:t>
    </dgm:pt>
    <dgm:pt modelId="{D2A82760-C2F7-44BC-9375-2082F6310663}" type="sibTrans" cxnId="{914C65B0-1060-42A0-9312-E9F5B4F1A7F0}">
      <dgm:prSet/>
      <dgm:spPr/>
      <dgm:t>
        <a:bodyPr/>
        <a:lstStyle/>
        <a:p>
          <a:endParaRPr lang="ru-RU"/>
        </a:p>
      </dgm:t>
    </dgm:pt>
    <dgm:pt modelId="{E305445D-2C1A-4F1A-AC74-222CC1EFF8C1}" type="pres">
      <dgm:prSet presAssocID="{BCA19B58-827B-4D6B-9172-499760EC9B4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841A2B9-9694-4507-B26B-EDCBDDB3F137}" type="pres">
      <dgm:prSet presAssocID="{AD75F4BA-9CC9-4F6D-BF17-24D4EBD1CED5}" presName="hierRoot1" presStyleCnt="0">
        <dgm:presLayoutVars>
          <dgm:hierBranch val="init"/>
        </dgm:presLayoutVars>
      </dgm:prSet>
      <dgm:spPr/>
    </dgm:pt>
    <dgm:pt modelId="{93DE6A3A-06FE-469F-8F83-7BA3D74BA416}" type="pres">
      <dgm:prSet presAssocID="{AD75F4BA-9CC9-4F6D-BF17-24D4EBD1CED5}" presName="rootComposite1" presStyleCnt="0"/>
      <dgm:spPr/>
    </dgm:pt>
    <dgm:pt modelId="{15AA2141-EC41-4202-9C9F-59ADE06C336B}" type="pres">
      <dgm:prSet presAssocID="{AD75F4BA-9CC9-4F6D-BF17-24D4EBD1CED5}" presName="rootText1" presStyleLbl="node0" presStyleIdx="0" presStyleCnt="1" custScaleX="213765" custScaleY="30610" custLinFactNeighborX="1553" custLinFactNeighborY="-19024">
        <dgm:presLayoutVars>
          <dgm:chPref val="3"/>
        </dgm:presLayoutVars>
      </dgm:prSet>
      <dgm:spPr/>
    </dgm:pt>
    <dgm:pt modelId="{470E54C7-331D-4C2C-B69B-06AB1DAE3E1A}" type="pres">
      <dgm:prSet presAssocID="{AD75F4BA-9CC9-4F6D-BF17-24D4EBD1CED5}" presName="rootConnector1" presStyleLbl="node1" presStyleIdx="0" presStyleCnt="0"/>
      <dgm:spPr/>
    </dgm:pt>
    <dgm:pt modelId="{2A2662F3-4AF7-47AD-99B4-EA1C0A165D63}" type="pres">
      <dgm:prSet presAssocID="{AD75F4BA-9CC9-4F6D-BF17-24D4EBD1CED5}" presName="hierChild2" presStyleCnt="0"/>
      <dgm:spPr/>
    </dgm:pt>
    <dgm:pt modelId="{22C73CD9-EF86-4F46-89A4-ADFE94ACF17A}" type="pres">
      <dgm:prSet presAssocID="{AD75F4BA-9CC9-4F6D-BF17-24D4EBD1CED5}" presName="hierChild3" presStyleCnt="0"/>
      <dgm:spPr/>
    </dgm:pt>
    <dgm:pt modelId="{73BBF65C-AAFA-44E5-8AE8-207FE6872240}" type="pres">
      <dgm:prSet presAssocID="{5105E4BB-3BC0-4B9D-9E5C-DAF25863A17B}" presName="Name111" presStyleLbl="parChTrans1D2" presStyleIdx="0" presStyleCnt="2"/>
      <dgm:spPr/>
    </dgm:pt>
    <dgm:pt modelId="{82C073EB-6AFD-4443-ACAB-0699DB41602D}" type="pres">
      <dgm:prSet presAssocID="{2F56D397-CB86-40BC-A9FA-47D395047BA3}" presName="hierRoot3" presStyleCnt="0">
        <dgm:presLayoutVars>
          <dgm:hierBranch val="init"/>
        </dgm:presLayoutVars>
      </dgm:prSet>
      <dgm:spPr/>
    </dgm:pt>
    <dgm:pt modelId="{3095EAE6-AC5E-4AB8-9FE6-7D5E7962128A}" type="pres">
      <dgm:prSet presAssocID="{2F56D397-CB86-40BC-A9FA-47D395047BA3}" presName="rootComposite3" presStyleCnt="0"/>
      <dgm:spPr/>
    </dgm:pt>
    <dgm:pt modelId="{EBEBA81F-14B4-417D-B846-6D31BE345068}" type="pres">
      <dgm:prSet presAssocID="{2F56D397-CB86-40BC-A9FA-47D395047BA3}" presName="rootText3" presStyleLbl="asst1" presStyleIdx="0" presStyleCnt="2" custScaleX="85236" custScaleY="25599" custLinFactNeighborX="448" custLinFactNeighborY="-86164">
        <dgm:presLayoutVars>
          <dgm:chPref val="3"/>
        </dgm:presLayoutVars>
      </dgm:prSet>
      <dgm:spPr/>
    </dgm:pt>
    <dgm:pt modelId="{72644BBF-6920-4592-BD58-0880FB2A4E15}" type="pres">
      <dgm:prSet presAssocID="{2F56D397-CB86-40BC-A9FA-47D395047BA3}" presName="rootConnector3" presStyleLbl="asst1" presStyleIdx="0" presStyleCnt="2"/>
      <dgm:spPr/>
    </dgm:pt>
    <dgm:pt modelId="{5C0E31EC-DE36-4738-97E6-360979003060}" type="pres">
      <dgm:prSet presAssocID="{2F56D397-CB86-40BC-A9FA-47D395047BA3}" presName="hierChild6" presStyleCnt="0"/>
      <dgm:spPr/>
    </dgm:pt>
    <dgm:pt modelId="{424E7EFC-7BEE-4E7C-94BA-814760D483E0}" type="pres">
      <dgm:prSet presAssocID="{2F56D397-CB86-40BC-A9FA-47D395047BA3}" presName="hierChild7" presStyleCnt="0"/>
      <dgm:spPr/>
    </dgm:pt>
    <dgm:pt modelId="{07F2307D-2BD9-4EA7-BE24-EBF4682A0A76}" type="pres">
      <dgm:prSet presAssocID="{76ADCF05-F60E-4DD0-8801-5641F1506C99}" presName="Name111" presStyleLbl="parChTrans1D2" presStyleIdx="1" presStyleCnt="2"/>
      <dgm:spPr/>
    </dgm:pt>
    <dgm:pt modelId="{693C77C9-68EC-445B-AB78-E3207855232B}" type="pres">
      <dgm:prSet presAssocID="{384EE82C-7CDB-487D-83FA-E4B2196F1FF7}" presName="hierRoot3" presStyleCnt="0">
        <dgm:presLayoutVars>
          <dgm:hierBranch val="init"/>
        </dgm:presLayoutVars>
      </dgm:prSet>
      <dgm:spPr/>
    </dgm:pt>
    <dgm:pt modelId="{7E392DC1-0CFC-4489-B69D-DC4163C40382}" type="pres">
      <dgm:prSet presAssocID="{384EE82C-7CDB-487D-83FA-E4B2196F1FF7}" presName="rootComposite3" presStyleCnt="0"/>
      <dgm:spPr/>
    </dgm:pt>
    <dgm:pt modelId="{65567CA1-E4B3-4FF5-A645-DACABBCB5B51}" type="pres">
      <dgm:prSet presAssocID="{384EE82C-7CDB-487D-83FA-E4B2196F1FF7}" presName="rootText3" presStyleLbl="asst1" presStyleIdx="1" presStyleCnt="2" custScaleX="91211" custScaleY="25196" custLinFactNeighborX="-4967" custLinFactNeighborY="-85963">
        <dgm:presLayoutVars>
          <dgm:chPref val="3"/>
        </dgm:presLayoutVars>
      </dgm:prSet>
      <dgm:spPr/>
    </dgm:pt>
    <dgm:pt modelId="{55574E46-5518-44D6-9025-6FFD7F96DDA2}" type="pres">
      <dgm:prSet presAssocID="{384EE82C-7CDB-487D-83FA-E4B2196F1FF7}" presName="rootConnector3" presStyleLbl="asst1" presStyleIdx="1" presStyleCnt="2"/>
      <dgm:spPr/>
    </dgm:pt>
    <dgm:pt modelId="{4404CE52-82A8-43B1-8DA3-17F4315FAABF}" type="pres">
      <dgm:prSet presAssocID="{384EE82C-7CDB-487D-83FA-E4B2196F1FF7}" presName="hierChild6" presStyleCnt="0"/>
      <dgm:spPr/>
    </dgm:pt>
    <dgm:pt modelId="{AFCD9CF5-22ED-4CC6-9774-7332D71E27F0}" type="pres">
      <dgm:prSet presAssocID="{384EE82C-7CDB-487D-83FA-E4B2196F1FF7}" presName="hierChild7" presStyleCnt="0"/>
      <dgm:spPr/>
    </dgm:pt>
  </dgm:ptLst>
  <dgm:cxnLst>
    <dgm:cxn modelId="{C9388D3F-EC94-47B9-A7B2-956960BAD137}" srcId="{AD75F4BA-9CC9-4F6D-BF17-24D4EBD1CED5}" destId="{2F56D397-CB86-40BC-A9FA-47D395047BA3}" srcOrd="0" destOrd="0" parTransId="{5105E4BB-3BC0-4B9D-9E5C-DAF25863A17B}" sibTransId="{C05A9925-F20D-470B-B168-40F5BCA97051}"/>
    <dgm:cxn modelId="{2C94FD65-994F-4636-B272-C3591CBD7880}" type="presOf" srcId="{BCA19B58-827B-4D6B-9172-499760EC9B4C}" destId="{E305445D-2C1A-4F1A-AC74-222CC1EFF8C1}" srcOrd="0" destOrd="0" presId="urn:microsoft.com/office/officeart/2005/8/layout/orgChart1"/>
    <dgm:cxn modelId="{C3A80772-3916-42DB-96DC-CE868DD674E3}" type="presOf" srcId="{5105E4BB-3BC0-4B9D-9E5C-DAF25863A17B}" destId="{73BBF65C-AAFA-44E5-8AE8-207FE6872240}" srcOrd="0" destOrd="0" presId="urn:microsoft.com/office/officeart/2005/8/layout/orgChart1"/>
    <dgm:cxn modelId="{A738A783-CEF3-421E-A330-04C06EBD6AE7}" type="presOf" srcId="{384EE82C-7CDB-487D-83FA-E4B2196F1FF7}" destId="{65567CA1-E4B3-4FF5-A645-DACABBCB5B51}" srcOrd="0" destOrd="0" presId="urn:microsoft.com/office/officeart/2005/8/layout/orgChart1"/>
    <dgm:cxn modelId="{C21DA986-72EC-4152-8A1A-8D2DFD4615BB}" type="presOf" srcId="{384EE82C-7CDB-487D-83FA-E4B2196F1FF7}" destId="{55574E46-5518-44D6-9025-6FFD7F96DDA2}" srcOrd="1" destOrd="0" presId="urn:microsoft.com/office/officeart/2005/8/layout/orgChart1"/>
    <dgm:cxn modelId="{048AD388-FBD6-4970-AF88-389A2FDCC360}" type="presOf" srcId="{2F56D397-CB86-40BC-A9FA-47D395047BA3}" destId="{EBEBA81F-14B4-417D-B846-6D31BE345068}" srcOrd="0" destOrd="0" presId="urn:microsoft.com/office/officeart/2005/8/layout/orgChart1"/>
    <dgm:cxn modelId="{330635A4-B413-4026-8971-1F5E73E0CC13}" srcId="{BCA19B58-827B-4D6B-9172-499760EC9B4C}" destId="{AD75F4BA-9CC9-4F6D-BF17-24D4EBD1CED5}" srcOrd="0" destOrd="0" parTransId="{25C35AB5-865E-4F48-A79B-21B5B50E850D}" sibTransId="{F65B2400-6034-42C7-A45E-CD01AF02DF06}"/>
    <dgm:cxn modelId="{7AEAC8A5-34F7-4EB1-B5FF-2BD8C63A8896}" type="presOf" srcId="{2F56D397-CB86-40BC-A9FA-47D395047BA3}" destId="{72644BBF-6920-4592-BD58-0880FB2A4E15}" srcOrd="1" destOrd="0" presId="urn:microsoft.com/office/officeart/2005/8/layout/orgChart1"/>
    <dgm:cxn modelId="{57C270A7-BD1E-44D7-952E-A1D5099EBF64}" type="presOf" srcId="{76ADCF05-F60E-4DD0-8801-5641F1506C99}" destId="{07F2307D-2BD9-4EA7-BE24-EBF4682A0A76}" srcOrd="0" destOrd="0" presId="urn:microsoft.com/office/officeart/2005/8/layout/orgChart1"/>
    <dgm:cxn modelId="{9B409FAE-2ACA-46F4-BBD6-EDFE64568421}" type="presOf" srcId="{AD75F4BA-9CC9-4F6D-BF17-24D4EBD1CED5}" destId="{15AA2141-EC41-4202-9C9F-59ADE06C336B}" srcOrd="0" destOrd="0" presId="urn:microsoft.com/office/officeart/2005/8/layout/orgChart1"/>
    <dgm:cxn modelId="{914C65B0-1060-42A0-9312-E9F5B4F1A7F0}" srcId="{AD75F4BA-9CC9-4F6D-BF17-24D4EBD1CED5}" destId="{384EE82C-7CDB-487D-83FA-E4B2196F1FF7}" srcOrd="1" destOrd="0" parTransId="{76ADCF05-F60E-4DD0-8801-5641F1506C99}" sibTransId="{D2A82760-C2F7-44BC-9375-2082F6310663}"/>
    <dgm:cxn modelId="{1D9D7CD4-5D9D-4C7D-80A3-A1977D4BB15B}" type="presOf" srcId="{AD75F4BA-9CC9-4F6D-BF17-24D4EBD1CED5}" destId="{470E54C7-331D-4C2C-B69B-06AB1DAE3E1A}" srcOrd="1" destOrd="0" presId="urn:microsoft.com/office/officeart/2005/8/layout/orgChart1"/>
    <dgm:cxn modelId="{04D7981E-4BC2-42A8-A72A-FD43060B3CC2}" type="presParOf" srcId="{E305445D-2C1A-4F1A-AC74-222CC1EFF8C1}" destId="{3841A2B9-9694-4507-B26B-EDCBDDB3F137}" srcOrd="0" destOrd="0" presId="urn:microsoft.com/office/officeart/2005/8/layout/orgChart1"/>
    <dgm:cxn modelId="{05A00DA1-BA2A-419C-88C8-CACEC20FEAB2}" type="presParOf" srcId="{3841A2B9-9694-4507-B26B-EDCBDDB3F137}" destId="{93DE6A3A-06FE-469F-8F83-7BA3D74BA416}" srcOrd="0" destOrd="0" presId="urn:microsoft.com/office/officeart/2005/8/layout/orgChart1"/>
    <dgm:cxn modelId="{55BBA2DE-2519-45CB-B4FD-A6188AF054A1}" type="presParOf" srcId="{93DE6A3A-06FE-469F-8F83-7BA3D74BA416}" destId="{15AA2141-EC41-4202-9C9F-59ADE06C336B}" srcOrd="0" destOrd="0" presId="urn:microsoft.com/office/officeart/2005/8/layout/orgChart1"/>
    <dgm:cxn modelId="{92C960E5-7BF9-45EC-9297-81BF3DCEA23F}" type="presParOf" srcId="{93DE6A3A-06FE-469F-8F83-7BA3D74BA416}" destId="{470E54C7-331D-4C2C-B69B-06AB1DAE3E1A}" srcOrd="1" destOrd="0" presId="urn:microsoft.com/office/officeart/2005/8/layout/orgChart1"/>
    <dgm:cxn modelId="{3C812006-6229-491F-BDCE-B92F7D0C0730}" type="presParOf" srcId="{3841A2B9-9694-4507-B26B-EDCBDDB3F137}" destId="{2A2662F3-4AF7-47AD-99B4-EA1C0A165D63}" srcOrd="1" destOrd="0" presId="urn:microsoft.com/office/officeart/2005/8/layout/orgChart1"/>
    <dgm:cxn modelId="{E8469288-4C2D-4D43-B36A-78FC3CF57A53}" type="presParOf" srcId="{3841A2B9-9694-4507-B26B-EDCBDDB3F137}" destId="{22C73CD9-EF86-4F46-89A4-ADFE94ACF17A}" srcOrd="2" destOrd="0" presId="urn:microsoft.com/office/officeart/2005/8/layout/orgChart1"/>
    <dgm:cxn modelId="{B253EDB8-8D54-4982-91B9-8C87D4B04987}" type="presParOf" srcId="{22C73CD9-EF86-4F46-89A4-ADFE94ACF17A}" destId="{73BBF65C-AAFA-44E5-8AE8-207FE6872240}" srcOrd="0" destOrd="0" presId="urn:microsoft.com/office/officeart/2005/8/layout/orgChart1"/>
    <dgm:cxn modelId="{622EEEBA-3EE1-4C18-948C-BDA1B3E9C968}" type="presParOf" srcId="{22C73CD9-EF86-4F46-89A4-ADFE94ACF17A}" destId="{82C073EB-6AFD-4443-ACAB-0699DB41602D}" srcOrd="1" destOrd="0" presId="urn:microsoft.com/office/officeart/2005/8/layout/orgChart1"/>
    <dgm:cxn modelId="{8D70D222-420F-48BD-9966-20B6038307CE}" type="presParOf" srcId="{82C073EB-6AFD-4443-ACAB-0699DB41602D}" destId="{3095EAE6-AC5E-4AB8-9FE6-7D5E7962128A}" srcOrd="0" destOrd="0" presId="urn:microsoft.com/office/officeart/2005/8/layout/orgChart1"/>
    <dgm:cxn modelId="{25E256EE-CA2C-4CF9-97B5-CD55660657F4}" type="presParOf" srcId="{3095EAE6-AC5E-4AB8-9FE6-7D5E7962128A}" destId="{EBEBA81F-14B4-417D-B846-6D31BE345068}" srcOrd="0" destOrd="0" presId="urn:microsoft.com/office/officeart/2005/8/layout/orgChart1"/>
    <dgm:cxn modelId="{837BD64B-0759-4E1A-956C-8D646E1DD20C}" type="presParOf" srcId="{3095EAE6-AC5E-4AB8-9FE6-7D5E7962128A}" destId="{72644BBF-6920-4592-BD58-0880FB2A4E15}" srcOrd="1" destOrd="0" presId="urn:microsoft.com/office/officeart/2005/8/layout/orgChart1"/>
    <dgm:cxn modelId="{49D049B6-2209-4DE5-8E5F-EA7B11E4E430}" type="presParOf" srcId="{82C073EB-6AFD-4443-ACAB-0699DB41602D}" destId="{5C0E31EC-DE36-4738-97E6-360979003060}" srcOrd="1" destOrd="0" presId="urn:microsoft.com/office/officeart/2005/8/layout/orgChart1"/>
    <dgm:cxn modelId="{CF71CF0D-2B88-45F8-832A-850F03292E21}" type="presParOf" srcId="{82C073EB-6AFD-4443-ACAB-0699DB41602D}" destId="{424E7EFC-7BEE-4E7C-94BA-814760D483E0}" srcOrd="2" destOrd="0" presId="urn:microsoft.com/office/officeart/2005/8/layout/orgChart1"/>
    <dgm:cxn modelId="{87E9A26E-C99E-4F88-BC56-4D9C2F344039}" type="presParOf" srcId="{22C73CD9-EF86-4F46-89A4-ADFE94ACF17A}" destId="{07F2307D-2BD9-4EA7-BE24-EBF4682A0A76}" srcOrd="2" destOrd="0" presId="urn:microsoft.com/office/officeart/2005/8/layout/orgChart1"/>
    <dgm:cxn modelId="{20AAD8FD-92EC-407D-B309-6F4A672B12C4}" type="presParOf" srcId="{22C73CD9-EF86-4F46-89A4-ADFE94ACF17A}" destId="{693C77C9-68EC-445B-AB78-E3207855232B}" srcOrd="3" destOrd="0" presId="urn:microsoft.com/office/officeart/2005/8/layout/orgChart1"/>
    <dgm:cxn modelId="{57324AAB-07B3-489D-98AF-B0AD1BEA594F}" type="presParOf" srcId="{693C77C9-68EC-445B-AB78-E3207855232B}" destId="{7E392DC1-0CFC-4489-B69D-DC4163C40382}" srcOrd="0" destOrd="0" presId="urn:microsoft.com/office/officeart/2005/8/layout/orgChart1"/>
    <dgm:cxn modelId="{4BCD35F3-1401-4E93-93F6-4D9D1E8C62EC}" type="presParOf" srcId="{7E392DC1-0CFC-4489-B69D-DC4163C40382}" destId="{65567CA1-E4B3-4FF5-A645-DACABBCB5B51}" srcOrd="0" destOrd="0" presId="urn:microsoft.com/office/officeart/2005/8/layout/orgChart1"/>
    <dgm:cxn modelId="{CB40AB2D-6A06-4310-B3AF-4DF8D6BAAF36}" type="presParOf" srcId="{7E392DC1-0CFC-4489-B69D-DC4163C40382}" destId="{55574E46-5518-44D6-9025-6FFD7F96DDA2}" srcOrd="1" destOrd="0" presId="urn:microsoft.com/office/officeart/2005/8/layout/orgChart1"/>
    <dgm:cxn modelId="{81A0A384-1345-48D5-991B-52F77396FD92}" type="presParOf" srcId="{693C77C9-68EC-445B-AB78-E3207855232B}" destId="{4404CE52-82A8-43B1-8DA3-17F4315FAABF}" srcOrd="1" destOrd="0" presId="urn:microsoft.com/office/officeart/2005/8/layout/orgChart1"/>
    <dgm:cxn modelId="{C67357BE-D2C3-48E0-8C59-BF6F463359D3}" type="presParOf" srcId="{693C77C9-68EC-445B-AB78-E3207855232B}" destId="{AFCD9CF5-22ED-4CC6-9774-7332D71E27F0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2307D-2BD9-4EA7-BE24-EBF4682A0A76}">
      <dsp:nvSpPr>
        <dsp:cNvPr id="0" name=""/>
        <dsp:cNvSpPr/>
      </dsp:nvSpPr>
      <dsp:spPr>
        <a:xfrm>
          <a:off x="5789510" y="1047036"/>
          <a:ext cx="533722" cy="677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7945"/>
              </a:lnTo>
              <a:lnTo>
                <a:pt x="533722" y="67794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BF65C-AAFA-44E5-8AE8-207FE6872240}">
      <dsp:nvSpPr>
        <dsp:cNvPr id="0" name=""/>
        <dsp:cNvSpPr/>
      </dsp:nvSpPr>
      <dsp:spPr>
        <a:xfrm>
          <a:off x="5242270" y="1047036"/>
          <a:ext cx="547240" cy="672507"/>
        </a:xfrm>
        <a:custGeom>
          <a:avLst/>
          <a:gdLst/>
          <a:ahLst/>
          <a:cxnLst/>
          <a:rect l="0" t="0" r="0" b="0"/>
          <a:pathLst>
            <a:path>
              <a:moveTo>
                <a:pt x="547240" y="0"/>
              </a:moveTo>
              <a:lnTo>
                <a:pt x="547240" y="672507"/>
              </a:lnTo>
              <a:lnTo>
                <a:pt x="0" y="67250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AA2141-EC41-4202-9C9F-59ADE06C336B}">
      <dsp:nvSpPr>
        <dsp:cNvPr id="0" name=""/>
        <dsp:cNvSpPr/>
      </dsp:nvSpPr>
      <dsp:spPr>
        <a:xfrm>
          <a:off x="6781" y="218980"/>
          <a:ext cx="11565458" cy="8280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/>
            <a:t>Біоіндикація</a:t>
          </a:r>
          <a:r>
            <a:rPr lang="ru-RU" sz="2800" i="1" kern="1200" dirty="0"/>
            <a:t> - </a:t>
          </a:r>
          <a:r>
            <a:rPr lang="ru-RU" sz="2800" i="1" kern="1200" dirty="0" err="1"/>
            <a:t>спосіб</a:t>
          </a:r>
          <a:r>
            <a:rPr lang="ru-RU" sz="2800" i="1" kern="1200" dirty="0"/>
            <a:t> </a:t>
          </a:r>
          <a:r>
            <a:rPr lang="ru-RU" sz="2800" i="1" kern="1200" dirty="0" err="1"/>
            <a:t>оцінки</a:t>
          </a:r>
          <a:r>
            <a:rPr lang="ru-RU" sz="2800" i="1" kern="1200" dirty="0"/>
            <a:t> антропогенного </a:t>
          </a:r>
          <a:r>
            <a:rPr lang="ru-RU" sz="2800" i="1" kern="1200" dirty="0" err="1"/>
            <a:t>навантаження</a:t>
          </a:r>
          <a:r>
            <a:rPr lang="ru-RU" sz="2800" i="1" kern="1200" dirty="0"/>
            <a:t> по </a:t>
          </a:r>
          <a:r>
            <a:rPr lang="ru-RU" sz="2800" i="1" kern="1200" dirty="0" err="1"/>
            <a:t>реакції</a:t>
          </a:r>
          <a:r>
            <a:rPr lang="ru-RU" sz="2800" i="1" kern="1200" dirty="0"/>
            <a:t> на </a:t>
          </a:r>
          <a:r>
            <a:rPr lang="ru-RU" sz="2800" i="1" kern="1200" dirty="0" err="1"/>
            <a:t>нього</a:t>
          </a:r>
          <a:r>
            <a:rPr lang="ru-RU" sz="2800" i="1" kern="1200" dirty="0"/>
            <a:t> </a:t>
          </a:r>
          <a:r>
            <a:rPr lang="ru-RU" sz="2800" i="1" kern="1200" dirty="0" err="1"/>
            <a:t>живих</a:t>
          </a:r>
          <a:r>
            <a:rPr lang="ru-RU" sz="2800" i="1" kern="1200" dirty="0"/>
            <a:t> </a:t>
          </a:r>
          <a:r>
            <a:rPr lang="ru-RU" sz="2800" i="1" kern="1200" dirty="0" err="1"/>
            <a:t>організмів</a:t>
          </a:r>
          <a:r>
            <a:rPr lang="ru-RU" sz="2800" i="1" kern="1200" dirty="0"/>
            <a:t> і </a:t>
          </a:r>
          <a:r>
            <a:rPr lang="ru-RU" sz="2800" i="1" kern="1200" dirty="0" err="1"/>
            <a:t>їх</a:t>
          </a:r>
          <a:r>
            <a:rPr lang="ru-RU" sz="2800" i="1" kern="1200" dirty="0"/>
            <a:t> </a:t>
          </a:r>
          <a:r>
            <a:rPr lang="ru-RU" sz="2800" i="1" kern="1200" dirty="0" err="1"/>
            <a:t>співтовариств</a:t>
          </a:r>
          <a:endParaRPr lang="ru-RU" sz="2800" i="1" kern="1200" dirty="0"/>
        </a:p>
      </dsp:txBody>
      <dsp:txXfrm>
        <a:off x="6781" y="218980"/>
        <a:ext cx="11565458" cy="828055"/>
      </dsp:txXfrm>
    </dsp:sp>
    <dsp:sp modelId="{EBEBA81F-14B4-417D-B846-6D31BE345068}">
      <dsp:nvSpPr>
        <dsp:cNvPr id="0" name=""/>
        <dsp:cNvSpPr/>
      </dsp:nvSpPr>
      <dsp:spPr>
        <a:xfrm>
          <a:off x="630694" y="1373294"/>
          <a:ext cx="4611575" cy="6924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Метод Майєра </a:t>
          </a:r>
          <a:endParaRPr lang="ru-RU" sz="2400" kern="1200" dirty="0"/>
        </a:p>
      </dsp:txBody>
      <dsp:txXfrm>
        <a:off x="630694" y="1373294"/>
        <a:ext cx="4611575" cy="692499"/>
      </dsp:txXfrm>
    </dsp:sp>
    <dsp:sp modelId="{65567CA1-E4B3-4FF5-A645-DACABBCB5B51}">
      <dsp:nvSpPr>
        <dsp:cNvPr id="0" name=""/>
        <dsp:cNvSpPr/>
      </dsp:nvSpPr>
      <dsp:spPr>
        <a:xfrm>
          <a:off x="6323233" y="1384182"/>
          <a:ext cx="4934844" cy="6815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Метод </a:t>
          </a:r>
          <a:r>
            <a:rPr lang="uk-UA" sz="2400" kern="1200" dirty="0" err="1"/>
            <a:t>Вудівісса</a:t>
          </a:r>
          <a:r>
            <a:rPr lang="uk-UA" sz="2400" kern="1200" dirty="0"/>
            <a:t>  (індекс ЕВІ)</a:t>
          </a:r>
          <a:endParaRPr lang="ru-RU" sz="2400" kern="1200" dirty="0"/>
        </a:p>
      </dsp:txBody>
      <dsp:txXfrm>
        <a:off x="6323233" y="1384182"/>
        <a:ext cx="4934844" cy="681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4783-E635-4447-A32F-21983194963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5FB5-84AE-47BB-A9D5-6B13AAAF02D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10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4783-E635-4447-A32F-21983194963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5FB5-84AE-47BB-A9D5-6B13AAAF0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212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4783-E635-4447-A32F-21983194963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5FB5-84AE-47BB-A9D5-6B13AAAF0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1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4783-E635-4447-A32F-21983194963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5FB5-84AE-47BB-A9D5-6B13AAAF0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538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4783-E635-4447-A32F-21983194963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5FB5-84AE-47BB-A9D5-6B13AAAF02D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54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4783-E635-4447-A32F-21983194963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5FB5-84AE-47BB-A9D5-6B13AAAF0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751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4783-E635-4447-A32F-21983194963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5FB5-84AE-47BB-A9D5-6B13AAAF0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6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4783-E635-4447-A32F-21983194963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5FB5-84AE-47BB-A9D5-6B13AAAF0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12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4783-E635-4447-A32F-21983194963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5FB5-84AE-47BB-A9D5-6B13AAAF0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508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9DD4783-E635-4447-A32F-21983194963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D15FB5-84AE-47BB-A9D5-6B13AAAF0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679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4783-E635-4447-A32F-21983194963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15FB5-84AE-47BB-A9D5-6B13AAAF0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28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9DD4783-E635-4447-A32F-21983194963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7D15FB5-84AE-47BB-A9D5-6B13AAAF02D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33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30925-D9EE-41F8-B552-BF03DCF6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3" y="968182"/>
            <a:ext cx="11601974" cy="1450757"/>
          </a:xfrm>
        </p:spPr>
        <p:txBody>
          <a:bodyPr>
            <a:noAutofit/>
          </a:bodyPr>
          <a:lstStyle/>
          <a:p>
            <a:pPr algn="ctr"/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ЕКОЛОГІЧНОГО </a:t>
            </a:r>
            <a:br>
              <a:rPr lang="ru-RU" sz="32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СТАНУ</a:t>
            </a:r>
            <a:r>
              <a:rPr lang="en-US" sz="32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РІЧКИ ВОВК В МЕЖАХ</a:t>
            </a:r>
            <a:br>
              <a:rPr lang="ru-RU" sz="32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ДЕРАЖНЯНСЬКОЇ МТГ МЕТОДОМ БІОІНДИКАЦІЇ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1FF8B0-BC14-4181-8168-70402784788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107680" y="3356451"/>
            <a:ext cx="5709920" cy="2631440"/>
          </a:xfrm>
        </p:spPr>
        <p:txBody>
          <a:bodyPr>
            <a:normAutofit fontScale="475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300" b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Роботу виконала: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300" b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Капелюшна Єлизавета                                                                                                                                                                      учениця </a:t>
            </a:r>
            <a:r>
              <a:rPr lang="uk-UA" sz="4300" dirty="0">
                <a:latin typeface="Times New Roman" panose="02020603050405020304" pitchFamily="18" charset="0"/>
                <a:ea typeface="SimSun" panose="02010600030101010101" pitchFamily="2" charset="-122"/>
              </a:rPr>
              <a:t>9</a:t>
            </a:r>
            <a:r>
              <a:rPr lang="uk-UA" sz="4300" b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класу                                                                                             </a:t>
            </a:r>
            <a:r>
              <a:rPr lang="uk-UA" sz="4300" b="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Деражнянського</a:t>
            </a:r>
            <a:r>
              <a:rPr lang="uk-UA" sz="4300" b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ліцею №2                                                                                 Науковий керівник:                                                                                               Свирида Наталія Валеріївна,                                                                           вчитель біології                                                                                             </a:t>
            </a:r>
            <a:r>
              <a:rPr lang="uk-UA" sz="4300" b="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Деражнянського</a:t>
            </a:r>
            <a:r>
              <a:rPr lang="uk-UA" sz="4300" b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ліцею №2</a:t>
            </a:r>
            <a:endParaRPr lang="ru-RU" sz="43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l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D5FC93-ED8C-483A-94E8-3467BB691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4" y="3118394"/>
            <a:ext cx="6168335" cy="310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9489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6AC6CC-1B85-476F-B269-F78ABC270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08"/>
          <a:stretch/>
        </p:blipFill>
        <p:spPr>
          <a:xfrm flipH="1">
            <a:off x="172954" y="1068215"/>
            <a:ext cx="1586204" cy="91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AB6569-8523-4535-A430-51C55E30A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81"/>
          <a:stretch/>
        </p:blipFill>
        <p:spPr>
          <a:xfrm flipH="1">
            <a:off x="172954" y="4734957"/>
            <a:ext cx="1586204" cy="77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93D52B-27F7-4A1F-A15F-4A4ED26B5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25426" b="7547"/>
          <a:stretch/>
        </p:blipFill>
        <p:spPr>
          <a:xfrm>
            <a:off x="184749" y="2014645"/>
            <a:ext cx="1991748" cy="91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F19BEB-93D3-48BF-800A-202492E27B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53"/>
          <a:stretch/>
        </p:blipFill>
        <p:spPr>
          <a:xfrm>
            <a:off x="172954" y="5549572"/>
            <a:ext cx="1586204" cy="77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57A646-FBF6-492F-B017-5D355A70FA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3021"/>
          <a:stretch/>
        </p:blipFill>
        <p:spPr>
          <a:xfrm>
            <a:off x="172954" y="2957509"/>
            <a:ext cx="1586204" cy="86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A6395F-F594-41F2-B9AE-A4DE190876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4" b="8539"/>
          <a:stretch/>
        </p:blipFill>
        <p:spPr>
          <a:xfrm>
            <a:off x="196542" y="3855563"/>
            <a:ext cx="1574409" cy="86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F2B51F-129E-4AC3-BFD6-798CC3E224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3" b="4820"/>
          <a:stretch/>
        </p:blipFill>
        <p:spPr>
          <a:xfrm flipH="1">
            <a:off x="184749" y="93792"/>
            <a:ext cx="1586202" cy="91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47A832-E140-41CC-BFDD-9FC0D4204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4948" y="550992"/>
            <a:ext cx="8997895" cy="540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02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6AC6CC-1B85-476F-B269-F78ABC270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08"/>
          <a:stretch/>
        </p:blipFill>
        <p:spPr>
          <a:xfrm flipH="1">
            <a:off x="172954" y="1068215"/>
            <a:ext cx="1586204" cy="91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AB6569-8523-4535-A430-51C55E30A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81"/>
          <a:stretch/>
        </p:blipFill>
        <p:spPr>
          <a:xfrm flipH="1">
            <a:off x="172954" y="4734957"/>
            <a:ext cx="1586204" cy="77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93D52B-27F7-4A1F-A15F-4A4ED26B5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25426" b="7547"/>
          <a:stretch/>
        </p:blipFill>
        <p:spPr>
          <a:xfrm>
            <a:off x="184749" y="2014645"/>
            <a:ext cx="1991748" cy="91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F19BEB-93D3-48BF-800A-202492E27B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53"/>
          <a:stretch/>
        </p:blipFill>
        <p:spPr>
          <a:xfrm>
            <a:off x="172954" y="5549572"/>
            <a:ext cx="1586204" cy="77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57A646-FBF6-492F-B017-5D355A70FA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3021"/>
          <a:stretch/>
        </p:blipFill>
        <p:spPr>
          <a:xfrm>
            <a:off x="172954" y="2957509"/>
            <a:ext cx="1586204" cy="86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A6395F-F594-41F2-B9AE-A4DE190876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4" b="8539"/>
          <a:stretch/>
        </p:blipFill>
        <p:spPr>
          <a:xfrm>
            <a:off x="196542" y="3855563"/>
            <a:ext cx="1574409" cy="86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F2B51F-129E-4AC3-BFD6-798CC3E224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3" b="4820"/>
          <a:stretch/>
        </p:blipFill>
        <p:spPr>
          <a:xfrm flipH="1">
            <a:off x="184749" y="93792"/>
            <a:ext cx="1586202" cy="91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146AE8-C024-4545-849B-EAE753B14D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6497" y="423140"/>
            <a:ext cx="9348238" cy="56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7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BF1392-4837-45EB-B724-CE44882E7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37" y="1945877"/>
            <a:ext cx="10489125" cy="4287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3E0014-0CA5-4F7C-A52A-DE3F6FA64303}"/>
              </a:ext>
            </a:extLst>
          </p:cNvPr>
          <p:cNvSpPr txBox="1"/>
          <p:nvPr/>
        </p:nvSpPr>
        <p:spPr>
          <a:xfrm>
            <a:off x="2722593" y="2123158"/>
            <a:ext cx="6410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Картосхема </a:t>
            </a:r>
            <a:r>
              <a:rPr lang="ru-RU" b="1" dirty="0" err="1"/>
              <a:t>якості</a:t>
            </a:r>
            <a:r>
              <a:rPr lang="ru-RU" b="1" dirty="0"/>
              <a:t> води р. Вовк в межах </a:t>
            </a:r>
            <a:r>
              <a:rPr lang="ru-RU" b="1" dirty="0" err="1"/>
              <a:t>Деражнянської</a:t>
            </a:r>
            <a:r>
              <a:rPr lang="ru-RU" b="1" dirty="0"/>
              <a:t> МТГ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468921B-BBE3-43A5-9BA9-C2B9CEB28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603" y="0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uk-UA" dirty="0"/>
              <a:t>                                </a:t>
            </a:r>
            <a:r>
              <a:rPr lang="uk-UA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Висновки</a:t>
            </a:r>
            <a:endParaRPr lang="ru-RU" b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C940A2-5D21-4FA9-B937-13A059342486}"/>
              </a:ext>
            </a:extLst>
          </p:cNvPr>
          <p:cNvSpPr txBox="1"/>
          <p:nvPr/>
        </p:nvSpPr>
        <p:spPr>
          <a:xfrm>
            <a:off x="603379" y="624821"/>
            <a:ext cx="10737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i="1" dirty="0" err="1"/>
              <a:t>Отже</a:t>
            </a:r>
            <a:r>
              <a:rPr lang="ru-RU" i="1" dirty="0"/>
              <a:t>,  стан води </a:t>
            </a:r>
            <a:r>
              <a:rPr lang="ru-RU" i="1" dirty="0" err="1"/>
              <a:t>річки</a:t>
            </a:r>
            <a:r>
              <a:rPr lang="ru-RU" i="1" dirty="0"/>
              <a:t> Вовк в межах </a:t>
            </a:r>
            <a:r>
              <a:rPr lang="ru-RU" i="1" dirty="0" err="1"/>
              <a:t>Деражнянської</a:t>
            </a:r>
            <a:r>
              <a:rPr lang="ru-RU" i="1" dirty="0"/>
              <a:t> </a:t>
            </a:r>
            <a:r>
              <a:rPr lang="ru-RU" i="1" dirty="0" err="1"/>
              <a:t>міської</a:t>
            </a:r>
            <a:r>
              <a:rPr lang="ru-RU" i="1" dirty="0"/>
              <a:t> </a:t>
            </a:r>
            <a:r>
              <a:rPr lang="ru-RU" i="1" dirty="0" err="1"/>
              <a:t>територіальнї</a:t>
            </a:r>
            <a:r>
              <a:rPr lang="ru-RU" i="1" dirty="0"/>
              <a:t> </a:t>
            </a:r>
            <a:r>
              <a:rPr lang="ru-RU" i="1" dirty="0" err="1"/>
              <a:t>громади</a:t>
            </a:r>
            <a:r>
              <a:rPr lang="ru-RU" i="1" dirty="0"/>
              <a:t> </a:t>
            </a:r>
            <a:r>
              <a:rPr lang="ru-RU" i="1" dirty="0" err="1"/>
              <a:t>оцінено</a:t>
            </a:r>
            <a:r>
              <a:rPr lang="ru-RU" i="1" dirty="0"/>
              <a:t> за ІІІ </a:t>
            </a:r>
            <a:r>
              <a:rPr lang="ru-RU" i="1" dirty="0" err="1"/>
              <a:t>класом</a:t>
            </a:r>
            <a:r>
              <a:rPr lang="ru-RU" i="1" dirty="0"/>
              <a:t> </a:t>
            </a:r>
            <a:r>
              <a:rPr lang="ru-RU" i="1" dirty="0" err="1"/>
              <a:t>якості</a:t>
            </a:r>
            <a:r>
              <a:rPr lang="ru-RU" i="1" dirty="0"/>
              <a:t> вод, </a:t>
            </a:r>
            <a:r>
              <a:rPr lang="ru-RU" i="1" dirty="0" err="1"/>
              <a:t>категорія</a:t>
            </a:r>
            <a:r>
              <a:rPr lang="ru-RU" i="1" dirty="0"/>
              <a:t> </a:t>
            </a:r>
            <a:r>
              <a:rPr lang="ru-RU" i="1" dirty="0" err="1"/>
              <a:t>якості</a:t>
            </a:r>
            <a:r>
              <a:rPr lang="ru-RU" i="1" dirty="0"/>
              <a:t> води - </a:t>
            </a:r>
            <a:r>
              <a:rPr lang="ru-RU" i="1" dirty="0" err="1"/>
              <a:t>помірно</a:t>
            </a:r>
            <a:r>
              <a:rPr lang="ru-RU" i="1" dirty="0"/>
              <a:t> </a:t>
            </a:r>
            <a:r>
              <a:rPr lang="ru-RU" i="1" dirty="0" err="1"/>
              <a:t>забруднені</a:t>
            </a:r>
            <a:r>
              <a:rPr lang="ru-RU" i="1" dirty="0"/>
              <a:t>, </a:t>
            </a:r>
            <a:r>
              <a:rPr lang="ru-RU" i="1" dirty="0" err="1"/>
              <a:t>невисокої</a:t>
            </a:r>
            <a:r>
              <a:rPr lang="ru-RU" i="1" dirty="0"/>
              <a:t> </a:t>
            </a:r>
            <a:r>
              <a:rPr lang="ru-RU" i="1" dirty="0" err="1"/>
              <a:t>якості</a:t>
            </a:r>
            <a:r>
              <a:rPr lang="ru-RU" i="1" dirty="0"/>
              <a:t>, </a:t>
            </a:r>
            <a:r>
              <a:rPr lang="el-GR" i="1" dirty="0"/>
              <a:t>β-</a:t>
            </a:r>
            <a:r>
              <a:rPr lang="ru-RU" i="1" dirty="0" err="1"/>
              <a:t>мезосапробні</a:t>
            </a:r>
            <a:r>
              <a:rPr lang="ru-RU" i="1" dirty="0"/>
              <a:t>,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i="1" dirty="0" err="1"/>
              <a:t>свідчить</a:t>
            </a:r>
            <a:r>
              <a:rPr lang="ru-RU" i="1" dirty="0"/>
              <a:t> про </a:t>
            </a:r>
            <a:r>
              <a:rPr lang="ru-RU" i="1" dirty="0" err="1"/>
              <a:t>значний</a:t>
            </a:r>
            <a:r>
              <a:rPr lang="ru-RU" i="1" dirty="0"/>
              <a:t> </a:t>
            </a:r>
            <a:r>
              <a:rPr lang="ru-RU" i="1" dirty="0" err="1"/>
              <a:t>антропогенний</a:t>
            </a:r>
            <a:r>
              <a:rPr lang="ru-RU" i="1" dirty="0"/>
              <a:t> </a:t>
            </a:r>
            <a:r>
              <a:rPr lang="ru-RU" i="1" dirty="0" err="1"/>
              <a:t>вплив</a:t>
            </a:r>
            <a:r>
              <a:rPr lang="ru-RU" i="1" dirty="0"/>
              <a:t>. Але для </a:t>
            </a:r>
            <a:r>
              <a:rPr lang="ru-RU" i="1" dirty="0" err="1"/>
              <a:t>третього</a:t>
            </a:r>
            <a:r>
              <a:rPr lang="ru-RU" i="1" dirty="0"/>
              <a:t> та четвертого створу м. </a:t>
            </a:r>
            <a:r>
              <a:rPr lang="ru-RU" i="1" dirty="0" err="1"/>
              <a:t>Деражні</a:t>
            </a:r>
            <a:r>
              <a:rPr lang="ru-RU" i="1" dirty="0"/>
              <a:t> вода </a:t>
            </a:r>
            <a:r>
              <a:rPr lang="ru-RU" i="1" dirty="0" err="1"/>
              <a:t>відповідає</a:t>
            </a:r>
            <a:r>
              <a:rPr lang="ru-RU" i="1" dirty="0"/>
              <a:t> ІІ </a:t>
            </a:r>
            <a:r>
              <a:rPr lang="ru-RU" i="1" dirty="0" err="1"/>
              <a:t>класу</a:t>
            </a:r>
            <a:r>
              <a:rPr lang="ru-RU" i="1" dirty="0"/>
              <a:t> </a:t>
            </a:r>
            <a:r>
              <a:rPr lang="ru-RU" i="1" dirty="0" err="1"/>
              <a:t>якості</a:t>
            </a:r>
            <a:r>
              <a:rPr lang="ru-RU" i="1" dirty="0"/>
              <a:t> вод, і </a:t>
            </a:r>
            <a:r>
              <a:rPr lang="ru-RU" i="1" dirty="0" err="1"/>
              <a:t>відповідно</a:t>
            </a:r>
            <a:r>
              <a:rPr lang="ru-RU" i="1" dirty="0"/>
              <a:t> доброму стану та є чистою, </a:t>
            </a:r>
            <a:r>
              <a:rPr lang="ru-RU" i="1" dirty="0" err="1"/>
              <a:t>олігосапробною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082127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B34ED-548E-4CFB-A500-2F59BECC4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526" y="139959"/>
            <a:ext cx="10058400" cy="1450757"/>
          </a:xfrm>
        </p:spPr>
        <p:txBody>
          <a:bodyPr/>
          <a:lstStyle/>
          <a:p>
            <a:pPr algn="ctr"/>
            <a:r>
              <a:rPr lang="ru-RU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Висновки</a:t>
            </a:r>
            <a:endParaRPr lang="ru-RU" b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F2936B-1711-4608-B1EC-2BA8361D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89" y="1752428"/>
            <a:ext cx="11476652" cy="2632960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i="1" dirty="0"/>
              <a:t>На </a:t>
            </a:r>
            <a:r>
              <a:rPr lang="ru-RU" i="1" dirty="0" err="1"/>
              <a:t>якість</a:t>
            </a:r>
            <a:r>
              <a:rPr lang="ru-RU" i="1" dirty="0"/>
              <a:t> </a:t>
            </a:r>
            <a:r>
              <a:rPr lang="ru-RU" i="1" dirty="0" err="1"/>
              <a:t>поверхневих</a:t>
            </a:r>
            <a:r>
              <a:rPr lang="ru-RU" i="1" dirty="0"/>
              <a:t> вод р. Вовк в межах </a:t>
            </a:r>
            <a:r>
              <a:rPr lang="ru-RU" i="1" dirty="0" err="1"/>
              <a:t>Деражнянської</a:t>
            </a:r>
            <a:r>
              <a:rPr lang="ru-RU" i="1" dirty="0"/>
              <a:t> </a:t>
            </a:r>
            <a:r>
              <a:rPr lang="ru-RU" i="1" dirty="0" err="1"/>
              <a:t>міської</a:t>
            </a:r>
            <a:r>
              <a:rPr lang="ru-RU" i="1" dirty="0"/>
              <a:t> </a:t>
            </a:r>
            <a:r>
              <a:rPr lang="ru-RU" i="1" dirty="0" err="1"/>
              <a:t>територіальної</a:t>
            </a:r>
            <a:r>
              <a:rPr lang="ru-RU" i="1" dirty="0"/>
              <a:t> </a:t>
            </a:r>
            <a:r>
              <a:rPr lang="ru-RU" i="1" dirty="0" err="1"/>
              <a:t>громади</a:t>
            </a:r>
            <a:r>
              <a:rPr lang="ru-RU" i="1" dirty="0"/>
              <a:t> </a:t>
            </a:r>
            <a:r>
              <a:rPr lang="ru-RU" i="1" dirty="0" err="1"/>
              <a:t>впливають</a:t>
            </a:r>
            <a:r>
              <a:rPr lang="ru-RU" i="1" dirty="0"/>
              <a:t> </a:t>
            </a:r>
            <a:r>
              <a:rPr lang="ru-RU" i="1" dirty="0" err="1"/>
              <a:t>стічні</a:t>
            </a:r>
            <a:r>
              <a:rPr lang="ru-RU" i="1" dirty="0"/>
              <a:t> води, </a:t>
            </a:r>
            <a:r>
              <a:rPr lang="ru-RU" i="1" dirty="0" err="1"/>
              <a:t>сільськогосподарська</a:t>
            </a:r>
            <a:r>
              <a:rPr lang="ru-RU" i="1" dirty="0"/>
              <a:t> </a:t>
            </a:r>
            <a:r>
              <a:rPr lang="ru-RU" i="1" dirty="0" err="1"/>
              <a:t>діяльність</a:t>
            </a:r>
            <a:r>
              <a:rPr lang="ru-RU" i="1" dirty="0"/>
              <a:t>, </a:t>
            </a:r>
            <a:r>
              <a:rPr lang="ru-RU" i="1" dirty="0" err="1"/>
              <a:t>житлово-комунальні</a:t>
            </a:r>
            <a:r>
              <a:rPr lang="ru-RU" i="1" dirty="0"/>
              <a:t> </a:t>
            </a:r>
            <a:r>
              <a:rPr lang="ru-RU" i="1" dirty="0" err="1"/>
              <a:t>господарства</a:t>
            </a:r>
            <a:r>
              <a:rPr lang="ru-RU" i="1" dirty="0"/>
              <a:t>, </a:t>
            </a:r>
            <a:r>
              <a:rPr lang="ru-RU" i="1" dirty="0" err="1"/>
              <a:t>механічні</a:t>
            </a:r>
            <a:r>
              <a:rPr lang="ru-RU" i="1" dirty="0"/>
              <a:t> </a:t>
            </a:r>
            <a:r>
              <a:rPr lang="ru-RU" i="1" dirty="0" err="1"/>
              <a:t>втручання</a:t>
            </a:r>
            <a:r>
              <a:rPr lang="ru-RU" i="1" dirty="0"/>
              <a:t> у </a:t>
            </a:r>
            <a:r>
              <a:rPr lang="ru-RU" i="1" dirty="0" err="1"/>
              <a:t>річкове</a:t>
            </a:r>
            <a:r>
              <a:rPr lang="ru-RU" i="1" dirty="0"/>
              <a:t> ложе, </a:t>
            </a:r>
            <a:r>
              <a:rPr lang="ru-RU" i="1" dirty="0" err="1"/>
              <a:t>промислові</a:t>
            </a:r>
            <a:r>
              <a:rPr lang="ru-RU" i="1" dirty="0"/>
              <a:t> </a:t>
            </a:r>
            <a:r>
              <a:rPr lang="ru-RU" i="1" dirty="0" err="1"/>
              <a:t>підприємства</a:t>
            </a:r>
            <a:r>
              <a:rPr lang="ru-RU" i="1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i="1" dirty="0"/>
              <a:t>Для </a:t>
            </a:r>
            <a:r>
              <a:rPr lang="ru-RU" i="1" dirty="0" err="1"/>
              <a:t>збереження</a:t>
            </a:r>
            <a:r>
              <a:rPr lang="ru-RU" i="1" dirty="0"/>
              <a:t> та </a:t>
            </a:r>
            <a:r>
              <a:rPr lang="ru-RU" i="1" dirty="0" err="1"/>
              <a:t>поліпшення</a:t>
            </a:r>
            <a:r>
              <a:rPr lang="ru-RU" i="1" dirty="0"/>
              <a:t> стану </a:t>
            </a:r>
            <a:r>
              <a:rPr lang="ru-RU" i="1" dirty="0" err="1"/>
              <a:t>водойми</a:t>
            </a:r>
            <a:r>
              <a:rPr lang="ru-RU" i="1" dirty="0"/>
              <a:t> </a:t>
            </a:r>
            <a:r>
              <a:rPr lang="ru-RU" i="1" dirty="0" err="1"/>
              <a:t>можна</a:t>
            </a:r>
            <a:r>
              <a:rPr lang="ru-RU" i="1" dirty="0"/>
              <a:t> </a:t>
            </a:r>
            <a:r>
              <a:rPr lang="ru-RU" i="1" dirty="0" err="1"/>
              <a:t>рекомендувати</a:t>
            </a:r>
            <a:r>
              <a:rPr lang="ru-RU" i="1" dirty="0"/>
              <a:t> </a:t>
            </a:r>
            <a:r>
              <a:rPr lang="ru-RU" i="1" dirty="0" err="1"/>
              <a:t>продовження</a:t>
            </a:r>
            <a:r>
              <a:rPr lang="ru-RU" i="1" dirty="0"/>
              <a:t> </a:t>
            </a:r>
            <a:r>
              <a:rPr lang="ru-RU" i="1" dirty="0" err="1"/>
              <a:t>процесу</a:t>
            </a:r>
            <a:r>
              <a:rPr lang="ru-RU" i="1" dirty="0"/>
              <a:t> </a:t>
            </a:r>
            <a:r>
              <a:rPr lang="ru-RU" i="1" dirty="0" err="1"/>
              <a:t>удосконалення</a:t>
            </a:r>
            <a:r>
              <a:rPr lang="ru-RU" i="1" dirty="0"/>
              <a:t> </a:t>
            </a:r>
            <a:r>
              <a:rPr lang="ru-RU" i="1" dirty="0" err="1"/>
              <a:t>регіональної</a:t>
            </a:r>
            <a:r>
              <a:rPr lang="ru-RU" i="1" dirty="0"/>
              <a:t> </a:t>
            </a:r>
            <a:r>
              <a:rPr lang="ru-RU" i="1" dirty="0" err="1"/>
              <a:t>екологічної</a:t>
            </a:r>
            <a:r>
              <a:rPr lang="ru-RU" i="1" dirty="0"/>
              <a:t> </a:t>
            </a:r>
            <a:r>
              <a:rPr lang="ru-RU" i="1" dirty="0" err="1"/>
              <a:t>політики</a:t>
            </a:r>
            <a:r>
              <a:rPr lang="ru-RU" i="1" dirty="0"/>
              <a:t>, </a:t>
            </a:r>
            <a:r>
              <a:rPr lang="ru-RU" i="1" dirty="0" err="1"/>
              <a:t>модернізація</a:t>
            </a:r>
            <a:r>
              <a:rPr lang="ru-RU" i="1" dirty="0"/>
              <a:t> систем очистки </a:t>
            </a:r>
            <a:r>
              <a:rPr lang="ru-RU" i="1" dirty="0" err="1"/>
              <a:t>стічних</a:t>
            </a:r>
            <a:r>
              <a:rPr lang="ru-RU" i="1" dirty="0"/>
              <a:t> вод та </a:t>
            </a:r>
            <a:r>
              <a:rPr lang="ru-RU" i="1" dirty="0" err="1"/>
              <a:t>постійний</a:t>
            </a:r>
            <a:r>
              <a:rPr lang="ru-RU" i="1" dirty="0"/>
              <a:t> </a:t>
            </a:r>
            <a:r>
              <a:rPr lang="ru-RU" i="1" dirty="0" err="1"/>
              <a:t>моніторинг</a:t>
            </a:r>
            <a:r>
              <a:rPr lang="ru-RU" i="1" dirty="0"/>
              <a:t> </a:t>
            </a:r>
            <a:r>
              <a:rPr lang="ru-RU" i="1" dirty="0" err="1"/>
              <a:t>якості</a:t>
            </a:r>
            <a:r>
              <a:rPr lang="ru-RU" i="1" dirty="0"/>
              <a:t> </a:t>
            </a:r>
            <a:r>
              <a:rPr lang="ru-RU" i="1" dirty="0" err="1"/>
              <a:t>водойми</a:t>
            </a:r>
            <a:r>
              <a:rPr lang="ru-RU" i="1" dirty="0"/>
              <a:t> </a:t>
            </a:r>
            <a:r>
              <a:rPr lang="ru-RU" i="1" dirty="0" err="1"/>
              <a:t>біля</a:t>
            </a:r>
            <a:r>
              <a:rPr lang="ru-RU" i="1" dirty="0"/>
              <a:t> </a:t>
            </a:r>
            <a:r>
              <a:rPr lang="ru-RU" i="1" dirty="0" err="1"/>
              <a:t>місць</a:t>
            </a:r>
            <a:r>
              <a:rPr lang="ru-RU" i="1" dirty="0"/>
              <a:t> </a:t>
            </a:r>
            <a:r>
              <a:rPr lang="ru-RU" i="1" dirty="0" err="1"/>
              <a:t>скидів</a:t>
            </a:r>
            <a:r>
              <a:rPr lang="ru-RU" i="1" dirty="0"/>
              <a:t>, </a:t>
            </a:r>
            <a:r>
              <a:rPr lang="ru-RU" i="1" dirty="0" err="1"/>
              <a:t>запобігання</a:t>
            </a:r>
            <a:r>
              <a:rPr lang="ru-RU" i="1" dirty="0"/>
              <a:t> </a:t>
            </a:r>
            <a:r>
              <a:rPr lang="ru-RU" i="1" dirty="0" err="1"/>
              <a:t>руйнуванню</a:t>
            </a:r>
            <a:r>
              <a:rPr lang="ru-RU" i="1" dirty="0"/>
              <a:t> </a:t>
            </a:r>
            <a:r>
              <a:rPr lang="ru-RU" i="1" dirty="0" err="1"/>
              <a:t>берегів</a:t>
            </a:r>
            <a:r>
              <a:rPr lang="ru-RU" i="1" dirty="0"/>
              <a:t> шляхом </a:t>
            </a:r>
            <a:r>
              <a:rPr lang="ru-RU" i="1" dirty="0" err="1"/>
              <a:t>засадження</a:t>
            </a:r>
            <a:r>
              <a:rPr lang="ru-RU" i="1" dirty="0"/>
              <a:t> </a:t>
            </a:r>
            <a:r>
              <a:rPr lang="ru-RU" i="1" dirty="0" err="1"/>
              <a:t>місцевою</a:t>
            </a:r>
            <a:r>
              <a:rPr lang="ru-RU" i="1" dirty="0"/>
              <a:t> </a:t>
            </a:r>
            <a:r>
              <a:rPr lang="ru-RU" i="1" dirty="0" err="1"/>
              <a:t>рослинністю</a:t>
            </a:r>
            <a:r>
              <a:rPr lang="ru-RU" i="1" dirty="0"/>
              <a:t> </a:t>
            </a:r>
            <a:r>
              <a:rPr lang="ru-RU" i="1" dirty="0" err="1"/>
              <a:t>заплавних</a:t>
            </a:r>
            <a:r>
              <a:rPr lang="ru-RU" i="1" dirty="0"/>
              <a:t> </a:t>
            </a:r>
            <a:r>
              <a:rPr lang="ru-RU" i="1" dirty="0" err="1"/>
              <a:t>ділянок</a:t>
            </a:r>
            <a:r>
              <a:rPr lang="ru-RU" i="1" dirty="0"/>
              <a:t>, </a:t>
            </a:r>
            <a:r>
              <a:rPr lang="ru-RU" i="1" dirty="0" err="1"/>
              <a:t>очищення</a:t>
            </a:r>
            <a:r>
              <a:rPr lang="ru-RU" i="1" dirty="0"/>
              <a:t> дна </a:t>
            </a:r>
            <a:r>
              <a:rPr lang="ru-RU" i="1" dirty="0" err="1"/>
              <a:t>річки</a:t>
            </a:r>
            <a:r>
              <a:rPr lang="ru-RU" i="1" dirty="0"/>
              <a:t> </a:t>
            </a:r>
            <a:r>
              <a:rPr lang="ru-RU" i="1" dirty="0" err="1"/>
              <a:t>від</a:t>
            </a:r>
            <a:r>
              <a:rPr lang="ru-RU" i="1" dirty="0"/>
              <a:t> </a:t>
            </a:r>
            <a:r>
              <a:rPr lang="ru-RU" i="1" dirty="0" err="1"/>
              <a:t>замулення</a:t>
            </a:r>
            <a:r>
              <a:rPr lang="ru-RU" i="1" dirty="0"/>
              <a:t> та </a:t>
            </a:r>
            <a:r>
              <a:rPr lang="ru-RU" i="1" dirty="0" err="1"/>
              <a:t>інформування</a:t>
            </a:r>
            <a:r>
              <a:rPr lang="ru-RU" i="1" dirty="0"/>
              <a:t> </a:t>
            </a:r>
            <a:r>
              <a:rPr lang="ru-RU" i="1" dirty="0" err="1"/>
              <a:t>населення</a:t>
            </a:r>
            <a:r>
              <a:rPr lang="ru-RU" i="1" dirty="0"/>
              <a:t> </a:t>
            </a:r>
            <a:r>
              <a:rPr lang="ru-RU" i="1" dirty="0" err="1"/>
              <a:t>стосовно</a:t>
            </a:r>
            <a:r>
              <a:rPr lang="ru-RU" i="1" dirty="0"/>
              <a:t> </a:t>
            </a:r>
            <a:r>
              <a:rPr lang="ru-RU" i="1" dirty="0" err="1"/>
              <a:t>шкоди</a:t>
            </a:r>
            <a:r>
              <a:rPr lang="ru-RU" i="1" dirty="0"/>
              <a:t> </a:t>
            </a:r>
            <a:r>
              <a:rPr lang="ru-RU" i="1" dirty="0" err="1"/>
              <a:t>забруднення</a:t>
            </a:r>
            <a:r>
              <a:rPr lang="ru-RU" i="1" dirty="0"/>
              <a:t> </a:t>
            </a:r>
            <a:r>
              <a:rPr lang="ru-RU" i="1" dirty="0" err="1"/>
              <a:t>водойми</a:t>
            </a:r>
            <a:r>
              <a:rPr lang="ru-RU" i="1" dirty="0"/>
              <a:t> стоками та </a:t>
            </a:r>
            <a:r>
              <a:rPr lang="ru-RU" i="1" dirty="0" err="1"/>
              <a:t>сміттям</a:t>
            </a:r>
            <a:r>
              <a:rPr lang="ru-RU" i="1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6BE2C1-9312-4150-A210-3584CBA17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709" y="4119974"/>
            <a:ext cx="2263839" cy="2705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8DD933-4174-4188-8C43-84EA42861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104">
            <a:off x="7581024" y="4535663"/>
            <a:ext cx="3212841" cy="240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1B3025-E75B-417E-8768-9D11CEDEC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921" y="4013922"/>
            <a:ext cx="4365114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36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5419D-09BA-4F22-87B0-4F561EFDD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ВИКОРИСТАНИХ ДЖЕРЕЛ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41C363-0168-48D4-9E47-67046AB78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16169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1.	Архипова Л. М. До </a:t>
            </a:r>
            <a:r>
              <a:rPr lang="ru-RU" dirty="0" err="1"/>
              <a:t>питання</a:t>
            </a:r>
            <a:r>
              <a:rPr lang="ru-RU" dirty="0"/>
              <a:t> про </a:t>
            </a:r>
            <a:r>
              <a:rPr lang="ru-RU" dirty="0" err="1"/>
              <a:t>конструктивну</a:t>
            </a:r>
            <a:r>
              <a:rPr lang="ru-RU" dirty="0"/>
              <a:t> </a:t>
            </a:r>
            <a:r>
              <a:rPr lang="ru-RU" dirty="0" err="1"/>
              <a:t>гідроекологію</a:t>
            </a:r>
            <a:r>
              <a:rPr lang="ru-RU" dirty="0"/>
              <a:t>. </a:t>
            </a:r>
            <a:r>
              <a:rPr lang="ru-RU" dirty="0" err="1"/>
              <a:t>Науковий</a:t>
            </a:r>
            <a:r>
              <a:rPr lang="ru-RU" dirty="0"/>
              <a:t> </a:t>
            </a:r>
            <a:r>
              <a:rPr lang="ru-RU" dirty="0" err="1"/>
              <a:t>вісник</a:t>
            </a:r>
            <a:r>
              <a:rPr lang="ru-RU" dirty="0"/>
              <a:t> НЛТУ </a:t>
            </a:r>
            <a:r>
              <a:rPr lang="ru-RU" dirty="0" err="1"/>
              <a:t>України</a:t>
            </a:r>
            <a:r>
              <a:rPr lang="ru-RU" dirty="0"/>
              <a:t>: 2008, № 18. 280 с.</a:t>
            </a:r>
          </a:p>
          <a:p>
            <a:r>
              <a:rPr lang="ru-RU" dirty="0"/>
              <a:t>2.	Архипова Л. М. </a:t>
            </a:r>
            <a:r>
              <a:rPr lang="ru-RU" dirty="0" err="1"/>
              <a:t>Екологічні</a:t>
            </a:r>
            <a:r>
              <a:rPr lang="ru-RU" dirty="0"/>
              <a:t> </a:t>
            </a:r>
            <a:r>
              <a:rPr lang="ru-RU" dirty="0" err="1"/>
              <a:t>аспекти</a:t>
            </a:r>
            <a:r>
              <a:rPr lang="ru-RU" dirty="0"/>
              <a:t> </a:t>
            </a:r>
            <a:r>
              <a:rPr lang="ru-RU" dirty="0" err="1"/>
              <a:t>оцінки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вод: </a:t>
            </a:r>
            <a:r>
              <a:rPr lang="ru-RU" dirty="0" err="1"/>
              <a:t>матеріали</a:t>
            </a:r>
            <a:r>
              <a:rPr lang="ru-RU" dirty="0"/>
              <a:t> </a:t>
            </a:r>
            <a:r>
              <a:rPr lang="en-US" dirty="0"/>
              <a:t>II−</a:t>
            </a:r>
            <a:r>
              <a:rPr lang="ru-RU" dirty="0"/>
              <a:t>й </a:t>
            </a:r>
            <a:r>
              <a:rPr lang="ru-RU" dirty="0" err="1"/>
              <a:t>Всеукраїнський</a:t>
            </a:r>
            <a:r>
              <a:rPr lang="ru-RU" dirty="0"/>
              <a:t> </a:t>
            </a:r>
            <a:r>
              <a:rPr lang="ru-RU" dirty="0" err="1"/>
              <a:t>з'їзд</a:t>
            </a:r>
            <a:r>
              <a:rPr lang="ru-RU" dirty="0"/>
              <a:t> </a:t>
            </a:r>
            <a:r>
              <a:rPr lang="ru-RU" dirty="0" err="1"/>
              <a:t>екологів</a:t>
            </a:r>
            <a:r>
              <a:rPr lang="ru-RU" dirty="0"/>
              <a:t> з </a:t>
            </a:r>
            <a:r>
              <a:rPr lang="ru-RU" dirty="0" err="1"/>
              <a:t>міжнародною</a:t>
            </a:r>
            <a:r>
              <a:rPr lang="ru-RU" dirty="0"/>
              <a:t> </a:t>
            </a:r>
            <a:r>
              <a:rPr lang="ru-RU" dirty="0" err="1"/>
              <a:t>участю</a:t>
            </a:r>
            <a:r>
              <a:rPr lang="ru-RU" dirty="0"/>
              <a:t> (</a:t>
            </a:r>
            <a:r>
              <a:rPr lang="ru-RU" dirty="0" err="1"/>
              <a:t>Екол</a:t>
            </a:r>
            <a:r>
              <a:rPr lang="en-US" dirty="0" err="1"/>
              <a:t>ori</a:t>
            </a:r>
            <a:r>
              <a:rPr lang="ru-RU" dirty="0"/>
              <a:t>я/</a:t>
            </a:r>
            <a:r>
              <a:rPr lang="en-US" dirty="0" err="1"/>
              <a:t>Ecolog</a:t>
            </a:r>
            <a:r>
              <a:rPr lang="ru-RU" dirty="0"/>
              <a:t>у-2009). </a:t>
            </a:r>
            <a:r>
              <a:rPr lang="ru-RU" dirty="0" err="1"/>
              <a:t>Вінниця</a:t>
            </a:r>
            <a:r>
              <a:rPr lang="ru-RU" dirty="0"/>
              <a:t>, 2009. С. 103−107.</a:t>
            </a:r>
          </a:p>
          <a:p>
            <a:r>
              <a:rPr lang="ru-RU" dirty="0"/>
              <a:t>3.	Архипова Л. М. </a:t>
            </a:r>
            <a:r>
              <a:rPr lang="ru-RU" dirty="0" err="1"/>
              <a:t>Моделювання</a:t>
            </a:r>
            <a:r>
              <a:rPr lang="ru-RU" dirty="0"/>
              <a:t> </a:t>
            </a:r>
            <a:r>
              <a:rPr lang="ru-RU" dirty="0" err="1"/>
              <a:t>гідроекологічного</a:t>
            </a:r>
            <a:r>
              <a:rPr lang="ru-RU" dirty="0"/>
              <a:t> </a:t>
            </a:r>
            <a:r>
              <a:rPr lang="ru-RU" dirty="0" err="1"/>
              <a:t>потенціалу</a:t>
            </a:r>
            <a:r>
              <a:rPr lang="ru-RU" dirty="0"/>
              <a:t>.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безпека</a:t>
            </a:r>
            <a:r>
              <a:rPr lang="ru-RU" dirty="0"/>
              <a:t> та </a:t>
            </a:r>
            <a:r>
              <a:rPr lang="ru-RU" dirty="0" err="1"/>
              <a:t>збалансоване</a:t>
            </a:r>
            <a:r>
              <a:rPr lang="ru-RU" dirty="0"/>
              <a:t> </a:t>
            </a:r>
            <a:r>
              <a:rPr lang="ru-RU" dirty="0" err="1"/>
              <a:t>ресурсокористування</a:t>
            </a:r>
            <a:r>
              <a:rPr lang="ru-RU" dirty="0"/>
              <a:t>: 2010. №1. С. 41-47.</a:t>
            </a:r>
          </a:p>
          <a:p>
            <a:r>
              <a:rPr lang="ru-RU" dirty="0"/>
              <a:t>4.	Архипова Л. М. </a:t>
            </a:r>
            <a:r>
              <a:rPr lang="ru-RU" dirty="0" err="1"/>
              <a:t>Оцінка</a:t>
            </a:r>
            <a:r>
              <a:rPr lang="ru-RU" dirty="0"/>
              <a:t> </a:t>
            </a:r>
            <a:r>
              <a:rPr lang="ru-RU" dirty="0" err="1"/>
              <a:t>гідроекологічного</a:t>
            </a:r>
            <a:r>
              <a:rPr lang="ru-RU" dirty="0"/>
              <a:t> </a:t>
            </a:r>
            <a:r>
              <a:rPr lang="ru-RU" dirty="0" err="1"/>
              <a:t>потенціалу</a:t>
            </a:r>
            <a:r>
              <a:rPr lang="ru-RU" dirty="0"/>
              <a:t> </a:t>
            </a:r>
            <a:r>
              <a:rPr lang="ru-RU" dirty="0" err="1"/>
              <a:t>басейну</a:t>
            </a:r>
            <a:r>
              <a:rPr lang="ru-RU" dirty="0"/>
              <a:t> </a:t>
            </a:r>
            <a:r>
              <a:rPr lang="ru-RU" dirty="0" err="1"/>
              <a:t>ріки</a:t>
            </a:r>
            <a:r>
              <a:rPr lang="ru-RU" dirty="0"/>
              <a:t> </a:t>
            </a:r>
            <a:r>
              <a:rPr lang="ru-RU" dirty="0" err="1"/>
              <a:t>Свіча</a:t>
            </a:r>
            <a:r>
              <a:rPr lang="ru-RU" dirty="0"/>
              <a:t> в </a:t>
            </a:r>
            <a:r>
              <a:rPr lang="ru-RU" dirty="0" err="1"/>
              <a:t>районі</a:t>
            </a:r>
            <a:r>
              <a:rPr lang="ru-RU" dirty="0"/>
              <a:t> </a:t>
            </a:r>
            <a:r>
              <a:rPr lang="ru-RU" dirty="0" err="1"/>
              <a:t>розробки</a:t>
            </a:r>
            <a:r>
              <a:rPr lang="ru-RU" dirty="0"/>
              <a:t> </a:t>
            </a:r>
            <a:r>
              <a:rPr lang="ru-RU" dirty="0" err="1"/>
              <a:t>нафтогазових</a:t>
            </a:r>
            <a:r>
              <a:rPr lang="ru-RU" dirty="0"/>
              <a:t> </a:t>
            </a:r>
            <a:r>
              <a:rPr lang="ru-RU" dirty="0" err="1"/>
              <a:t>родовищ</a:t>
            </a:r>
            <a:r>
              <a:rPr lang="ru-RU" dirty="0"/>
              <a:t>. </a:t>
            </a:r>
            <a:r>
              <a:rPr lang="ru-RU" dirty="0" err="1"/>
              <a:t>Науковий</a:t>
            </a:r>
            <a:r>
              <a:rPr lang="ru-RU" dirty="0"/>
              <a:t> </a:t>
            </a:r>
            <a:r>
              <a:rPr lang="ru-RU" dirty="0" err="1"/>
              <a:t>вісник</a:t>
            </a:r>
            <a:r>
              <a:rPr lang="ru-RU" dirty="0"/>
              <a:t> ІФНТУНІГ: 2008. № 2(18). С. 17−20.</a:t>
            </a:r>
          </a:p>
          <a:p>
            <a:r>
              <a:rPr lang="ru-RU" dirty="0"/>
              <a:t>5.	</a:t>
            </a:r>
            <a:r>
              <a:rPr lang="ru-RU" dirty="0" err="1"/>
              <a:t>Афанасьєв</a:t>
            </a:r>
            <a:r>
              <a:rPr lang="ru-RU" dirty="0"/>
              <a:t> С. О. Структура </a:t>
            </a:r>
            <a:r>
              <a:rPr lang="ru-RU" dirty="0" err="1"/>
              <a:t>біотичних</a:t>
            </a:r>
            <a:r>
              <a:rPr lang="ru-RU" dirty="0"/>
              <a:t> </a:t>
            </a:r>
            <a:r>
              <a:rPr lang="ru-RU" dirty="0" err="1"/>
              <a:t>угруповань</a:t>
            </a:r>
            <a:r>
              <a:rPr lang="ru-RU" dirty="0"/>
              <a:t> та </a:t>
            </a:r>
            <a:r>
              <a:rPr lang="ru-RU" dirty="0" err="1"/>
              <a:t>оцінка</a:t>
            </a:r>
            <a:r>
              <a:rPr lang="ru-RU" dirty="0"/>
              <a:t> </a:t>
            </a:r>
            <a:r>
              <a:rPr lang="ru-RU" dirty="0" err="1"/>
              <a:t>екологічного</a:t>
            </a:r>
            <a:r>
              <a:rPr lang="ru-RU" dirty="0"/>
              <a:t> статусу </a:t>
            </a:r>
            <a:r>
              <a:rPr lang="ru-RU" dirty="0" err="1"/>
              <a:t>річок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Київ</a:t>
            </a:r>
            <a:r>
              <a:rPr lang="ru-RU" dirty="0"/>
              <a:t>: СП «</a:t>
            </a:r>
            <a:r>
              <a:rPr lang="ru-RU" dirty="0" err="1"/>
              <a:t>Інертехнодрук</a:t>
            </a:r>
            <a:r>
              <a:rPr lang="ru-RU" dirty="0"/>
              <a:t>», 2020. 412 с.</a:t>
            </a:r>
          </a:p>
          <a:p>
            <a:r>
              <a:rPr lang="ru-RU" dirty="0"/>
              <a:t>6.	</a:t>
            </a:r>
            <a:r>
              <a:rPr lang="ru-RU" dirty="0" err="1"/>
              <a:t>Бастюк</a:t>
            </a:r>
            <a:r>
              <a:rPr lang="ru-RU" dirty="0"/>
              <a:t> Б. В. </a:t>
            </a:r>
            <a:r>
              <a:rPr lang="ru-RU" dirty="0" err="1"/>
              <a:t>Водні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</a:t>
            </a:r>
            <a:r>
              <a:rPr lang="ru-RU" dirty="0" err="1"/>
              <a:t>Украйни</a:t>
            </a:r>
            <a:r>
              <a:rPr lang="ru-RU" dirty="0"/>
              <a:t>: </a:t>
            </a:r>
            <a:r>
              <a:rPr lang="ru-RU" dirty="0" err="1"/>
              <a:t>посібник</a:t>
            </a:r>
            <a:r>
              <a:rPr lang="ru-RU" dirty="0"/>
              <a:t>. </a:t>
            </a:r>
            <a:r>
              <a:rPr lang="ru-RU" dirty="0" err="1"/>
              <a:t>Харків</a:t>
            </a:r>
            <a:r>
              <a:rPr lang="ru-RU" dirty="0"/>
              <a:t>: Вид-во «</a:t>
            </a:r>
            <a:r>
              <a:rPr lang="ru-RU" dirty="0" err="1"/>
              <a:t>Оберіг</a:t>
            </a:r>
            <a:r>
              <a:rPr lang="ru-RU" dirty="0"/>
              <a:t>», 2012 р. 231с.</a:t>
            </a:r>
          </a:p>
          <a:p>
            <a:r>
              <a:rPr lang="ru-RU" dirty="0"/>
              <a:t>7.	</a:t>
            </a:r>
            <a:r>
              <a:rPr lang="ru-RU" dirty="0" err="1"/>
              <a:t>Бєлоусова</a:t>
            </a:r>
            <a:r>
              <a:rPr lang="ru-RU" dirty="0"/>
              <a:t> Н. В., </a:t>
            </a:r>
            <a:r>
              <a:rPr lang="ru-RU" dirty="0" err="1"/>
              <a:t>Еколого-ландшафтне</a:t>
            </a:r>
            <a:r>
              <a:rPr lang="ru-RU" dirty="0"/>
              <a:t> </a:t>
            </a:r>
            <a:r>
              <a:rPr lang="ru-RU" dirty="0" err="1"/>
              <a:t>обґрунтування</a:t>
            </a:r>
            <a:r>
              <a:rPr lang="ru-RU" dirty="0"/>
              <a:t> проблем </a:t>
            </a:r>
            <a:r>
              <a:rPr lang="ru-RU" dirty="0" err="1"/>
              <a:t>природокористування</a:t>
            </a:r>
            <a:r>
              <a:rPr lang="ru-RU" dirty="0"/>
              <a:t>: </a:t>
            </a:r>
            <a:r>
              <a:rPr lang="ru-RU" dirty="0" err="1"/>
              <a:t>монографія</a:t>
            </a:r>
            <a:r>
              <a:rPr lang="ru-RU" dirty="0"/>
              <a:t>. </a:t>
            </a:r>
            <a:r>
              <a:rPr lang="ru-RU" dirty="0" err="1"/>
              <a:t>Луганськ</a:t>
            </a:r>
            <a:r>
              <a:rPr lang="ru-RU" dirty="0"/>
              <a:t>: Вид-во ДЗ «ЛНУ </a:t>
            </a:r>
            <a:r>
              <a:rPr lang="ru-RU" dirty="0" err="1"/>
              <a:t>ім</a:t>
            </a:r>
            <a:r>
              <a:rPr lang="ru-RU" dirty="0"/>
              <a:t>. Т. Шевченка», 2011. 238 с.</a:t>
            </a:r>
          </a:p>
          <a:p>
            <a:r>
              <a:rPr lang="ru-RU" dirty="0"/>
              <a:t>8.	Василенко О. А. </a:t>
            </a:r>
            <a:r>
              <a:rPr lang="ru-RU" dirty="0" err="1"/>
              <a:t>Раціональне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та </a:t>
            </a:r>
            <a:r>
              <a:rPr lang="ru-RU" dirty="0" err="1"/>
              <a:t>охорона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: </a:t>
            </a:r>
            <a:r>
              <a:rPr lang="ru-RU" dirty="0" err="1"/>
              <a:t>навч</a:t>
            </a:r>
            <a:r>
              <a:rPr lang="ru-RU" dirty="0"/>
              <a:t>. </a:t>
            </a:r>
            <a:r>
              <a:rPr lang="ru-RU" dirty="0" err="1"/>
              <a:t>посіб</a:t>
            </a:r>
            <a:r>
              <a:rPr lang="ru-RU" dirty="0"/>
              <a:t>. </a:t>
            </a:r>
            <a:r>
              <a:rPr lang="ru-RU" dirty="0" err="1"/>
              <a:t>Рівне</a:t>
            </a:r>
            <a:r>
              <a:rPr lang="ru-RU" dirty="0"/>
              <a:t>: НУВГП, 2007. 246 с.</a:t>
            </a:r>
          </a:p>
          <a:p>
            <a:r>
              <a:rPr lang="ru-RU" dirty="0"/>
              <a:t>9.	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води методами </a:t>
            </a:r>
            <a:r>
              <a:rPr lang="ru-RU" dirty="0" err="1"/>
              <a:t>біоіндикації:науково-методичний</a:t>
            </a:r>
            <a:r>
              <a:rPr lang="ru-RU" dirty="0"/>
              <a:t> </a:t>
            </a:r>
            <a:r>
              <a:rPr lang="ru-RU" dirty="0" err="1"/>
              <a:t>посібник</a:t>
            </a:r>
            <a:r>
              <a:rPr lang="ru-RU" dirty="0"/>
              <a:t>-К.: </a:t>
            </a:r>
            <a:r>
              <a:rPr lang="ru-RU" dirty="0" err="1"/>
              <a:t>Науковий</a:t>
            </a:r>
            <a:r>
              <a:rPr lang="ru-RU" dirty="0"/>
              <a:t> центр </a:t>
            </a:r>
            <a:r>
              <a:rPr lang="ru-RU" dirty="0" err="1"/>
              <a:t>екомоніторингу</a:t>
            </a:r>
            <a:r>
              <a:rPr lang="ru-RU" dirty="0"/>
              <a:t> та </a:t>
            </a:r>
            <a:r>
              <a:rPr lang="ru-RU" dirty="0" err="1"/>
              <a:t>біорізноманіття</a:t>
            </a:r>
            <a:r>
              <a:rPr lang="ru-RU" dirty="0"/>
              <a:t> </a:t>
            </a:r>
            <a:r>
              <a:rPr lang="ru-RU" dirty="0" err="1"/>
              <a:t>мегаполісу</a:t>
            </a:r>
            <a:r>
              <a:rPr lang="ru-RU" dirty="0"/>
              <a:t> НАН </a:t>
            </a:r>
            <a:r>
              <a:rPr lang="ru-RU" dirty="0" err="1"/>
              <a:t>України</a:t>
            </a:r>
            <a:r>
              <a:rPr lang="ru-RU" dirty="0"/>
              <a:t>, </a:t>
            </a:r>
            <a:r>
              <a:rPr lang="ru-RU" dirty="0" err="1"/>
              <a:t>Недержавна</a:t>
            </a:r>
            <a:r>
              <a:rPr lang="ru-RU" dirty="0"/>
              <a:t> </a:t>
            </a:r>
            <a:r>
              <a:rPr lang="ru-RU" dirty="0" err="1"/>
              <a:t>наукова</a:t>
            </a:r>
            <a:r>
              <a:rPr lang="ru-RU" dirty="0"/>
              <a:t> </a:t>
            </a:r>
            <a:r>
              <a:rPr lang="ru-RU" dirty="0" err="1"/>
              <a:t>установа</a:t>
            </a:r>
            <a:r>
              <a:rPr lang="ru-RU" dirty="0"/>
              <a:t> </a:t>
            </a:r>
            <a:r>
              <a:rPr lang="ru-RU" dirty="0" err="1"/>
              <a:t>Інститут</a:t>
            </a:r>
            <a:r>
              <a:rPr lang="ru-RU" dirty="0"/>
              <a:t> </a:t>
            </a:r>
            <a:r>
              <a:rPr lang="ru-RU" dirty="0" err="1"/>
              <a:t>екології</a:t>
            </a:r>
            <a:r>
              <a:rPr lang="ru-RU" dirty="0"/>
              <a:t> (ІНЕКО) </a:t>
            </a:r>
            <a:r>
              <a:rPr lang="ru-RU" dirty="0" err="1"/>
              <a:t>Національного</a:t>
            </a:r>
            <a:r>
              <a:rPr lang="ru-RU" dirty="0"/>
              <a:t> </a:t>
            </a:r>
            <a:r>
              <a:rPr lang="ru-RU" dirty="0" err="1"/>
              <a:t>екологічного</a:t>
            </a:r>
            <a:r>
              <a:rPr lang="ru-RU" dirty="0"/>
              <a:t> центру </a:t>
            </a:r>
            <a:r>
              <a:rPr lang="ru-RU" dirty="0" err="1"/>
              <a:t>України</a:t>
            </a:r>
            <a:r>
              <a:rPr lang="ru-RU" dirty="0"/>
              <a:t>, 2011.- 112с.-Іл. 36 -</a:t>
            </a:r>
            <a:r>
              <a:rPr lang="ru-RU" dirty="0" err="1"/>
              <a:t>Бібл</a:t>
            </a:r>
            <a:r>
              <a:rPr lang="ru-RU" dirty="0"/>
              <a:t>: с.107</a:t>
            </a:r>
          </a:p>
          <a:p>
            <a:r>
              <a:rPr lang="ru-RU" dirty="0"/>
              <a:t>10.	 Вишневский В. І. </a:t>
            </a:r>
            <a:r>
              <a:rPr lang="ru-RU" dirty="0" err="1"/>
              <a:t>Гідрологічні</a:t>
            </a:r>
            <a:r>
              <a:rPr lang="ru-RU" dirty="0"/>
              <a:t> характеристики </a:t>
            </a:r>
            <a:r>
              <a:rPr lang="ru-RU" dirty="0" err="1"/>
              <a:t>річок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[текст] / В. І. Вишневский. </a:t>
            </a:r>
            <a:r>
              <a:rPr lang="ru-RU" dirty="0" err="1"/>
              <a:t>Київ</a:t>
            </a:r>
            <a:r>
              <a:rPr lang="ru-RU" dirty="0"/>
              <a:t>: Вид-во «</a:t>
            </a:r>
            <a:r>
              <a:rPr lang="ru-RU" dirty="0" err="1"/>
              <a:t>Ніка</a:t>
            </a:r>
            <a:r>
              <a:rPr lang="ru-RU" dirty="0"/>
              <a:t>-Центр» 2019 р. 224 </a:t>
            </a:r>
            <a:r>
              <a:rPr lang="en-US" dirty="0"/>
              <a:t>c.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728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F724E-97FC-4E93-AB39-C8E5D3843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ВИКОРИСТАНИХ ДЖЕРЕЛ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9D3417-B78B-4EBF-8695-A69DD0BA2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err="1"/>
              <a:t>Вишневський</a:t>
            </a:r>
            <a:r>
              <a:rPr lang="ru-RU" dirty="0"/>
              <a:t> В. І. </a:t>
            </a:r>
            <a:r>
              <a:rPr lang="ru-RU" dirty="0" err="1"/>
              <a:t>Річки</a:t>
            </a:r>
            <a:r>
              <a:rPr lang="ru-RU" dirty="0"/>
              <a:t> і </a:t>
            </a:r>
            <a:r>
              <a:rPr lang="ru-RU" dirty="0" err="1"/>
              <a:t>водоймиУкраїни</a:t>
            </a:r>
            <a:r>
              <a:rPr lang="ru-RU" dirty="0"/>
              <a:t>. Стан і </a:t>
            </a:r>
            <a:r>
              <a:rPr lang="ru-RU" dirty="0" err="1"/>
              <a:t>використання</a:t>
            </a:r>
            <a:r>
              <a:rPr lang="ru-RU" dirty="0"/>
              <a:t>: </a:t>
            </a:r>
            <a:r>
              <a:rPr lang="ru-RU" dirty="0" err="1"/>
              <a:t>підручник</a:t>
            </a:r>
            <a:r>
              <a:rPr lang="ru-RU" dirty="0"/>
              <a:t>. </a:t>
            </a:r>
            <a:r>
              <a:rPr lang="ru-RU" dirty="0" err="1"/>
              <a:t>Київ</a:t>
            </a:r>
            <a:r>
              <a:rPr lang="ru-RU" dirty="0"/>
              <a:t>: Вид-во «</a:t>
            </a:r>
            <a:r>
              <a:rPr lang="ru-RU" dirty="0" err="1"/>
              <a:t>Віпол</a:t>
            </a:r>
            <a:r>
              <a:rPr lang="ru-RU" dirty="0"/>
              <a:t>», 2018 р. 443 с.</a:t>
            </a:r>
          </a:p>
          <a:p>
            <a:r>
              <a:rPr lang="ru-RU" dirty="0"/>
              <a:t>12.	 Гавриленко О. П. </a:t>
            </a:r>
            <a:r>
              <a:rPr lang="ru-RU" dirty="0" err="1"/>
              <a:t>Екогеорафія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[</a:t>
            </a:r>
            <a:r>
              <a:rPr lang="ru-RU" dirty="0" err="1"/>
              <a:t>електронний</a:t>
            </a:r>
            <a:r>
              <a:rPr lang="ru-RU" dirty="0"/>
              <a:t> ресурс] / О. П. Гавриленко. – Режим доступу : </a:t>
            </a:r>
            <a:r>
              <a:rPr lang="en-US" dirty="0"/>
              <a:t>http://pidruchniki.com/1584072011706/ </a:t>
            </a:r>
            <a:r>
              <a:rPr lang="en-US" dirty="0" err="1"/>
              <a:t>ekologiya</a:t>
            </a:r>
            <a:r>
              <a:rPr lang="en-US" dirty="0"/>
              <a:t>/</a:t>
            </a:r>
            <a:r>
              <a:rPr lang="en-US" dirty="0" err="1"/>
              <a:t>ekogeografiya_ukrayini</a:t>
            </a:r>
            <a:r>
              <a:rPr lang="en-US" dirty="0"/>
              <a:t>.   </a:t>
            </a:r>
          </a:p>
          <a:p>
            <a:r>
              <a:rPr lang="en-US" dirty="0"/>
              <a:t>13.	 </a:t>
            </a:r>
            <a:r>
              <a:rPr lang="ru-RU" dirty="0" err="1"/>
              <a:t>Географічна</a:t>
            </a:r>
            <a:r>
              <a:rPr lang="ru-RU" dirty="0"/>
              <a:t> </a:t>
            </a:r>
            <a:r>
              <a:rPr lang="ru-RU" dirty="0" err="1"/>
              <a:t>енциклопедія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: у 3 т. / </a:t>
            </a:r>
            <a:r>
              <a:rPr lang="ru-RU" dirty="0" err="1"/>
              <a:t>редколегія</a:t>
            </a:r>
            <a:r>
              <a:rPr lang="ru-RU" dirty="0"/>
              <a:t>: О. М. </a:t>
            </a:r>
            <a:r>
              <a:rPr lang="ru-RU" dirty="0" err="1"/>
              <a:t>Маринич</a:t>
            </a:r>
            <a:r>
              <a:rPr lang="ru-RU" dirty="0"/>
              <a:t> (</a:t>
            </a:r>
            <a:r>
              <a:rPr lang="ru-RU" dirty="0" err="1"/>
              <a:t>відпов</a:t>
            </a:r>
            <a:r>
              <a:rPr lang="ru-RU" dirty="0"/>
              <a:t>. ред.) та </a:t>
            </a:r>
            <a:r>
              <a:rPr lang="ru-RU" dirty="0" err="1"/>
              <a:t>ін</a:t>
            </a:r>
            <a:r>
              <a:rPr lang="ru-RU" dirty="0"/>
              <a:t>. </a:t>
            </a:r>
            <a:r>
              <a:rPr lang="ru-RU" dirty="0" err="1"/>
              <a:t>Київ</a:t>
            </a:r>
            <a:r>
              <a:rPr lang="ru-RU" dirty="0"/>
              <a:t>: «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радянська</a:t>
            </a:r>
            <a:r>
              <a:rPr lang="ru-RU" dirty="0"/>
              <a:t> </a:t>
            </a:r>
            <a:r>
              <a:rPr lang="ru-RU" dirty="0" err="1"/>
              <a:t>енциклопедія</a:t>
            </a:r>
            <a:r>
              <a:rPr lang="ru-RU" dirty="0"/>
              <a:t>» </a:t>
            </a:r>
            <a:r>
              <a:rPr lang="ru-RU" dirty="0" err="1"/>
              <a:t>ім</a:t>
            </a:r>
            <a:r>
              <a:rPr lang="ru-RU" dirty="0"/>
              <a:t>. М. П. Бажана, 1989 р. 305с.</a:t>
            </a:r>
          </a:p>
          <a:p>
            <a:r>
              <a:rPr lang="ru-RU" dirty="0"/>
              <a:t>14.	 </a:t>
            </a:r>
            <a:r>
              <a:rPr lang="ru-RU" dirty="0" err="1"/>
              <a:t>Географія</a:t>
            </a:r>
            <a:r>
              <a:rPr lang="ru-RU" dirty="0"/>
              <a:t> для </a:t>
            </a:r>
            <a:r>
              <a:rPr lang="ru-RU" dirty="0" err="1"/>
              <a:t>допитливих</a:t>
            </a:r>
            <a:r>
              <a:rPr lang="ru-RU" dirty="0"/>
              <a:t>. </a:t>
            </a:r>
            <a:r>
              <a:rPr lang="ru-RU" dirty="0" err="1"/>
              <a:t>Ілюстрований</a:t>
            </a:r>
            <a:r>
              <a:rPr lang="ru-RU" dirty="0"/>
              <a:t> </a:t>
            </a:r>
            <a:r>
              <a:rPr lang="ru-RU" dirty="0" err="1"/>
              <a:t>захоплюючий</a:t>
            </a:r>
            <a:r>
              <a:rPr lang="ru-RU" dirty="0"/>
              <a:t> атлас </a:t>
            </a:r>
            <a:r>
              <a:rPr lang="ru-RU" dirty="0" err="1"/>
              <a:t>світу</a:t>
            </a:r>
            <a:r>
              <a:rPr lang="ru-RU" dirty="0"/>
              <a:t>. </a:t>
            </a:r>
            <a:r>
              <a:rPr lang="ru-RU" dirty="0" err="1"/>
              <a:t>Київ</a:t>
            </a:r>
            <a:r>
              <a:rPr lang="ru-RU" dirty="0"/>
              <a:t>.: Вид-во» Махаон-</a:t>
            </a:r>
            <a:r>
              <a:rPr lang="ru-RU" dirty="0" err="1"/>
              <a:t>Україна</a:t>
            </a:r>
            <a:r>
              <a:rPr lang="ru-RU" dirty="0"/>
              <a:t>», 2002 р. 40</a:t>
            </a:r>
            <a:r>
              <a:rPr lang="en-US" dirty="0"/>
              <a:t>c.</a:t>
            </a:r>
          </a:p>
          <a:p>
            <a:r>
              <a:rPr lang="en-US" dirty="0"/>
              <a:t>15.	 </a:t>
            </a:r>
            <a:r>
              <a:rPr lang="ru-RU" dirty="0"/>
              <a:t>Герасименко Ю. П. </a:t>
            </a:r>
            <a:r>
              <a:rPr lang="ru-RU" dirty="0" err="1"/>
              <a:t>Річки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: </a:t>
            </a:r>
            <a:r>
              <a:rPr lang="ru-RU" dirty="0" err="1"/>
              <a:t>посібник</a:t>
            </a:r>
            <a:r>
              <a:rPr lang="ru-RU" dirty="0"/>
              <a:t> / Ю. П. Герасименко. </a:t>
            </a:r>
            <a:r>
              <a:rPr lang="ru-RU" dirty="0" err="1"/>
              <a:t>Київ</a:t>
            </a:r>
            <a:r>
              <a:rPr lang="ru-RU" dirty="0"/>
              <a:t>: Вид-во «</a:t>
            </a:r>
            <a:r>
              <a:rPr lang="ru-RU" dirty="0" err="1"/>
              <a:t>Ніка</a:t>
            </a:r>
            <a:r>
              <a:rPr lang="ru-RU" dirty="0"/>
              <a:t>-Центр», 2002 р. 365с.</a:t>
            </a:r>
          </a:p>
          <a:p>
            <a:r>
              <a:rPr lang="ru-RU" dirty="0"/>
              <a:t>16.	 </a:t>
            </a:r>
            <a:r>
              <a:rPr lang="ru-RU" dirty="0" err="1"/>
              <a:t>Годунько</a:t>
            </a:r>
            <a:r>
              <a:rPr lang="ru-RU" dirty="0"/>
              <a:t> Р. Й. Методики </a:t>
            </a:r>
            <a:r>
              <a:rPr lang="ru-RU" dirty="0" err="1"/>
              <a:t>збору</a:t>
            </a:r>
            <a:r>
              <a:rPr lang="ru-RU" dirty="0"/>
              <a:t>, </a:t>
            </a:r>
            <a:r>
              <a:rPr lang="ru-RU" dirty="0" err="1"/>
              <a:t>фіксації</a:t>
            </a:r>
            <a:r>
              <a:rPr lang="ru-RU" dirty="0"/>
              <a:t> та </a:t>
            </a:r>
            <a:r>
              <a:rPr lang="ru-RU" dirty="0" err="1"/>
              <a:t>зберігання</a:t>
            </a:r>
            <a:r>
              <a:rPr lang="ru-RU" dirty="0"/>
              <a:t> </a:t>
            </a:r>
            <a:r>
              <a:rPr lang="ru-RU" dirty="0" err="1"/>
              <a:t>амфібіотичних</a:t>
            </a:r>
            <a:r>
              <a:rPr lang="ru-RU" dirty="0"/>
              <a:t> комах // Наук. зап. </a:t>
            </a:r>
            <a:r>
              <a:rPr lang="ru-RU" dirty="0" err="1"/>
              <a:t>Держ</a:t>
            </a:r>
            <a:r>
              <a:rPr lang="ru-RU" dirty="0"/>
              <a:t>. </a:t>
            </a:r>
            <a:r>
              <a:rPr lang="ru-RU" dirty="0" err="1"/>
              <a:t>природозн</a:t>
            </a:r>
            <a:r>
              <a:rPr lang="ru-RU" dirty="0"/>
              <a:t>. музею.2005. Т. 18. С. 5–34.</a:t>
            </a:r>
          </a:p>
          <a:p>
            <a:r>
              <a:rPr lang="ru-RU" dirty="0"/>
              <a:t>17.	 </a:t>
            </a:r>
            <a:r>
              <a:rPr lang="ru-RU" dirty="0" err="1"/>
              <a:t>Гураков</a:t>
            </a:r>
            <a:r>
              <a:rPr lang="ru-RU" dirty="0"/>
              <a:t> А. А. Проблема </a:t>
            </a:r>
            <a:r>
              <a:rPr lang="ru-RU" dirty="0" err="1"/>
              <a:t>річок</a:t>
            </a:r>
            <a:r>
              <a:rPr lang="ru-RU" dirty="0"/>
              <a:t> та </a:t>
            </a:r>
            <a:r>
              <a:rPr lang="ru-RU" dirty="0" err="1"/>
              <a:t>водопостачання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. Житомир: Вид-во «Рута», 1999 р. 189с.</a:t>
            </a:r>
          </a:p>
          <a:p>
            <a:r>
              <a:rPr lang="ru-RU" dirty="0"/>
              <a:t>18.	 Киселева Г. А., Прокопов Г. А., Разумейко В. Н. Состояние </a:t>
            </a:r>
            <a:r>
              <a:rPr lang="ru-RU" dirty="0" err="1"/>
              <a:t>макрозообентоса</a:t>
            </a:r>
            <a:r>
              <a:rPr lang="ru-RU" dirty="0"/>
              <a:t> малых рек // Наук. зап. </a:t>
            </a:r>
            <a:r>
              <a:rPr lang="ru-RU" dirty="0" err="1"/>
              <a:t>Терноп</a:t>
            </a:r>
            <a:r>
              <a:rPr lang="ru-RU" dirty="0"/>
              <a:t>. нац. </a:t>
            </a:r>
            <a:r>
              <a:rPr lang="ru-RU" dirty="0" err="1"/>
              <a:t>пед</a:t>
            </a:r>
            <a:r>
              <a:rPr lang="ru-RU" dirty="0"/>
              <a:t>. ун-ту. Сер. </a:t>
            </a:r>
            <a:r>
              <a:rPr lang="ru-RU" dirty="0" err="1"/>
              <a:t>Біол</a:t>
            </a:r>
            <a:r>
              <a:rPr lang="ru-RU" dirty="0"/>
              <a:t>. 2012. № 2 (43). С. 245–248.</a:t>
            </a:r>
          </a:p>
          <a:p>
            <a:r>
              <a:rPr lang="ru-RU" dirty="0"/>
              <a:t>19.	 Клименко М.О. </a:t>
            </a:r>
            <a:r>
              <a:rPr lang="ru-RU" dirty="0" err="1"/>
              <a:t>Охорона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об’єктів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антропогенного </a:t>
            </a:r>
            <a:r>
              <a:rPr lang="ru-RU" dirty="0" err="1"/>
              <a:t>впливу</a:t>
            </a:r>
            <a:r>
              <a:rPr lang="ru-RU" dirty="0"/>
              <a:t> /</a:t>
            </a:r>
            <a:r>
              <a:rPr lang="ru-RU" dirty="0" err="1"/>
              <a:t>М.О.Клименко</a:t>
            </a:r>
            <a:r>
              <a:rPr lang="ru-RU" dirty="0"/>
              <a:t>., О.М. Клименко, І.І. Стадник//</a:t>
            </a:r>
            <a:r>
              <a:rPr lang="ru-RU" dirty="0" err="1"/>
              <a:t>Вісник</a:t>
            </a:r>
            <a:r>
              <a:rPr lang="ru-RU" dirty="0"/>
              <a:t> КНУ </a:t>
            </a:r>
            <a:r>
              <a:rPr lang="ru-RU" dirty="0" err="1"/>
              <a:t>імені</a:t>
            </a:r>
            <a:r>
              <a:rPr lang="ru-RU" dirty="0"/>
              <a:t> </a:t>
            </a:r>
            <a:r>
              <a:rPr lang="ru-RU" dirty="0" err="1"/>
              <a:t>Михайла</a:t>
            </a:r>
            <a:r>
              <a:rPr lang="ru-RU" dirty="0"/>
              <a:t> </a:t>
            </a:r>
            <a:r>
              <a:rPr lang="ru-RU" dirty="0" err="1"/>
              <a:t>Остроградського</a:t>
            </a:r>
            <a:r>
              <a:rPr lang="ru-RU" dirty="0"/>
              <a:t>.-</a:t>
            </a:r>
            <a:r>
              <a:rPr lang="ru-RU" dirty="0" err="1"/>
              <a:t>Кременчук</a:t>
            </a:r>
            <a:r>
              <a:rPr lang="ru-RU" dirty="0"/>
              <a:t>, 2010.-Вип.6/2010 (65), ч.1.-с.177-181.- режим доступу :</a:t>
            </a:r>
            <a:r>
              <a:rPr lang="en-US" dirty="0"/>
              <a:t>htt://www.nbuv/gov.ua/portal/Natural/Vkdpu/2010_6_1/177/pdf.</a:t>
            </a:r>
          </a:p>
          <a:p>
            <a:r>
              <a:rPr lang="en-US" dirty="0"/>
              <a:t>20.	 </a:t>
            </a:r>
            <a:r>
              <a:rPr lang="ru-RU" dirty="0"/>
              <a:t>КНД 211.1.4.010-94.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оцінка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поверхневих</a:t>
            </a:r>
            <a:r>
              <a:rPr lang="ru-RU" dirty="0"/>
              <a:t> вод </a:t>
            </a:r>
            <a:r>
              <a:rPr lang="ru-RU" dirty="0" err="1"/>
              <a:t>суші</a:t>
            </a:r>
            <a:r>
              <a:rPr lang="ru-RU" dirty="0"/>
              <a:t> та </a:t>
            </a:r>
            <a:r>
              <a:rPr lang="ru-RU" dirty="0" err="1"/>
              <a:t>естуаріїв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Методика. – К.: </a:t>
            </a:r>
            <a:r>
              <a:rPr lang="ru-RU" dirty="0" err="1"/>
              <a:t>Мінекобезпеки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, 1994. – 27 с.</a:t>
            </a:r>
          </a:p>
          <a:p>
            <a:r>
              <a:rPr lang="ru-RU" dirty="0"/>
              <a:t>21.	 </a:t>
            </a:r>
            <a:r>
              <a:rPr lang="ru-RU" dirty="0" err="1"/>
              <a:t>Малі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: </a:t>
            </a:r>
            <a:r>
              <a:rPr lang="ru-RU" dirty="0" err="1"/>
              <a:t>Довідник</a:t>
            </a:r>
            <a:r>
              <a:rPr lang="ru-RU" dirty="0"/>
              <a:t>./ А.В. </a:t>
            </a:r>
            <a:r>
              <a:rPr lang="ru-RU" dirty="0" err="1"/>
              <a:t>Яцик</a:t>
            </a:r>
            <a:r>
              <a:rPr lang="ru-RU" dirty="0"/>
              <a:t>, Л.Б. </a:t>
            </a:r>
            <a:r>
              <a:rPr lang="ru-RU" dirty="0" err="1"/>
              <a:t>Бишовець</a:t>
            </a:r>
            <a:r>
              <a:rPr lang="ru-RU" dirty="0"/>
              <a:t>, Є.О. Богатов та </a:t>
            </a:r>
            <a:r>
              <a:rPr lang="ru-RU" dirty="0" err="1"/>
              <a:t>ін</a:t>
            </a:r>
            <a:r>
              <a:rPr lang="ru-RU" dirty="0"/>
              <a:t>.; за ред. А.В. </a:t>
            </a:r>
            <a:r>
              <a:rPr lang="ru-RU" dirty="0" err="1"/>
              <a:t>Яцика</a:t>
            </a:r>
            <a:r>
              <a:rPr lang="ru-RU" dirty="0"/>
              <a:t>. – К.: Урожай, 1991. – 259 с.</a:t>
            </a:r>
          </a:p>
          <a:p>
            <a:r>
              <a:rPr lang="ru-RU" dirty="0"/>
              <a:t>22.	 Методика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оцінки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поверхневих</a:t>
            </a:r>
            <a:r>
              <a:rPr lang="ru-RU" dirty="0"/>
              <a:t> вод за </a:t>
            </a:r>
            <a:r>
              <a:rPr lang="ru-RU" dirty="0" err="1"/>
              <a:t>відповідними</a:t>
            </a:r>
            <a:r>
              <a:rPr lang="ru-RU" dirty="0"/>
              <a:t> </a:t>
            </a:r>
            <a:r>
              <a:rPr lang="ru-RU" dirty="0" err="1"/>
              <a:t>категоріями</a:t>
            </a:r>
            <a:r>
              <a:rPr lang="ru-RU" dirty="0"/>
              <a:t> [</a:t>
            </a:r>
            <a:r>
              <a:rPr lang="ru-RU" dirty="0" err="1"/>
              <a:t>Електронній</a:t>
            </a:r>
            <a:r>
              <a:rPr lang="ru-RU" dirty="0"/>
              <a:t> ресурс]: проект / А. В. Гриценко, О. Г. Васенко, Г. А. </a:t>
            </a:r>
          </a:p>
        </p:txBody>
      </p:sp>
    </p:spTree>
    <p:extLst>
      <p:ext uri="{BB962C8B-B14F-4D97-AF65-F5344CB8AC3E}">
        <p14:creationId xmlns:p14="http://schemas.microsoft.com/office/powerpoint/2010/main" val="4103850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FD2B-504E-4FDA-A96D-BE3CCC65B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ВИКОРИСТАНИХ ДЖЕРЕЛ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B1E75-90AF-4726-BC5E-CE082D362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err="1"/>
              <a:t>Верніченко</a:t>
            </a:r>
            <a:r>
              <a:rPr lang="ru-RU" dirty="0"/>
              <a:t> [та </a:t>
            </a:r>
            <a:r>
              <a:rPr lang="ru-RU" dirty="0" err="1"/>
              <a:t>ін</a:t>
            </a:r>
            <a:r>
              <a:rPr lang="ru-RU" dirty="0"/>
              <a:t>. ]. – Режим доступу: </a:t>
            </a:r>
            <a:r>
              <a:rPr lang="en-US" dirty="0"/>
              <a:t>http://www.niiep.kharkov.ua/sites/default/files/metodika_2012_14_0.doc.     </a:t>
            </a:r>
          </a:p>
          <a:p>
            <a:r>
              <a:rPr lang="en-US" dirty="0"/>
              <a:t>23.	 </a:t>
            </a:r>
            <a:r>
              <a:rPr lang="ru-RU" dirty="0"/>
              <a:t>Петин А. Н. Малые водные объекты и их экологическое состояние: учебное пособие. Белгород: </a:t>
            </a:r>
            <a:r>
              <a:rPr lang="ru-RU" dirty="0" err="1"/>
              <a:t>БелГУ</a:t>
            </a:r>
            <a:r>
              <a:rPr lang="ru-RU" dirty="0"/>
              <a:t>, 2007. 240с.</a:t>
            </a:r>
          </a:p>
          <a:p>
            <a:r>
              <a:rPr lang="ru-RU" dirty="0"/>
              <a:t>24.	 </a:t>
            </a:r>
            <a:r>
              <a:rPr lang="ru-RU" dirty="0" err="1"/>
              <a:t>Погорецький</a:t>
            </a:r>
            <a:r>
              <a:rPr lang="ru-RU" dirty="0"/>
              <a:t> В. С. </a:t>
            </a:r>
            <a:r>
              <a:rPr lang="ru-RU" dirty="0" err="1"/>
              <a:t>Живлення</a:t>
            </a:r>
            <a:r>
              <a:rPr lang="ru-RU" dirty="0"/>
              <a:t> і режим </a:t>
            </a:r>
            <a:r>
              <a:rPr lang="ru-RU" dirty="0" err="1"/>
              <a:t>річок</a:t>
            </a:r>
            <a:r>
              <a:rPr lang="ru-RU" dirty="0"/>
              <a:t>: </a:t>
            </a:r>
            <a:r>
              <a:rPr lang="ru-RU" dirty="0" err="1"/>
              <a:t>посібник</a:t>
            </a:r>
            <a:r>
              <a:rPr lang="ru-RU" dirty="0"/>
              <a:t>. </a:t>
            </a:r>
            <a:r>
              <a:rPr lang="ru-RU" dirty="0" err="1"/>
              <a:t>Тернопіль</a:t>
            </a:r>
            <a:r>
              <a:rPr lang="ru-RU" dirty="0"/>
              <a:t>: Вид-во «</a:t>
            </a:r>
            <a:r>
              <a:rPr lang="ru-RU" dirty="0" err="1"/>
              <a:t>Сполом</a:t>
            </a:r>
            <a:r>
              <a:rPr lang="ru-RU" dirty="0"/>
              <a:t>», 2005 р. 483с.</a:t>
            </a:r>
          </a:p>
          <a:p>
            <a:r>
              <a:rPr lang="ru-RU" dirty="0"/>
              <a:t>25.	 Семенченко В. П. Принципы и системы </a:t>
            </a:r>
            <a:r>
              <a:rPr lang="ru-RU" dirty="0" err="1"/>
              <a:t>биоиндикации</a:t>
            </a:r>
            <a:r>
              <a:rPr lang="ru-RU" dirty="0"/>
              <a:t> текучих вод / В. П. Семенченко. – Минск : Орех, 2004. – 125 с.</a:t>
            </a:r>
          </a:p>
          <a:p>
            <a:r>
              <a:rPr lang="ru-RU" dirty="0"/>
              <a:t>26.	 </a:t>
            </a:r>
            <a:r>
              <a:rPr lang="ru-RU" dirty="0" err="1"/>
              <a:t>Стникова</a:t>
            </a:r>
            <a:r>
              <a:rPr lang="ru-RU" dirty="0"/>
              <a:t> А. С. </a:t>
            </a:r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річкові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Тернопіль</a:t>
            </a:r>
            <a:r>
              <a:rPr lang="ru-RU" dirty="0"/>
              <a:t>: Вид-во «Збруч», 2016 р. 247с.</a:t>
            </a:r>
          </a:p>
          <a:p>
            <a:r>
              <a:rPr lang="ru-RU" dirty="0"/>
              <a:t>27.	 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</a:t>
            </a:r>
            <a:r>
              <a:rPr lang="ru-RU" dirty="0" err="1"/>
              <a:t>малих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. </a:t>
            </a:r>
            <a:r>
              <a:rPr lang="en-US" dirty="0"/>
              <a:t>URL: http: // </a:t>
            </a:r>
            <a:r>
              <a:rPr lang="en-US" dirty="0" err="1"/>
              <a:t>bibliofond</a:t>
            </a:r>
            <a:r>
              <a:rPr lang="en-US" dirty="0"/>
              <a:t>. </a:t>
            </a:r>
            <a:r>
              <a:rPr lang="en-US" dirty="0" err="1"/>
              <a:t>ru</a:t>
            </a:r>
            <a:r>
              <a:rPr lang="en-US" dirty="0"/>
              <a:t> / view. </a:t>
            </a:r>
            <a:r>
              <a:rPr lang="en-US" dirty="0" err="1"/>
              <a:t>aspxid</a:t>
            </a:r>
            <a:r>
              <a:rPr lang="en-US" dirty="0"/>
              <a:t>=64797 (</a:t>
            </a:r>
            <a:r>
              <a:rPr lang="ru-RU" dirty="0"/>
              <a:t>дата </a:t>
            </a:r>
            <a:r>
              <a:rPr lang="ru-RU" dirty="0" err="1"/>
              <a:t>звернення</a:t>
            </a:r>
            <a:r>
              <a:rPr lang="ru-RU" dirty="0"/>
              <a:t>: 14.10.2021).</a:t>
            </a:r>
          </a:p>
          <a:p>
            <a:r>
              <a:rPr lang="ru-RU" dirty="0"/>
              <a:t>28.	 </a:t>
            </a:r>
            <a:r>
              <a:rPr lang="ru-RU" dirty="0" err="1"/>
              <a:t>Річки</a:t>
            </a:r>
            <a:r>
              <a:rPr lang="ru-RU" dirty="0"/>
              <a:t> </a:t>
            </a:r>
            <a:r>
              <a:rPr lang="ru-RU" dirty="0" err="1"/>
              <a:t>Хмельницької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. </a:t>
            </a:r>
            <a:r>
              <a:rPr lang="en-US" dirty="0"/>
              <a:t>URL: https://uk.wikipedia.org/wiki/ </a:t>
            </a:r>
            <a:r>
              <a:rPr lang="ru-RU" dirty="0" err="1"/>
              <a:t>Річки</a:t>
            </a:r>
            <a:r>
              <a:rPr lang="ru-RU" dirty="0"/>
              <a:t> </a:t>
            </a:r>
            <a:r>
              <a:rPr lang="ru-RU" dirty="0" err="1"/>
              <a:t>Хмельницької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(дата </a:t>
            </a:r>
            <a:r>
              <a:rPr lang="ru-RU" dirty="0" err="1"/>
              <a:t>звернення</a:t>
            </a:r>
            <a:r>
              <a:rPr lang="ru-RU" dirty="0"/>
              <a:t>: 14.10.2021).</a:t>
            </a:r>
          </a:p>
          <a:p>
            <a:r>
              <a:rPr lang="ru-RU" dirty="0"/>
              <a:t>29.	 </a:t>
            </a:r>
            <a:r>
              <a:rPr lang="ru-RU" dirty="0" err="1"/>
              <a:t>Інформація</a:t>
            </a:r>
            <a:r>
              <a:rPr lang="ru-RU" dirty="0"/>
              <a:t> про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Хмельницької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. </a:t>
            </a:r>
            <a:r>
              <a:rPr lang="en-US" dirty="0"/>
              <a:t>URL: https://web.archive.org/web/20171021164306/http://xn--b1atgjv.xn--j1amh/water-resources.php.  (</a:t>
            </a:r>
            <a:r>
              <a:rPr lang="ru-RU" dirty="0"/>
              <a:t>дата </a:t>
            </a:r>
            <a:r>
              <a:rPr lang="ru-RU" dirty="0" err="1"/>
              <a:t>звернення</a:t>
            </a:r>
            <a:r>
              <a:rPr lang="ru-RU" dirty="0"/>
              <a:t>: 14.10.2021).</a:t>
            </a:r>
          </a:p>
          <a:p>
            <a:r>
              <a:rPr lang="ru-RU" dirty="0"/>
              <a:t>30.	 </a:t>
            </a:r>
            <a:r>
              <a:rPr lang="ru-RU" dirty="0" err="1"/>
              <a:t>Інформацію</a:t>
            </a:r>
            <a:r>
              <a:rPr lang="ru-RU" dirty="0"/>
              <a:t> про </a:t>
            </a:r>
            <a:r>
              <a:rPr lang="ru-RU" dirty="0" err="1"/>
              <a:t>екологічний</a:t>
            </a:r>
            <a:r>
              <a:rPr lang="ru-RU" dirty="0"/>
              <a:t> стан </a:t>
            </a:r>
            <a:r>
              <a:rPr lang="ru-RU" dirty="0" err="1"/>
              <a:t>поверхневих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об’єктів</a:t>
            </a:r>
            <a:r>
              <a:rPr lang="ru-RU" dirty="0"/>
              <a:t> </a:t>
            </a:r>
            <a:r>
              <a:rPr lang="ru-RU" dirty="0" err="1"/>
              <a:t>Хмельницької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. </a:t>
            </a:r>
            <a:r>
              <a:rPr lang="en-US" dirty="0"/>
              <a:t>URL: https://www.adm-km.gov.ua/?p=97992</a:t>
            </a:r>
          </a:p>
          <a:p>
            <a:r>
              <a:rPr lang="en-US" dirty="0"/>
              <a:t>31.	 </a:t>
            </a:r>
            <a:r>
              <a:rPr lang="ru-RU" dirty="0"/>
              <a:t>Практика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зоології</a:t>
            </a:r>
            <a:r>
              <a:rPr lang="ru-RU" dirty="0"/>
              <a:t> </a:t>
            </a:r>
            <a:r>
              <a:rPr lang="ru-RU" dirty="0" err="1"/>
              <a:t>безхребетних</a:t>
            </a:r>
            <a:r>
              <a:rPr lang="ru-RU" dirty="0"/>
              <a:t>. </a:t>
            </a:r>
            <a:r>
              <a:rPr lang="ru-RU" dirty="0" err="1"/>
              <a:t>Визначники</a:t>
            </a:r>
            <a:r>
              <a:rPr lang="ru-RU" dirty="0"/>
              <a:t>. </a:t>
            </a:r>
            <a:r>
              <a:rPr lang="en-US" dirty="0"/>
              <a:t>URL: http://biofakuznu.blogspot.com/2017/07/blog-post_0.html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066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A18C5-F375-48D3-8E71-47896CC12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Убиті</a:t>
            </a:r>
            <a:r>
              <a:rPr lang="ru-RU" sz="4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40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річки</a:t>
            </a:r>
            <a:r>
              <a:rPr lang="ru-RU" sz="4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— </a:t>
            </a:r>
            <a:r>
              <a:rPr lang="ru-RU" sz="40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це</a:t>
            </a:r>
            <a:r>
              <a:rPr lang="ru-RU" sz="4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40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невигойні</a:t>
            </a:r>
            <a:r>
              <a:rPr lang="ru-RU" sz="4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рани </a:t>
            </a:r>
            <a:r>
              <a:rPr lang="ru-RU" sz="40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України</a:t>
            </a:r>
            <a:r>
              <a:rPr lang="ru-RU" sz="4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br>
              <a:rPr lang="ru-RU" sz="4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а </a:t>
            </a:r>
            <a:r>
              <a:rPr lang="ru-RU" sz="40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кожна</a:t>
            </a:r>
            <a:r>
              <a:rPr lang="ru-RU" sz="4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40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відроджена</a:t>
            </a:r>
            <a:r>
              <a:rPr lang="ru-RU" sz="4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40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річка</a:t>
            </a:r>
            <a:r>
              <a:rPr lang="ru-RU" sz="4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— </a:t>
            </a:r>
            <a:r>
              <a:rPr lang="ru-RU" sz="40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це</a:t>
            </a:r>
            <a:r>
              <a:rPr lang="ru-RU" sz="4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наше </a:t>
            </a:r>
            <a:r>
              <a:rPr lang="ru-RU" sz="40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Життя</a:t>
            </a:r>
            <a:endParaRPr lang="ru-RU" sz="4000" b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E1221-8635-488C-AA05-7F713DF9B4AD}"/>
              </a:ext>
            </a:extLst>
          </p:cNvPr>
          <p:cNvSpPr txBox="1"/>
          <p:nvPr/>
        </p:nvSpPr>
        <p:spPr>
          <a:xfrm>
            <a:off x="5851850" y="2559170"/>
            <a:ext cx="56994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                 </a:t>
            </a:r>
            <a:r>
              <a:rPr lang="ru-RU" sz="2800" b="1" i="1" dirty="0"/>
              <a:t>Коли </a:t>
            </a:r>
            <a:r>
              <a:rPr lang="ru-RU" sz="2800" b="1" i="1" dirty="0" err="1"/>
              <a:t>ви</a:t>
            </a:r>
            <a:r>
              <a:rPr lang="ru-RU" sz="2800" b="1" i="1" dirty="0"/>
              <a:t> </a:t>
            </a:r>
            <a:r>
              <a:rPr lang="ru-RU" sz="2800" b="1" i="1" dirty="0" err="1"/>
              <a:t>опускаєте</a:t>
            </a:r>
            <a:r>
              <a:rPr lang="ru-RU" sz="2800" b="1" i="1" dirty="0"/>
              <a:t> руку у текучий </a:t>
            </a:r>
            <a:r>
              <a:rPr lang="ru-RU" sz="2800" b="1" i="1" dirty="0" err="1"/>
              <a:t>потік</a:t>
            </a:r>
            <a:r>
              <a:rPr lang="ru-RU" sz="2800" b="1" i="1" dirty="0"/>
              <a:t>, </a:t>
            </a:r>
            <a:r>
              <a:rPr lang="ru-RU" sz="2800" b="1" i="1" dirty="0" err="1"/>
              <a:t>ви</a:t>
            </a:r>
            <a:r>
              <a:rPr lang="ru-RU" sz="2800" b="1" i="1" dirty="0"/>
              <a:t> </a:t>
            </a:r>
            <a:r>
              <a:rPr lang="ru-RU" sz="2800" b="1" i="1" dirty="0" err="1"/>
              <a:t>доторкаєтесь</a:t>
            </a:r>
            <a:r>
              <a:rPr lang="ru-RU" sz="2800" b="1" i="1" dirty="0"/>
              <a:t> до </a:t>
            </a:r>
            <a:r>
              <a:rPr lang="ru-RU" sz="2800" b="1" i="1" dirty="0" err="1"/>
              <a:t>минулого</a:t>
            </a:r>
            <a:r>
              <a:rPr lang="ru-RU" sz="2800" b="1" i="1" dirty="0"/>
              <a:t> для тих, </a:t>
            </a:r>
            <a:r>
              <a:rPr lang="ru-RU" sz="2800" b="1" i="1" dirty="0" err="1"/>
              <a:t>хто</a:t>
            </a:r>
            <a:r>
              <a:rPr lang="ru-RU" sz="2800" b="1" i="1" dirty="0"/>
              <a:t> </a:t>
            </a:r>
            <a:r>
              <a:rPr lang="ru-RU" sz="2800" b="1" i="1" dirty="0" err="1"/>
              <a:t>вище</a:t>
            </a:r>
            <a:r>
              <a:rPr lang="ru-RU" sz="2800" b="1" i="1" dirty="0"/>
              <a:t> за </a:t>
            </a:r>
            <a:r>
              <a:rPr lang="ru-RU" sz="2800" b="1" i="1" dirty="0" err="1"/>
              <a:t>течією</a:t>
            </a:r>
            <a:r>
              <a:rPr lang="ru-RU" sz="2800" b="1" i="1" dirty="0"/>
              <a:t>, і до </a:t>
            </a:r>
            <a:r>
              <a:rPr lang="ru-RU" sz="2800" b="1" i="1" dirty="0" err="1"/>
              <a:t>майбутнього</a:t>
            </a:r>
            <a:r>
              <a:rPr lang="ru-RU" sz="2800" b="1" i="1" dirty="0"/>
              <a:t> для тих, </a:t>
            </a:r>
            <a:r>
              <a:rPr lang="ru-RU" sz="2800" b="1" i="1" dirty="0" err="1"/>
              <a:t>хто</a:t>
            </a:r>
            <a:r>
              <a:rPr lang="ru-RU" sz="2800" b="1" i="1" dirty="0"/>
              <a:t> </a:t>
            </a:r>
            <a:r>
              <a:rPr lang="ru-RU" sz="2800" b="1" i="1" dirty="0" err="1"/>
              <a:t>живе</a:t>
            </a:r>
            <a:r>
              <a:rPr lang="ru-RU" sz="2800" b="1" i="1" dirty="0"/>
              <a:t> </a:t>
            </a:r>
            <a:r>
              <a:rPr lang="ru-RU" sz="2800" b="1" i="1" dirty="0" err="1"/>
              <a:t>нижче</a:t>
            </a:r>
            <a:endParaRPr lang="ru-RU" sz="2800" b="1" i="1" dirty="0"/>
          </a:p>
          <a:p>
            <a:pPr algn="just"/>
            <a:r>
              <a:rPr lang="ru-RU" sz="2800" i="1" dirty="0"/>
              <a:t>                                  Леонардо да </a:t>
            </a:r>
            <a:r>
              <a:rPr lang="ru-RU" sz="2800" i="1" dirty="0" err="1"/>
              <a:t>Вінчі</a:t>
            </a:r>
            <a:r>
              <a:rPr lang="ru-RU" sz="2800" i="1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B87947-756A-4AD7-A20F-086BEF4B2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83436"/>
            <a:ext cx="4617379" cy="431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4749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C55A2C-6563-46A7-A220-E3BE629212E6}"/>
              </a:ext>
            </a:extLst>
          </p:cNvPr>
          <p:cNvSpPr txBox="1"/>
          <p:nvPr/>
        </p:nvSpPr>
        <p:spPr>
          <a:xfrm>
            <a:off x="624590" y="109363"/>
            <a:ext cx="10942820" cy="6275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Мета дослідження</a:t>
            </a:r>
            <a:r>
              <a:rPr lang="uk-UA" b="1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оцінка екологічного стану річки Вовк в межах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Деражнянської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міської територіальної громади шляхом спостереження за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біоіндикаційною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фауною річки.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SimSun" panose="02010600030101010101" pitchFamily="2" charset="-122"/>
              </a:rPr>
              <a:t>З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авдання:</a:t>
            </a:r>
            <a:endParaRPr lang="ru-RU" sz="18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Навести загальну характеристику річкової системи Хмельницької області та фізико – географічну характеристику річки Вовк в межах території дослідження.</a:t>
            </a:r>
            <a:endParaRPr lang="ru-RU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Визначити джерела впливу на якість води у р. Вовк в межах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Деражнянської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міської територіальної громади.</a:t>
            </a:r>
            <a:endParaRPr lang="ru-RU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Визначити якість води у р. Вовк в межах території дослідження за  біотичним індексом (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Extended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Biotic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Index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EBI).</a:t>
            </a:r>
            <a:endParaRPr lang="ru-RU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Визначити рівень забруднення та клас якості води у р. Вовк в межах території дослідження за індексом Майєра.</a:t>
            </a:r>
            <a:endParaRPr lang="ru-RU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Порівняти результати гідробіологічних досліджень за двома методиками, оцінити екологічний стан річки Вовк в межах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Деражнянської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МТГ.</a:t>
            </a:r>
            <a:endParaRPr lang="ru-RU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Розробити картосхему якості води р. Вовк в межах досліджуваної території та рекомендації, спрямовані на покращення екологічного стану водних об’єктів.</a:t>
            </a:r>
            <a:endParaRPr lang="ru-RU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507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E2A050-5B15-4FDE-9964-C66ABD9AD0C3}"/>
              </a:ext>
            </a:extLst>
          </p:cNvPr>
          <p:cNvSpPr txBox="1"/>
          <p:nvPr/>
        </p:nvSpPr>
        <p:spPr>
          <a:xfrm>
            <a:off x="594609" y="499223"/>
            <a:ext cx="11002781" cy="5859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Об’єктом дослідження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є річка Вовк в межах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Деражняської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МТГ.</a:t>
            </a:r>
            <a:endParaRPr lang="ru-RU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Предметом дослідження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є якість води в річки Вовк в межах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Деражняської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МТГ.</a:t>
            </a:r>
            <a:endParaRPr lang="ru-RU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Методи дослідження</a:t>
            </a:r>
            <a:r>
              <a:rPr lang="uk-UA" b="1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пошуковий по наявній методичній та науковій літературі із аналізом знайденого матеріалу, з’ясування причинно-наслідкових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зв’язків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спостереження, методи 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біоіндикації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 кількісного і якісного визначення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зоопланктонтів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у відібраних пробах за загальноприйнятими гідробіологічними методиками, порівняння отриманих даних з критеріями визначення якості та ступеня забрудненості вод.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Наукова новизна роботи 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полягає у наявності оригінального дослідницького матеріалу по напрямку проведеного дослідження. Вивчення гідрологічної характеристики басейну річки Вовк раніше не проводилося і її ресурси не розглядались як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життєво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необхідні для населення регіону.</a:t>
            </a:r>
            <a:endParaRPr lang="ru-RU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Теоретична та практична цінність роботи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полягає в наявності теоретичного матеріалу по дослідженню, відсіяного з-поміж іншого в процесі пошуку інформації по темі, та в систематизації матеріалу напрямку дослідження. Практичне значення отриманих результатів роботи полягає в тому, що вони можуть бути використані на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уроках</a:t>
            </a:r>
            <a:r>
              <a:rPr lang="uk-UA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географії, біології, біології і екології, основ здоров’я.</a:t>
            </a:r>
            <a:endParaRPr lang="ru-RU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0525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E06F3257-B280-4895-84FE-45EF460B4A0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6080" y="0"/>
          <a:ext cx="11572240" cy="6136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199C41-1631-4E63-B874-FB739EE3B2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42" y="2123163"/>
            <a:ext cx="5033568" cy="42122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54DD28-A628-40A4-ADF0-8FDDC307D8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4" y="2378743"/>
            <a:ext cx="6318262" cy="251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41D90-F44F-4D96-B580-CC7F34613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BEA314E-B361-428C-A143-DD2935DB6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663" y="286603"/>
            <a:ext cx="5784289" cy="81387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FAFB96-94AF-421C-AC29-428F915A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987" y="179880"/>
            <a:ext cx="5793350" cy="81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97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E9D43F-A2FF-41F1-AA8B-766AC878A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1" t="25306" r="18112" b="16871"/>
          <a:stretch/>
        </p:blipFill>
        <p:spPr>
          <a:xfrm>
            <a:off x="1167209" y="1033448"/>
            <a:ext cx="9515460" cy="413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93B206-3FB0-412E-A156-0F928A294C5F}"/>
              </a:ext>
            </a:extLst>
          </p:cNvPr>
          <p:cNvSpPr txBox="1"/>
          <p:nvPr/>
        </p:nvSpPr>
        <p:spPr>
          <a:xfrm>
            <a:off x="-83977" y="5231954"/>
            <a:ext cx="11737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           створ №1 – с. </a:t>
            </a:r>
            <a:r>
              <a:rPr lang="ru-RU" dirty="0" err="1"/>
              <a:t>Коржівці</a:t>
            </a:r>
            <a:r>
              <a:rPr lang="ru-RU" dirty="0"/>
              <a:t>, створ №2 – </a:t>
            </a:r>
            <a:r>
              <a:rPr lang="ru-RU" dirty="0" err="1"/>
              <a:t>смт</a:t>
            </a:r>
            <a:r>
              <a:rPr lang="ru-RU" dirty="0"/>
              <a:t> </a:t>
            </a:r>
            <a:r>
              <a:rPr lang="ru-RU" dirty="0" err="1"/>
              <a:t>Лозове</a:t>
            </a:r>
            <a:r>
              <a:rPr lang="ru-RU" dirty="0"/>
              <a:t>, створи №3, №4, №5 – м. Деражня, створ №6 – с. </a:t>
            </a:r>
            <a:r>
              <a:rPr lang="ru-RU" dirty="0" err="1"/>
              <a:t>Нижнє</a:t>
            </a:r>
            <a:r>
              <a:rPr lang="ru-RU" dirty="0"/>
              <a:t>, </a:t>
            </a:r>
          </a:p>
          <a:p>
            <a:pPr algn="ctr"/>
            <a:r>
              <a:rPr lang="ru-RU" dirty="0"/>
              <a:t>створ № 7 – с. </a:t>
            </a:r>
            <a:r>
              <a:rPr lang="ru-RU" dirty="0" err="1"/>
              <a:t>Черешенька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C1631-86E7-4816-ACF3-9DBC03639D8E}"/>
              </a:ext>
            </a:extLst>
          </p:cNvPr>
          <p:cNvSpPr txBox="1"/>
          <p:nvPr/>
        </p:nvSpPr>
        <p:spPr>
          <a:xfrm>
            <a:off x="2855168" y="385209"/>
            <a:ext cx="6139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Місця</a:t>
            </a:r>
            <a:r>
              <a:rPr lang="ru-RU" sz="32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відбору</a:t>
            </a:r>
            <a:r>
              <a:rPr lang="ru-RU" sz="32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проб води </a:t>
            </a:r>
          </a:p>
        </p:txBody>
      </p:sp>
    </p:spTree>
    <p:extLst>
      <p:ext uri="{BB962C8B-B14F-4D97-AF65-F5344CB8AC3E}">
        <p14:creationId xmlns:p14="http://schemas.microsoft.com/office/powerpoint/2010/main" val="740940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34577F-E9CA-4D3C-BA14-853801377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3" y="1112823"/>
            <a:ext cx="12064173" cy="515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66EAD5-0162-4F93-9395-49B0F79AF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4" y="1043193"/>
            <a:ext cx="987341" cy="740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6A3217-DBD4-4D81-AF11-89EBBB0A3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3" y="1261212"/>
            <a:ext cx="1101200" cy="825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74E4EF-8A54-46CB-8093-459AB6577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98434" y="3293095"/>
            <a:ext cx="809098" cy="12235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B2B503-1776-4BFE-B542-293BD454E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780" y="2773385"/>
            <a:ext cx="1150532" cy="8628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BA7AC4-6F75-4611-BAD1-31F3A48C0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2983" y="4309416"/>
            <a:ext cx="1150532" cy="764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72CAE2-00CF-478A-9ECE-4E526A9A94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22" y="3636284"/>
            <a:ext cx="1150532" cy="8628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8EEEECE-78D3-4C29-B3C0-DBD834BED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203" y="1302897"/>
            <a:ext cx="898218" cy="673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3D3744-37D9-4591-8F86-63E99ED4CC46}"/>
              </a:ext>
            </a:extLst>
          </p:cNvPr>
          <p:cNvSpPr txBox="1"/>
          <p:nvPr/>
        </p:nvSpPr>
        <p:spPr>
          <a:xfrm>
            <a:off x="401217" y="121959"/>
            <a:ext cx="112437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Карта-схема </a:t>
            </a:r>
            <a:r>
              <a:rPr lang="ru-RU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місць</a:t>
            </a:r>
            <a:r>
              <a:rPr lang="ru-RU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b="1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відбору</a:t>
            </a:r>
            <a:r>
              <a:rPr lang="ru-RU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проб</a:t>
            </a:r>
          </a:p>
          <a:p>
            <a:pPr algn="ctr"/>
            <a:r>
              <a:rPr lang="ru-RU" dirty="0"/>
              <a:t>(створ №1 – с. </a:t>
            </a:r>
            <a:r>
              <a:rPr lang="ru-RU" dirty="0" err="1"/>
              <a:t>Коржівці</a:t>
            </a:r>
            <a:r>
              <a:rPr lang="ru-RU" dirty="0"/>
              <a:t>, створ №2 – </a:t>
            </a:r>
            <a:r>
              <a:rPr lang="ru-RU" dirty="0" err="1"/>
              <a:t>смт</a:t>
            </a:r>
            <a:r>
              <a:rPr lang="ru-RU" dirty="0"/>
              <a:t> </a:t>
            </a:r>
            <a:r>
              <a:rPr lang="ru-RU" dirty="0" err="1"/>
              <a:t>Лозове</a:t>
            </a:r>
            <a:r>
              <a:rPr lang="ru-RU" dirty="0"/>
              <a:t>, створи №3, №4, №5 – м. Деражня, створ №6 - с. </a:t>
            </a:r>
            <a:r>
              <a:rPr lang="ru-RU" dirty="0" err="1"/>
              <a:t>Нижнє</a:t>
            </a:r>
            <a:r>
              <a:rPr lang="ru-RU" dirty="0"/>
              <a:t>,</a:t>
            </a:r>
          </a:p>
          <a:p>
            <a:pPr algn="ctr"/>
            <a:r>
              <a:rPr lang="ru-RU" dirty="0"/>
              <a:t> створ № 7 – с. </a:t>
            </a:r>
            <a:r>
              <a:rPr lang="ru-RU" dirty="0" err="1"/>
              <a:t>Черешенька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07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6AC6CC-1B85-476F-B269-F78ABC270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08"/>
          <a:stretch/>
        </p:blipFill>
        <p:spPr>
          <a:xfrm flipH="1">
            <a:off x="172954" y="1068215"/>
            <a:ext cx="1586204" cy="91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AB6569-8523-4535-A430-51C55E30A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81"/>
          <a:stretch/>
        </p:blipFill>
        <p:spPr>
          <a:xfrm flipH="1">
            <a:off x="172954" y="4734957"/>
            <a:ext cx="1586204" cy="77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93D52B-27F7-4A1F-A15F-4A4ED26B5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25426" b="7547"/>
          <a:stretch/>
        </p:blipFill>
        <p:spPr>
          <a:xfrm>
            <a:off x="184749" y="2014645"/>
            <a:ext cx="1991748" cy="91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F19BEB-93D3-48BF-800A-202492E27B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53"/>
          <a:stretch/>
        </p:blipFill>
        <p:spPr>
          <a:xfrm>
            <a:off x="172954" y="5549572"/>
            <a:ext cx="1586204" cy="779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57A646-FBF6-492F-B017-5D355A70FA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3021"/>
          <a:stretch/>
        </p:blipFill>
        <p:spPr>
          <a:xfrm>
            <a:off x="172954" y="2957509"/>
            <a:ext cx="1586204" cy="86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A6395F-F594-41F2-B9AE-A4DE190876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4" b="8539"/>
          <a:stretch/>
        </p:blipFill>
        <p:spPr>
          <a:xfrm>
            <a:off x="196542" y="3855563"/>
            <a:ext cx="1574409" cy="86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F2B51F-129E-4AC3-BFD6-798CC3E224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3" b="4820"/>
          <a:stretch/>
        </p:blipFill>
        <p:spPr>
          <a:xfrm flipH="1">
            <a:off x="184749" y="93792"/>
            <a:ext cx="1586202" cy="91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E64C063-CDDF-4928-BB49-AE2FE416EA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7795" y="356872"/>
            <a:ext cx="8926932" cy="579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348574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829</TotalTime>
  <Words>1816</Words>
  <Application>Microsoft Office PowerPoint</Application>
  <PresentationFormat>Широкоэкранный</PresentationFormat>
  <Paragraphs>69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Ретро</vt:lpstr>
      <vt:lpstr>   ДОСЛІДЖЕННЯ ЕКОЛОГІЧНОГО  СТАНУ РІЧКИ ВОВК В МЕЖАХ  ДЕРАЖНЯНСЬКОЇ МТГ МЕТОДОМ БІОІНДИКАЦІЇ  </vt:lpstr>
      <vt:lpstr>Убиті річки — це невигойні рани України,  а кожна відроджена річка — це наше Життя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Висновки</vt:lpstr>
      <vt:lpstr>Висновки</vt:lpstr>
      <vt:lpstr>СПИСОК ВИКОРИСТАНИХ ДЖЕРЕЛ</vt:lpstr>
      <vt:lpstr>СПИСОК ВИКОРИСТАНИХ ДЖЕРЕЛ</vt:lpstr>
      <vt:lpstr>СПИСОК ВИКОРИСТАНИХ ДЖЕРЕЛ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Наталія Свирида</cp:lastModifiedBy>
  <cp:revision>25</cp:revision>
  <dcterms:created xsi:type="dcterms:W3CDTF">2021-10-29T18:27:23Z</dcterms:created>
  <dcterms:modified xsi:type="dcterms:W3CDTF">2024-04-17T16:21:04Z</dcterms:modified>
</cp:coreProperties>
</file>