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73" r:id="rId3"/>
    <p:sldId id="267" r:id="rId4"/>
    <p:sldId id="280" r:id="rId5"/>
    <p:sldId id="277" r:id="rId6"/>
    <p:sldId id="263" r:id="rId7"/>
    <p:sldId id="278" r:id="rId8"/>
    <p:sldId id="279" r:id="rId9"/>
    <p:sldId id="258" r:id="rId10"/>
    <p:sldId id="275" r:id="rId11"/>
    <p:sldId id="259" r:id="rId12"/>
    <p:sldId id="266" r:id="rId13"/>
    <p:sldId id="260" r:id="rId14"/>
    <p:sldId id="261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CBE5"/>
    <a:srgbClr val="459FF1"/>
    <a:srgbClr val="637CF7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7" autoAdjust="0"/>
    <p:restoredTop sz="94660"/>
  </p:normalViewPr>
  <p:slideViewPr>
    <p:cSldViewPr>
      <p:cViewPr varScale="1">
        <p:scale>
          <a:sx n="97" d="100"/>
          <a:sy n="97" d="100"/>
        </p:scale>
        <p:origin x="-9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err="1"/>
              <a:t>Кременчуцьке</a:t>
            </a:r>
            <a:r>
              <a:rPr lang="ru-RU" sz="1400" baseline="0" dirty="0"/>
              <a:t> </a:t>
            </a:r>
            <a:r>
              <a:rPr lang="ru-RU" sz="1400" baseline="0" dirty="0" err="1"/>
              <a:t>водосховище</a:t>
            </a:r>
            <a:endParaRPr lang="ru-RU" sz="1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val>
            <c:numRef>
              <c:f>Лист1!$C$32:$C$34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val>
            <c:numRef>
              <c:f>Лист1!$D$32:$D$34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</c:ser>
        <c:axId val="82959744"/>
        <c:axId val="84194432"/>
      </c:barChart>
      <c:catAx>
        <c:axId val="82959744"/>
        <c:scaling>
          <c:orientation val="minMax"/>
        </c:scaling>
        <c:axPos val="b"/>
        <c:majorTickMark val="none"/>
        <c:tickLblPos val="nextTo"/>
        <c:crossAx val="84194432"/>
        <c:crosses val="autoZero"/>
        <c:auto val="1"/>
        <c:lblAlgn val="ctr"/>
        <c:lblOffset val="100"/>
      </c:catAx>
      <c:valAx>
        <c:axId val="8419443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829597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err="1"/>
              <a:t>Річка</a:t>
            </a:r>
            <a:r>
              <a:rPr lang="ru-RU" sz="1400" baseline="0" dirty="0"/>
              <a:t> </a:t>
            </a:r>
            <a:r>
              <a:rPr lang="ru-RU" sz="1400" baseline="0" dirty="0" err="1"/>
              <a:t>Ірклій</a:t>
            </a:r>
            <a:endParaRPr lang="ru-RU" sz="1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val>
            <c:numRef>
              <c:f>Лист1!$B$7:$B$9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val>
            <c:numRef>
              <c:f>Лист1!$C$7:$C$9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</c:ser>
        <c:axId val="84260352"/>
        <c:axId val="84261888"/>
      </c:barChart>
      <c:catAx>
        <c:axId val="84260352"/>
        <c:scaling>
          <c:orientation val="minMax"/>
        </c:scaling>
        <c:axPos val="b"/>
        <c:majorTickMark val="none"/>
        <c:tickLblPos val="nextTo"/>
        <c:crossAx val="84261888"/>
        <c:crosses val="autoZero"/>
        <c:auto val="1"/>
        <c:lblAlgn val="ctr"/>
        <c:lblOffset val="100"/>
      </c:catAx>
      <c:valAx>
        <c:axId val="8426188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8426035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832B9-47E9-4AEE-A242-B9111428DD6D}" type="doc">
      <dgm:prSet loTypeId="urn:microsoft.com/office/officeart/2005/8/layout/radial1" loCatId="cycle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F5AEFBA-7B81-4C76-884B-3416AB81C129}">
      <dgm:prSet phldrT="[Текст]" custT="1"/>
      <dgm:spPr>
        <a:solidFill>
          <a:srgbClr val="FF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uk-UA" sz="2800" dirty="0" err="1" smtClean="0">
              <a:latin typeface="Times New Roman" pitchFamily="18" charset="0"/>
              <a:cs typeface="Times New Roman" pitchFamily="18" charset="0"/>
            </a:rPr>
            <a:t>Біоіндикатори</a:t>
          </a:r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 -</a:t>
          </a:r>
        </a:p>
        <a:p>
          <a:pPr>
            <a:lnSpc>
              <a:spcPct val="100000"/>
            </a:lnSpc>
          </a:pPr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ракоподібні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8C869093-963B-46BB-B070-995E60C67E5B}" type="parTrans" cxnId="{BCD1BC14-3D38-4E2A-B6D6-1F5A8A6FB026}">
      <dgm:prSet/>
      <dgm:spPr/>
      <dgm:t>
        <a:bodyPr/>
        <a:lstStyle/>
        <a:p>
          <a:endParaRPr lang="ru-RU"/>
        </a:p>
      </dgm:t>
    </dgm:pt>
    <dgm:pt modelId="{9D965A70-5961-4EC5-B99E-ADA0E50E56E7}" type="sibTrans" cxnId="{BCD1BC14-3D38-4E2A-B6D6-1F5A8A6FB026}">
      <dgm:prSet/>
      <dgm:spPr/>
      <dgm:t>
        <a:bodyPr/>
        <a:lstStyle/>
        <a:p>
          <a:endParaRPr lang="ru-RU"/>
        </a:p>
      </dgm:t>
    </dgm:pt>
    <dgm:pt modelId="{60E184BF-506E-47F8-A59E-3D21408578A8}">
      <dgm:prSet phldrT="[Текст]" custT="1"/>
      <dgm:spPr>
        <a:solidFill>
          <a:srgbClr val="FFFF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600" b="1" dirty="0" smtClean="0">
              <a:solidFill>
                <a:srgbClr val="FF0000"/>
              </a:solidFill>
              <a:latin typeface="Ariston" pitchFamily="66" charset="0"/>
            </a:rPr>
            <a:t>Гіпотези досліджень </a:t>
          </a:r>
          <a:endParaRPr lang="ru-RU" sz="3600" dirty="0" smtClean="0">
            <a:solidFill>
              <a:srgbClr val="FF0000"/>
            </a:solidFill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37356283-6A7A-41B5-A601-B14E68E70E4D}" type="parTrans" cxnId="{5103D2C5-2555-4D50-9080-733900AD4EF0}">
      <dgm:prSet/>
      <dgm:spPr>
        <a:ln w="28575"/>
      </dgm:spPr>
      <dgm:t>
        <a:bodyPr/>
        <a:lstStyle/>
        <a:p>
          <a:endParaRPr lang="ru-RU"/>
        </a:p>
      </dgm:t>
    </dgm:pt>
    <dgm:pt modelId="{656E263F-EB6E-4B53-94AD-B42155432364}" type="sibTrans" cxnId="{5103D2C5-2555-4D50-9080-733900AD4EF0}">
      <dgm:prSet/>
      <dgm:spPr/>
      <dgm:t>
        <a:bodyPr/>
        <a:lstStyle/>
        <a:p>
          <a:endParaRPr lang="ru-RU"/>
        </a:p>
      </dgm:t>
    </dgm:pt>
    <dgm:pt modelId="{7C259235-6B59-4E18-BAD9-BB4B15103FBD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uk-UA" sz="17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Бокоплав</a:t>
          </a:r>
          <a:r>
            <a:rPr lang="uk-UA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озерний – індикатор відносно благополучних екологічних умов, а саме </a:t>
          </a:r>
          <a:r>
            <a:rPr lang="uk-UA" sz="18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бета-</a:t>
          </a:r>
          <a:r>
            <a:rPr lang="uk-UA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мегосапробних</a:t>
          </a:r>
          <a:r>
            <a:rPr lang="uk-UA" sz="17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700" dirty="0">
            <a:solidFill>
              <a:schemeClr val="bg1"/>
            </a:solidFill>
          </a:endParaRPr>
        </a:p>
      </dgm:t>
    </dgm:pt>
    <dgm:pt modelId="{6D0B8423-5359-43DB-BC22-F140EEBCA0AC}" type="parTrans" cxnId="{16D1FFEB-00B7-4CD2-8D49-43B660D7FEF0}">
      <dgm:prSet/>
      <dgm:spPr>
        <a:ln w="28575"/>
      </dgm:spPr>
      <dgm:t>
        <a:bodyPr/>
        <a:lstStyle/>
        <a:p>
          <a:endParaRPr lang="ru-RU"/>
        </a:p>
      </dgm:t>
    </dgm:pt>
    <dgm:pt modelId="{F0D2D203-0611-41DE-AA3D-658A2A2728C3}" type="sibTrans" cxnId="{16D1FFEB-00B7-4CD2-8D49-43B660D7FEF0}">
      <dgm:prSet/>
      <dgm:spPr/>
      <dgm:t>
        <a:bodyPr/>
        <a:lstStyle/>
        <a:p>
          <a:endParaRPr lang="ru-RU"/>
        </a:p>
      </dgm:t>
    </dgm:pt>
    <dgm:pt modelId="{102545C8-9F1E-48BA-A75D-EF5CB5E87C2F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uk-UA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Річкові раки – жителі  чистих або </a:t>
          </a:r>
          <a:r>
            <a:rPr lang="uk-UA" sz="18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слабозабруднених</a:t>
          </a:r>
          <a:r>
            <a:rPr lang="uk-UA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водойм з </a:t>
          </a:r>
          <a:r>
            <a:rPr lang="uk-UA" sz="18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олігосапробною</a:t>
          </a:r>
          <a:r>
            <a:rPr lang="uk-UA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та близькою до неї   </a:t>
          </a:r>
          <a:r>
            <a:rPr lang="uk-UA" sz="18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бета-сапробною</a:t>
          </a:r>
          <a:r>
            <a:rPr lang="uk-UA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водами.</a:t>
          </a:r>
          <a:endParaRPr lang="ru-RU" sz="1800" dirty="0">
            <a:solidFill>
              <a:schemeClr val="bg1"/>
            </a:solidFill>
          </a:endParaRPr>
        </a:p>
      </dgm:t>
    </dgm:pt>
    <dgm:pt modelId="{D99C05BC-35C4-4D1D-B889-A7075120FC3F}" type="parTrans" cxnId="{C96822BE-7A91-4615-BD28-605209C00153}">
      <dgm:prSet/>
      <dgm:spPr>
        <a:ln w="28575">
          <a:solidFill>
            <a:schemeClr val="bg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A203F936-9F57-423D-9FF8-C4A7522E8D8D}" type="sibTrans" cxnId="{C96822BE-7A91-4615-BD28-605209C00153}">
      <dgm:prSet/>
      <dgm:spPr/>
      <dgm:t>
        <a:bodyPr/>
        <a:lstStyle/>
        <a:p>
          <a:endParaRPr lang="ru-RU"/>
        </a:p>
      </dgm:t>
    </dgm:pt>
    <dgm:pt modelId="{6275F7FA-382B-48D6-B89A-1A6B9921F87E}">
      <dgm:prSet custT="1"/>
      <dgm:spPr>
        <a:solidFill>
          <a:srgbClr val="00B050"/>
        </a:solidFill>
      </dgm:spPr>
      <dgm:t>
        <a:bodyPr/>
        <a:lstStyle/>
        <a:p>
          <a:r>
            <a:rPr lang="uk-UA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Зміна кольору проживаючих у воді дафній – показник вмісту кисню у воді.</a:t>
          </a:r>
          <a:endParaRPr lang="ru-RU" sz="1800" dirty="0">
            <a:solidFill>
              <a:schemeClr val="bg1"/>
            </a:solidFill>
          </a:endParaRPr>
        </a:p>
      </dgm:t>
    </dgm:pt>
    <dgm:pt modelId="{7F59919E-B297-4FE6-A682-5CB7B5BB188A}" type="parTrans" cxnId="{248758D9-EACE-4655-8C77-46A0349DA329}">
      <dgm:prSet/>
      <dgm:spPr>
        <a:ln w="28575">
          <a:solidFill>
            <a:schemeClr val="bg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E7AB5E8-E54C-49A7-AB59-42E91F1298D9}" type="sibTrans" cxnId="{248758D9-EACE-4655-8C77-46A0349DA329}">
      <dgm:prSet/>
      <dgm:spPr/>
      <dgm:t>
        <a:bodyPr/>
        <a:lstStyle/>
        <a:p>
          <a:endParaRPr lang="ru-RU"/>
        </a:p>
      </dgm:t>
    </dgm:pt>
    <dgm:pt modelId="{2BA49065-A142-4DA1-A18B-A0435012A71C}">
      <dgm:prSet custT="1"/>
      <dgm:spPr>
        <a:solidFill>
          <a:srgbClr val="00B050"/>
        </a:solidFill>
      </dgm:spPr>
      <dgm:t>
        <a:bodyPr/>
        <a:lstStyle/>
        <a:p>
          <a:r>
            <a:rPr lang="uk-UA" sz="18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Біотестуванням</a:t>
          </a:r>
          <a:r>
            <a:rPr lang="uk-UA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води дафніями – визначення чистоти досліджуваних вод</a:t>
          </a:r>
          <a:endParaRPr lang="ru-RU" sz="1800" dirty="0">
            <a:solidFill>
              <a:schemeClr val="bg1"/>
            </a:solidFill>
          </a:endParaRPr>
        </a:p>
      </dgm:t>
    </dgm:pt>
    <dgm:pt modelId="{136D54C8-7E32-47DF-957F-0C8ED789198D}" type="parTrans" cxnId="{91D779CB-570A-4BD2-9524-164A6E18069F}">
      <dgm:prSet/>
      <dgm:spPr>
        <a:ln w="28575"/>
      </dgm:spPr>
      <dgm:t>
        <a:bodyPr/>
        <a:lstStyle/>
        <a:p>
          <a:endParaRPr lang="ru-RU"/>
        </a:p>
      </dgm:t>
    </dgm:pt>
    <dgm:pt modelId="{1586B309-9DE0-4F7B-93AB-8844CC72B3EC}" type="sibTrans" cxnId="{91D779CB-570A-4BD2-9524-164A6E18069F}">
      <dgm:prSet/>
      <dgm:spPr/>
      <dgm:t>
        <a:bodyPr/>
        <a:lstStyle/>
        <a:p>
          <a:endParaRPr lang="ru-RU"/>
        </a:p>
      </dgm:t>
    </dgm:pt>
    <dgm:pt modelId="{46F027ED-68DF-4678-9337-1122C7B8F759}" type="pres">
      <dgm:prSet presAssocID="{9C3832B9-47E9-4AEE-A242-B9111428DD6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8800D6-13AC-46FC-B274-CD3D507799B9}" type="pres">
      <dgm:prSet presAssocID="{CF5AEFBA-7B81-4C76-884B-3416AB81C129}" presName="centerShape" presStyleLbl="node0" presStyleIdx="0" presStyleCnt="1" custScaleX="155771" custScaleY="120148" custLinFactNeighborX="2346" custLinFactNeighborY="-9159"/>
      <dgm:spPr/>
      <dgm:t>
        <a:bodyPr/>
        <a:lstStyle/>
        <a:p>
          <a:endParaRPr lang="ru-RU"/>
        </a:p>
      </dgm:t>
    </dgm:pt>
    <dgm:pt modelId="{8DDA67E6-5D8E-486D-91A8-24DE57B68512}" type="pres">
      <dgm:prSet presAssocID="{37356283-6A7A-41B5-A601-B14E68E70E4D}" presName="Name9" presStyleLbl="parChTrans1D2" presStyleIdx="0" presStyleCnt="5"/>
      <dgm:spPr/>
      <dgm:t>
        <a:bodyPr/>
        <a:lstStyle/>
        <a:p>
          <a:endParaRPr lang="ru-RU"/>
        </a:p>
      </dgm:t>
    </dgm:pt>
    <dgm:pt modelId="{9F757246-049C-4085-A521-2643A50EC1AC}" type="pres">
      <dgm:prSet presAssocID="{37356283-6A7A-41B5-A601-B14E68E70E4D}" presName="connTx" presStyleLbl="parChTrans1D2" presStyleIdx="0" presStyleCnt="5"/>
      <dgm:spPr/>
      <dgm:t>
        <a:bodyPr/>
        <a:lstStyle/>
        <a:p>
          <a:endParaRPr lang="ru-RU"/>
        </a:p>
      </dgm:t>
    </dgm:pt>
    <dgm:pt modelId="{A124240F-9CC8-469D-8395-B1524B86BE47}" type="pres">
      <dgm:prSet presAssocID="{60E184BF-506E-47F8-A59E-3D21408578A8}" presName="node" presStyleLbl="node1" presStyleIdx="0" presStyleCnt="5" custScaleX="241017" custScaleY="66160" custRadScaleRad="106081" custRadScaleInc="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B0135-A30B-476E-BE03-BFDDAC837B39}" type="pres">
      <dgm:prSet presAssocID="{136D54C8-7E32-47DF-957F-0C8ED789198D}" presName="Name9" presStyleLbl="parChTrans1D2" presStyleIdx="1" presStyleCnt="5"/>
      <dgm:spPr/>
      <dgm:t>
        <a:bodyPr/>
        <a:lstStyle/>
        <a:p>
          <a:endParaRPr lang="ru-RU"/>
        </a:p>
      </dgm:t>
    </dgm:pt>
    <dgm:pt modelId="{72F864C2-459B-4E25-B7CE-495E46E5BD59}" type="pres">
      <dgm:prSet presAssocID="{136D54C8-7E32-47DF-957F-0C8ED789198D}" presName="connTx" presStyleLbl="parChTrans1D2" presStyleIdx="1" presStyleCnt="5"/>
      <dgm:spPr/>
      <dgm:t>
        <a:bodyPr/>
        <a:lstStyle/>
        <a:p>
          <a:endParaRPr lang="ru-RU"/>
        </a:p>
      </dgm:t>
    </dgm:pt>
    <dgm:pt modelId="{73A64D40-8AC1-414E-9748-2CCAF0970B6C}" type="pres">
      <dgm:prSet presAssocID="{2BA49065-A142-4DA1-A18B-A0435012A71C}" presName="node" presStyleLbl="node1" presStyleIdx="1" presStyleCnt="5" custScaleX="117193" custScaleY="112348" custRadScaleRad="123017" custRadScaleInc="-8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9A619-9C90-4E02-86D1-C5D9352670FC}" type="pres">
      <dgm:prSet presAssocID="{6D0B8423-5359-43DB-BC22-F140EEBCA0AC}" presName="Name9" presStyleLbl="parChTrans1D2" presStyleIdx="2" presStyleCnt="5"/>
      <dgm:spPr/>
      <dgm:t>
        <a:bodyPr/>
        <a:lstStyle/>
        <a:p>
          <a:endParaRPr lang="ru-RU"/>
        </a:p>
      </dgm:t>
    </dgm:pt>
    <dgm:pt modelId="{5A81CB8D-C907-4436-958B-7E27A1C903BB}" type="pres">
      <dgm:prSet presAssocID="{6D0B8423-5359-43DB-BC22-F140EEBCA0AC}" presName="connTx" presStyleLbl="parChTrans1D2" presStyleIdx="2" presStyleCnt="5"/>
      <dgm:spPr/>
      <dgm:t>
        <a:bodyPr/>
        <a:lstStyle/>
        <a:p>
          <a:endParaRPr lang="ru-RU"/>
        </a:p>
      </dgm:t>
    </dgm:pt>
    <dgm:pt modelId="{11896419-F7FB-428D-A556-06E8915FC7A0}" type="pres">
      <dgm:prSet presAssocID="{7C259235-6B59-4E18-BAD9-BB4B15103FBD}" presName="node" presStyleLbl="node1" presStyleIdx="2" presStyleCnt="5" custScaleX="202671" custScaleY="79405" custRadScaleRad="106892" custRadScaleInc="-87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AB85D-0CD3-48C3-A15E-896215CC128E}" type="pres">
      <dgm:prSet presAssocID="{D99C05BC-35C4-4D1D-B889-A7075120FC3F}" presName="Name9" presStyleLbl="parChTrans1D2" presStyleIdx="3" presStyleCnt="5"/>
      <dgm:spPr/>
      <dgm:t>
        <a:bodyPr/>
        <a:lstStyle/>
        <a:p>
          <a:endParaRPr lang="ru-RU"/>
        </a:p>
      </dgm:t>
    </dgm:pt>
    <dgm:pt modelId="{E6A080F3-727B-4926-86C8-26EA313E2CB1}" type="pres">
      <dgm:prSet presAssocID="{D99C05BC-35C4-4D1D-B889-A7075120FC3F}" presName="connTx" presStyleLbl="parChTrans1D2" presStyleIdx="3" presStyleCnt="5"/>
      <dgm:spPr/>
      <dgm:t>
        <a:bodyPr/>
        <a:lstStyle/>
        <a:p>
          <a:endParaRPr lang="ru-RU"/>
        </a:p>
      </dgm:t>
    </dgm:pt>
    <dgm:pt modelId="{3141D277-B8AF-4BDC-B9E4-696F50F8085A}" type="pres">
      <dgm:prSet presAssocID="{102545C8-9F1E-48BA-A75D-EF5CB5E87C2F}" presName="node" presStyleLbl="node1" presStyleIdx="3" presStyleCnt="5" custScaleX="207274" custScaleY="80891" custRadScaleRad="104829" custRadScaleInc="85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0EA9E-AD0A-449F-AB8A-A7E300574627}" type="pres">
      <dgm:prSet presAssocID="{7F59919E-B297-4FE6-A682-5CB7B5BB188A}" presName="Name9" presStyleLbl="parChTrans1D2" presStyleIdx="4" presStyleCnt="5"/>
      <dgm:spPr/>
      <dgm:t>
        <a:bodyPr/>
        <a:lstStyle/>
        <a:p>
          <a:endParaRPr lang="ru-RU"/>
        </a:p>
      </dgm:t>
    </dgm:pt>
    <dgm:pt modelId="{A7DF03C7-B801-426E-B7AE-EAC964592F94}" type="pres">
      <dgm:prSet presAssocID="{7F59919E-B297-4FE6-A682-5CB7B5BB188A}" presName="connTx" presStyleLbl="parChTrans1D2" presStyleIdx="4" presStyleCnt="5"/>
      <dgm:spPr/>
      <dgm:t>
        <a:bodyPr/>
        <a:lstStyle/>
        <a:p>
          <a:endParaRPr lang="ru-RU"/>
        </a:p>
      </dgm:t>
    </dgm:pt>
    <dgm:pt modelId="{224C6F76-C7EC-43CE-8684-DC0FB101DEE5}" type="pres">
      <dgm:prSet presAssocID="{6275F7FA-382B-48D6-B89A-1A6B9921F87E}" presName="node" presStyleLbl="node1" presStyleIdx="4" presStyleCnt="5" custScaleX="115338" custScaleY="112348" custRadScaleRad="119286" custRadScaleInc="10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6822BE-7A91-4615-BD28-605209C00153}" srcId="{CF5AEFBA-7B81-4C76-884B-3416AB81C129}" destId="{102545C8-9F1E-48BA-A75D-EF5CB5E87C2F}" srcOrd="3" destOrd="0" parTransId="{D99C05BC-35C4-4D1D-B889-A7075120FC3F}" sibTransId="{A203F936-9F57-423D-9FF8-C4A7522E8D8D}"/>
    <dgm:cxn modelId="{248758D9-EACE-4655-8C77-46A0349DA329}" srcId="{CF5AEFBA-7B81-4C76-884B-3416AB81C129}" destId="{6275F7FA-382B-48D6-B89A-1A6B9921F87E}" srcOrd="4" destOrd="0" parTransId="{7F59919E-B297-4FE6-A682-5CB7B5BB188A}" sibTransId="{8E7AB5E8-E54C-49A7-AB59-42E91F1298D9}"/>
    <dgm:cxn modelId="{4CAE5840-749E-4C07-9E16-20C7F7778C3A}" type="presOf" srcId="{D99C05BC-35C4-4D1D-B889-A7075120FC3F}" destId="{E6A080F3-727B-4926-86C8-26EA313E2CB1}" srcOrd="1" destOrd="0" presId="urn:microsoft.com/office/officeart/2005/8/layout/radial1"/>
    <dgm:cxn modelId="{021984D2-80F5-426C-A176-2EC4391EF071}" type="presOf" srcId="{CF5AEFBA-7B81-4C76-884B-3416AB81C129}" destId="{688800D6-13AC-46FC-B274-CD3D507799B9}" srcOrd="0" destOrd="0" presId="urn:microsoft.com/office/officeart/2005/8/layout/radial1"/>
    <dgm:cxn modelId="{5DF1F067-6AD6-42BA-90A3-C887142B1050}" type="presOf" srcId="{37356283-6A7A-41B5-A601-B14E68E70E4D}" destId="{9F757246-049C-4085-A521-2643A50EC1AC}" srcOrd="1" destOrd="0" presId="urn:microsoft.com/office/officeart/2005/8/layout/radial1"/>
    <dgm:cxn modelId="{D59C829D-45C4-4F21-B2BC-9DD7A66D2C86}" type="presOf" srcId="{7F59919E-B297-4FE6-A682-5CB7B5BB188A}" destId="{A7DF03C7-B801-426E-B7AE-EAC964592F94}" srcOrd="1" destOrd="0" presId="urn:microsoft.com/office/officeart/2005/8/layout/radial1"/>
    <dgm:cxn modelId="{16D1FFEB-00B7-4CD2-8D49-43B660D7FEF0}" srcId="{CF5AEFBA-7B81-4C76-884B-3416AB81C129}" destId="{7C259235-6B59-4E18-BAD9-BB4B15103FBD}" srcOrd="2" destOrd="0" parTransId="{6D0B8423-5359-43DB-BC22-F140EEBCA0AC}" sibTransId="{F0D2D203-0611-41DE-AA3D-658A2A2728C3}"/>
    <dgm:cxn modelId="{7461293B-A1DC-4F60-959C-281A5533C5A9}" type="presOf" srcId="{136D54C8-7E32-47DF-957F-0C8ED789198D}" destId="{A94B0135-A30B-476E-BE03-BFDDAC837B39}" srcOrd="0" destOrd="0" presId="urn:microsoft.com/office/officeart/2005/8/layout/radial1"/>
    <dgm:cxn modelId="{F87ED67C-AEC2-4633-BA0B-82371F97E3D8}" type="presOf" srcId="{136D54C8-7E32-47DF-957F-0C8ED789198D}" destId="{72F864C2-459B-4E25-B7CE-495E46E5BD59}" srcOrd="1" destOrd="0" presId="urn:microsoft.com/office/officeart/2005/8/layout/radial1"/>
    <dgm:cxn modelId="{91D779CB-570A-4BD2-9524-164A6E18069F}" srcId="{CF5AEFBA-7B81-4C76-884B-3416AB81C129}" destId="{2BA49065-A142-4DA1-A18B-A0435012A71C}" srcOrd="1" destOrd="0" parTransId="{136D54C8-7E32-47DF-957F-0C8ED789198D}" sibTransId="{1586B309-9DE0-4F7B-93AB-8844CC72B3EC}"/>
    <dgm:cxn modelId="{BCD1BC14-3D38-4E2A-B6D6-1F5A8A6FB026}" srcId="{9C3832B9-47E9-4AEE-A242-B9111428DD6D}" destId="{CF5AEFBA-7B81-4C76-884B-3416AB81C129}" srcOrd="0" destOrd="0" parTransId="{8C869093-963B-46BB-B070-995E60C67E5B}" sibTransId="{9D965A70-5961-4EC5-B99E-ADA0E50E56E7}"/>
    <dgm:cxn modelId="{17330886-F597-4814-B75A-7D4D0E89DF68}" type="presOf" srcId="{60E184BF-506E-47F8-A59E-3D21408578A8}" destId="{A124240F-9CC8-469D-8395-B1524B86BE47}" srcOrd="0" destOrd="0" presId="urn:microsoft.com/office/officeart/2005/8/layout/radial1"/>
    <dgm:cxn modelId="{FA584021-26C2-4877-818F-ABFD24159D48}" type="presOf" srcId="{102545C8-9F1E-48BA-A75D-EF5CB5E87C2F}" destId="{3141D277-B8AF-4BDC-B9E4-696F50F8085A}" srcOrd="0" destOrd="0" presId="urn:microsoft.com/office/officeart/2005/8/layout/radial1"/>
    <dgm:cxn modelId="{29A602D9-0C17-436C-8AFE-6565E6985E7B}" type="presOf" srcId="{9C3832B9-47E9-4AEE-A242-B9111428DD6D}" destId="{46F027ED-68DF-4678-9337-1122C7B8F759}" srcOrd="0" destOrd="0" presId="urn:microsoft.com/office/officeart/2005/8/layout/radial1"/>
    <dgm:cxn modelId="{259E2B63-9388-48C9-AAA0-5AC50E389E0B}" type="presOf" srcId="{7F59919E-B297-4FE6-A682-5CB7B5BB188A}" destId="{8430EA9E-AD0A-449F-AB8A-A7E300574627}" srcOrd="0" destOrd="0" presId="urn:microsoft.com/office/officeart/2005/8/layout/radial1"/>
    <dgm:cxn modelId="{199B9876-D2F1-4774-88B3-548A62DDB6B7}" type="presOf" srcId="{7C259235-6B59-4E18-BAD9-BB4B15103FBD}" destId="{11896419-F7FB-428D-A556-06E8915FC7A0}" srcOrd="0" destOrd="0" presId="urn:microsoft.com/office/officeart/2005/8/layout/radial1"/>
    <dgm:cxn modelId="{4C8E0473-3270-4F77-8CDD-165B879107F3}" type="presOf" srcId="{D99C05BC-35C4-4D1D-B889-A7075120FC3F}" destId="{673AB85D-0CD3-48C3-A15E-896215CC128E}" srcOrd="0" destOrd="0" presId="urn:microsoft.com/office/officeart/2005/8/layout/radial1"/>
    <dgm:cxn modelId="{6EF56599-E766-4D63-B063-5BC53BDD1927}" type="presOf" srcId="{37356283-6A7A-41B5-A601-B14E68E70E4D}" destId="{8DDA67E6-5D8E-486D-91A8-24DE57B68512}" srcOrd="0" destOrd="0" presId="urn:microsoft.com/office/officeart/2005/8/layout/radial1"/>
    <dgm:cxn modelId="{18E02B6E-349D-467B-8704-0CE635D191FB}" type="presOf" srcId="{6275F7FA-382B-48D6-B89A-1A6B9921F87E}" destId="{224C6F76-C7EC-43CE-8684-DC0FB101DEE5}" srcOrd="0" destOrd="0" presId="urn:microsoft.com/office/officeart/2005/8/layout/radial1"/>
    <dgm:cxn modelId="{BFA3D6BD-8F57-43B9-B267-B32D53C225FC}" type="presOf" srcId="{6D0B8423-5359-43DB-BC22-F140EEBCA0AC}" destId="{5A81CB8D-C907-4436-958B-7E27A1C903BB}" srcOrd="1" destOrd="0" presId="urn:microsoft.com/office/officeart/2005/8/layout/radial1"/>
    <dgm:cxn modelId="{2B83FE6E-065D-4B09-8626-C440D3D552B5}" type="presOf" srcId="{6D0B8423-5359-43DB-BC22-F140EEBCA0AC}" destId="{BFA9A619-9C90-4E02-86D1-C5D9352670FC}" srcOrd="0" destOrd="0" presId="urn:microsoft.com/office/officeart/2005/8/layout/radial1"/>
    <dgm:cxn modelId="{5103D2C5-2555-4D50-9080-733900AD4EF0}" srcId="{CF5AEFBA-7B81-4C76-884B-3416AB81C129}" destId="{60E184BF-506E-47F8-A59E-3D21408578A8}" srcOrd="0" destOrd="0" parTransId="{37356283-6A7A-41B5-A601-B14E68E70E4D}" sibTransId="{656E263F-EB6E-4B53-94AD-B42155432364}"/>
    <dgm:cxn modelId="{28ED2D0E-A063-42DC-9470-41FFBCCBA6F3}" type="presOf" srcId="{2BA49065-A142-4DA1-A18B-A0435012A71C}" destId="{73A64D40-8AC1-414E-9748-2CCAF0970B6C}" srcOrd="0" destOrd="0" presId="urn:microsoft.com/office/officeart/2005/8/layout/radial1"/>
    <dgm:cxn modelId="{9C79DAA9-B61C-4D34-8A2A-B09BC79E16DA}" type="presParOf" srcId="{46F027ED-68DF-4678-9337-1122C7B8F759}" destId="{688800D6-13AC-46FC-B274-CD3D507799B9}" srcOrd="0" destOrd="0" presId="urn:microsoft.com/office/officeart/2005/8/layout/radial1"/>
    <dgm:cxn modelId="{120B37B5-7487-4074-9135-FDC44E92315C}" type="presParOf" srcId="{46F027ED-68DF-4678-9337-1122C7B8F759}" destId="{8DDA67E6-5D8E-486D-91A8-24DE57B68512}" srcOrd="1" destOrd="0" presId="urn:microsoft.com/office/officeart/2005/8/layout/radial1"/>
    <dgm:cxn modelId="{BFC2C1F3-C576-4023-8685-95545217A72C}" type="presParOf" srcId="{8DDA67E6-5D8E-486D-91A8-24DE57B68512}" destId="{9F757246-049C-4085-A521-2643A50EC1AC}" srcOrd="0" destOrd="0" presId="urn:microsoft.com/office/officeart/2005/8/layout/radial1"/>
    <dgm:cxn modelId="{82E7CB1E-4669-40E6-A0B7-21251E69B860}" type="presParOf" srcId="{46F027ED-68DF-4678-9337-1122C7B8F759}" destId="{A124240F-9CC8-469D-8395-B1524B86BE47}" srcOrd="2" destOrd="0" presId="urn:microsoft.com/office/officeart/2005/8/layout/radial1"/>
    <dgm:cxn modelId="{5F59A5DF-3D6C-4DD7-9089-EAEF39399DAC}" type="presParOf" srcId="{46F027ED-68DF-4678-9337-1122C7B8F759}" destId="{A94B0135-A30B-476E-BE03-BFDDAC837B39}" srcOrd="3" destOrd="0" presId="urn:microsoft.com/office/officeart/2005/8/layout/radial1"/>
    <dgm:cxn modelId="{5E6B8D49-3C0F-4663-B445-F91CB785B3E8}" type="presParOf" srcId="{A94B0135-A30B-476E-BE03-BFDDAC837B39}" destId="{72F864C2-459B-4E25-B7CE-495E46E5BD59}" srcOrd="0" destOrd="0" presId="urn:microsoft.com/office/officeart/2005/8/layout/radial1"/>
    <dgm:cxn modelId="{30922D91-CC11-4AB1-9222-398B8B765DFC}" type="presParOf" srcId="{46F027ED-68DF-4678-9337-1122C7B8F759}" destId="{73A64D40-8AC1-414E-9748-2CCAF0970B6C}" srcOrd="4" destOrd="0" presId="urn:microsoft.com/office/officeart/2005/8/layout/radial1"/>
    <dgm:cxn modelId="{D75EC928-2A55-45D9-B0B7-18FAE783E9C2}" type="presParOf" srcId="{46F027ED-68DF-4678-9337-1122C7B8F759}" destId="{BFA9A619-9C90-4E02-86D1-C5D9352670FC}" srcOrd="5" destOrd="0" presId="urn:microsoft.com/office/officeart/2005/8/layout/radial1"/>
    <dgm:cxn modelId="{F46B3F8B-9884-4FEE-81BD-E5EDAEE5B3CB}" type="presParOf" srcId="{BFA9A619-9C90-4E02-86D1-C5D9352670FC}" destId="{5A81CB8D-C907-4436-958B-7E27A1C903BB}" srcOrd="0" destOrd="0" presId="urn:microsoft.com/office/officeart/2005/8/layout/radial1"/>
    <dgm:cxn modelId="{411D7709-8640-45A6-B10B-8952E2BA4D32}" type="presParOf" srcId="{46F027ED-68DF-4678-9337-1122C7B8F759}" destId="{11896419-F7FB-428D-A556-06E8915FC7A0}" srcOrd="6" destOrd="0" presId="urn:microsoft.com/office/officeart/2005/8/layout/radial1"/>
    <dgm:cxn modelId="{AC402FDD-6C2A-431C-BB24-D682200F8FDA}" type="presParOf" srcId="{46F027ED-68DF-4678-9337-1122C7B8F759}" destId="{673AB85D-0CD3-48C3-A15E-896215CC128E}" srcOrd="7" destOrd="0" presId="urn:microsoft.com/office/officeart/2005/8/layout/radial1"/>
    <dgm:cxn modelId="{B4F5949B-8FA0-4BA8-A3EF-6B7F9AE993C9}" type="presParOf" srcId="{673AB85D-0CD3-48C3-A15E-896215CC128E}" destId="{E6A080F3-727B-4926-86C8-26EA313E2CB1}" srcOrd="0" destOrd="0" presId="urn:microsoft.com/office/officeart/2005/8/layout/radial1"/>
    <dgm:cxn modelId="{DC7AAD94-FF81-492F-ADA9-E0FE6701C5C6}" type="presParOf" srcId="{46F027ED-68DF-4678-9337-1122C7B8F759}" destId="{3141D277-B8AF-4BDC-B9E4-696F50F8085A}" srcOrd="8" destOrd="0" presId="urn:microsoft.com/office/officeart/2005/8/layout/radial1"/>
    <dgm:cxn modelId="{FF5E92F5-20D0-4460-B168-A4657AA2D599}" type="presParOf" srcId="{46F027ED-68DF-4678-9337-1122C7B8F759}" destId="{8430EA9E-AD0A-449F-AB8A-A7E300574627}" srcOrd="9" destOrd="0" presId="urn:microsoft.com/office/officeart/2005/8/layout/radial1"/>
    <dgm:cxn modelId="{7CD946E3-0F01-41F6-839D-80A1E5E0D852}" type="presParOf" srcId="{8430EA9E-AD0A-449F-AB8A-A7E300574627}" destId="{A7DF03C7-B801-426E-B7AE-EAC964592F94}" srcOrd="0" destOrd="0" presId="urn:microsoft.com/office/officeart/2005/8/layout/radial1"/>
    <dgm:cxn modelId="{4DF0CD70-E3F0-446A-B432-0CAD1361FF2E}" type="presParOf" srcId="{46F027ED-68DF-4678-9337-1122C7B8F759}" destId="{224C6F76-C7EC-43CE-8684-DC0FB101DEE5}" srcOrd="10" destOrd="0" presId="urn:microsoft.com/office/officeart/2005/8/layout/radial1"/>
  </dgm:cxnLst>
  <dgm:bg>
    <a:solidFill>
      <a:srgbClr val="459FF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8800D6-13AC-46FC-B274-CD3D507799B9}">
      <dsp:nvSpPr>
        <dsp:cNvPr id="0" name=""/>
        <dsp:cNvSpPr/>
      </dsp:nvSpPr>
      <dsp:spPr>
        <a:xfrm>
          <a:off x="3131838" y="1872226"/>
          <a:ext cx="3105268" cy="2395129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err="1" smtClean="0">
              <a:latin typeface="Times New Roman" pitchFamily="18" charset="0"/>
              <a:cs typeface="Times New Roman" pitchFamily="18" charset="0"/>
            </a:rPr>
            <a:t>Біоіндикатори</a:t>
          </a: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 -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ракоподібні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31838" y="1872226"/>
        <a:ext cx="3105268" cy="2395129"/>
      </dsp:txXfrm>
    </dsp:sp>
    <dsp:sp modelId="{8DDA67E6-5D8E-486D-91A8-24DE57B68512}">
      <dsp:nvSpPr>
        <dsp:cNvPr id="0" name=""/>
        <dsp:cNvSpPr/>
      </dsp:nvSpPr>
      <dsp:spPr>
        <a:xfrm rot="16025498">
          <a:off x="4402385" y="1643189"/>
          <a:ext cx="421212" cy="39241"/>
        </a:xfrm>
        <a:custGeom>
          <a:avLst/>
          <a:gdLst/>
          <a:ahLst/>
          <a:cxnLst/>
          <a:rect l="0" t="0" r="0" b="0"/>
          <a:pathLst>
            <a:path>
              <a:moveTo>
                <a:pt x="0" y="19620"/>
              </a:moveTo>
              <a:lnTo>
                <a:pt x="421212" y="196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025498">
        <a:off x="4602461" y="1652279"/>
        <a:ext cx="21060" cy="21060"/>
      </dsp:txXfrm>
    </dsp:sp>
    <dsp:sp modelId="{A124240F-9CC8-469D-8395-B1524B86BE47}">
      <dsp:nvSpPr>
        <dsp:cNvPr id="0" name=""/>
        <dsp:cNvSpPr/>
      </dsp:nvSpPr>
      <dsp:spPr>
        <a:xfrm>
          <a:off x="2166490" y="133650"/>
          <a:ext cx="4804632" cy="1318888"/>
        </a:xfrm>
        <a:prstGeom prst="ellipse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600" b="1" kern="1200" dirty="0" smtClean="0">
              <a:solidFill>
                <a:srgbClr val="FF0000"/>
              </a:solidFill>
              <a:latin typeface="Ariston" pitchFamily="66" charset="0"/>
            </a:rPr>
            <a:t>Гіпотези досліджень </a:t>
          </a:r>
          <a:endParaRPr lang="ru-RU" sz="3600" kern="1200" dirty="0" smtClean="0">
            <a:solidFill>
              <a:srgbClr val="FF00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166490" y="133650"/>
        <a:ext cx="4804632" cy="1318888"/>
      </dsp:txXfrm>
    </dsp:sp>
    <dsp:sp modelId="{A94B0135-A30B-476E-BE03-BFDDAC837B39}">
      <dsp:nvSpPr>
        <dsp:cNvPr id="0" name=""/>
        <dsp:cNvSpPr/>
      </dsp:nvSpPr>
      <dsp:spPr>
        <a:xfrm rot="20804467">
          <a:off x="6166121" y="2672407"/>
          <a:ext cx="243083" cy="39241"/>
        </a:xfrm>
        <a:custGeom>
          <a:avLst/>
          <a:gdLst/>
          <a:ahLst/>
          <a:cxnLst/>
          <a:rect l="0" t="0" r="0" b="0"/>
          <a:pathLst>
            <a:path>
              <a:moveTo>
                <a:pt x="0" y="19620"/>
              </a:moveTo>
              <a:lnTo>
                <a:pt x="243083" y="196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804467">
        <a:off x="6281586" y="2685951"/>
        <a:ext cx="12154" cy="12154"/>
      </dsp:txXfrm>
    </dsp:sp>
    <dsp:sp modelId="{73A64D40-8AC1-414E-9748-2CCAF0970B6C}">
      <dsp:nvSpPr>
        <dsp:cNvPr id="0" name=""/>
        <dsp:cNvSpPr/>
      </dsp:nvSpPr>
      <dsp:spPr>
        <a:xfrm>
          <a:off x="6372202" y="1277044"/>
          <a:ext cx="2336222" cy="2239638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Біотестуванням</a:t>
          </a:r>
          <a:r>
            <a:rPr lang="uk-UA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води дафніями – визначення чистоти досліджуваних вод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6372202" y="1277044"/>
        <a:ext cx="2336222" cy="2239638"/>
      </dsp:txXfrm>
    </dsp:sp>
    <dsp:sp modelId="{BFA9A619-9C90-4E02-86D1-C5D9352670FC}">
      <dsp:nvSpPr>
        <dsp:cNvPr id="0" name=""/>
        <dsp:cNvSpPr/>
      </dsp:nvSpPr>
      <dsp:spPr>
        <a:xfrm rot="1933923">
          <a:off x="5870982" y="3862063"/>
          <a:ext cx="202309" cy="39241"/>
        </a:xfrm>
        <a:custGeom>
          <a:avLst/>
          <a:gdLst/>
          <a:ahLst/>
          <a:cxnLst/>
          <a:rect l="0" t="0" r="0" b="0"/>
          <a:pathLst>
            <a:path>
              <a:moveTo>
                <a:pt x="0" y="19620"/>
              </a:moveTo>
              <a:lnTo>
                <a:pt x="202309" y="196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33923">
        <a:off x="5967080" y="3876626"/>
        <a:ext cx="10115" cy="10115"/>
      </dsp:txXfrm>
    </dsp:sp>
    <dsp:sp modelId="{11896419-F7FB-428D-A556-06E8915FC7A0}">
      <dsp:nvSpPr>
        <dsp:cNvPr id="0" name=""/>
        <dsp:cNvSpPr/>
      </dsp:nvSpPr>
      <dsp:spPr>
        <a:xfrm>
          <a:off x="5103788" y="3816421"/>
          <a:ext cx="4040211" cy="1582925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Бокоплав</a:t>
          </a:r>
          <a:r>
            <a:rPr lang="uk-UA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озерний – індикатор відносно благополучних екологічних умов, а саме </a:t>
          </a:r>
          <a:r>
            <a:rPr lang="uk-UA" sz="18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бета-</a:t>
          </a:r>
          <a:r>
            <a:rPr lang="uk-UA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мегосапробних</a:t>
          </a:r>
          <a:r>
            <a:rPr lang="uk-UA" sz="1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5103788" y="3816421"/>
        <a:ext cx="4040211" cy="1582925"/>
      </dsp:txXfrm>
    </dsp:sp>
    <dsp:sp modelId="{673AB85D-0CD3-48C3-A15E-896215CC128E}">
      <dsp:nvSpPr>
        <dsp:cNvPr id="0" name=""/>
        <dsp:cNvSpPr/>
      </dsp:nvSpPr>
      <dsp:spPr>
        <a:xfrm rot="8959781">
          <a:off x="3181199" y="3854842"/>
          <a:ext cx="292903" cy="39241"/>
        </a:xfrm>
        <a:custGeom>
          <a:avLst/>
          <a:gdLst/>
          <a:ahLst/>
          <a:cxnLst/>
          <a:rect l="0" t="0" r="0" b="0"/>
          <a:pathLst>
            <a:path>
              <a:moveTo>
                <a:pt x="0" y="19620"/>
              </a:moveTo>
              <a:lnTo>
                <a:pt x="292903" y="19620"/>
              </a:lnTo>
            </a:path>
          </a:pathLst>
        </a:custGeom>
        <a:noFill/>
        <a:ln w="28575" cap="flat" cmpd="sng" algn="ctr">
          <a:solidFill>
            <a:schemeClr val="bg2">
              <a:lumMod val="7500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8959781">
        <a:off x="3320328" y="3867140"/>
        <a:ext cx="14645" cy="14645"/>
      </dsp:txXfrm>
    </dsp:sp>
    <dsp:sp modelId="{3141D277-B8AF-4BDC-B9E4-696F50F8085A}">
      <dsp:nvSpPr>
        <dsp:cNvPr id="0" name=""/>
        <dsp:cNvSpPr/>
      </dsp:nvSpPr>
      <dsp:spPr>
        <a:xfrm>
          <a:off x="11" y="3816420"/>
          <a:ext cx="4131971" cy="1612548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Річкові раки – жителі  чистих або </a:t>
          </a:r>
          <a:r>
            <a:rPr lang="uk-UA" sz="18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слабозабруднених</a:t>
          </a:r>
          <a:r>
            <a:rPr lang="uk-UA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водойм з </a:t>
          </a:r>
          <a:r>
            <a:rPr lang="uk-UA" sz="18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олігосапробною</a:t>
          </a:r>
          <a:r>
            <a:rPr lang="uk-UA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та близькою до неї   </a:t>
          </a:r>
          <a:r>
            <a:rPr lang="uk-UA" sz="18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бета-сапробною</a:t>
          </a:r>
          <a:r>
            <a:rPr lang="uk-UA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водами.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11" y="3816420"/>
        <a:ext cx="4131971" cy="1612548"/>
      </dsp:txXfrm>
    </dsp:sp>
    <dsp:sp modelId="{8430EA9E-AD0A-449F-AB8A-A7E300574627}">
      <dsp:nvSpPr>
        <dsp:cNvPr id="0" name=""/>
        <dsp:cNvSpPr/>
      </dsp:nvSpPr>
      <dsp:spPr>
        <a:xfrm rot="11559715">
          <a:off x="2804594" y="2672091"/>
          <a:ext cx="393981" cy="39241"/>
        </a:xfrm>
        <a:custGeom>
          <a:avLst/>
          <a:gdLst/>
          <a:ahLst/>
          <a:cxnLst/>
          <a:rect l="0" t="0" r="0" b="0"/>
          <a:pathLst>
            <a:path>
              <a:moveTo>
                <a:pt x="0" y="19620"/>
              </a:moveTo>
              <a:lnTo>
                <a:pt x="393981" y="19620"/>
              </a:lnTo>
            </a:path>
          </a:pathLst>
        </a:custGeom>
        <a:noFill/>
        <a:ln w="28575" cap="flat" cmpd="sng" algn="ctr">
          <a:solidFill>
            <a:schemeClr val="bg2">
              <a:lumMod val="7500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1559715">
        <a:off x="2991736" y="2681862"/>
        <a:ext cx="19699" cy="19699"/>
      </dsp:txXfrm>
    </dsp:sp>
    <dsp:sp modelId="{224C6F76-C7EC-43CE-8684-DC0FB101DEE5}">
      <dsp:nvSpPr>
        <dsp:cNvPr id="0" name=""/>
        <dsp:cNvSpPr/>
      </dsp:nvSpPr>
      <dsp:spPr>
        <a:xfrm>
          <a:off x="539551" y="1277044"/>
          <a:ext cx="2299243" cy="2239638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Зміна кольору проживаючих у воді дафній – показник вмісту кисню у воді.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539551" y="1277044"/>
        <a:ext cx="2299243" cy="2239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D3A4A-9F17-4582-B078-7D48F840B85C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21D4D-9256-42A9-ABD0-B3308000C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21D4D-9256-42A9-ABD0-B3308000CB1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21D4D-9256-42A9-ABD0-B3308000CB1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21D4D-9256-42A9-ABD0-B3308000CB1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21D4D-9256-42A9-ABD0-B3308000CB1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24D5-2CC5-4A50-886F-D10B14B292E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2D7A-ADF1-49B5-B5A5-D479A4E388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24D5-2CC5-4A50-886F-D10B14B292E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2D7A-ADF1-49B5-B5A5-D479A4E38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24D5-2CC5-4A50-886F-D10B14B292E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2D7A-ADF1-49B5-B5A5-D479A4E38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24D5-2CC5-4A50-886F-D10B14B292E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2D7A-ADF1-49B5-B5A5-D479A4E38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24D5-2CC5-4A50-886F-D10B14B292E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CB2D7A-ADF1-49B5-B5A5-D479A4E38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24D5-2CC5-4A50-886F-D10B14B292E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2D7A-ADF1-49B5-B5A5-D479A4E38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24D5-2CC5-4A50-886F-D10B14B292E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2D7A-ADF1-49B5-B5A5-D479A4E38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24D5-2CC5-4A50-886F-D10B14B292E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2D7A-ADF1-49B5-B5A5-D479A4E38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24D5-2CC5-4A50-886F-D10B14B292E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2D7A-ADF1-49B5-B5A5-D479A4E38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24D5-2CC5-4A50-886F-D10B14B292E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2D7A-ADF1-49B5-B5A5-D479A4E38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24D5-2CC5-4A50-886F-D10B14B292E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2D7A-ADF1-49B5-B5A5-D479A4E38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2CC24D5-2CC5-4A50-886F-D10B14B292E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CB2D7A-ADF1-49B5-B5A5-D479A4E38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chart" Target="../charts/chart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Фото\домашні\2008\7.06.08рибалка квіти ліс\Изображение 024.jpg"/>
          <p:cNvPicPr>
            <a:picLocks noChangeAspect="1" noChangeArrowheads="1"/>
          </p:cNvPicPr>
          <p:nvPr/>
        </p:nvPicPr>
        <p:blipFill>
          <a:blip r:embed="rId2" cstate="print"/>
          <a:srcRect t="28391"/>
          <a:stretch>
            <a:fillRect/>
          </a:stretch>
        </p:blipFill>
        <p:spPr bwMode="auto">
          <a:xfrm>
            <a:off x="0" y="-17140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1663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Філія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“Скородистицька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гімназія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“Школа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життєтворчості”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комунального закладу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Іркліївський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ліцей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Золотоніського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району 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Черкаської області</a:t>
            </a:r>
          </a:p>
          <a:p>
            <a:pPr algn="ctr"/>
            <a:endParaRPr lang="uk-UA" b="1" dirty="0" smtClean="0">
              <a:solidFill>
                <a:srgbClr val="FF0000"/>
              </a:solidFill>
            </a:endParaRPr>
          </a:p>
          <a:p>
            <a:pPr algn="ctr"/>
            <a:endParaRPr lang="uk-UA" b="1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429000"/>
            <a:ext cx="74168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err="1" smtClean="0">
                <a:cs typeface="Times New Roman" pitchFamily="18" charset="0"/>
              </a:rPr>
              <a:t>Біоіндикаційні</a:t>
            </a:r>
            <a:r>
              <a:rPr lang="uk-UA" sz="4400" b="1" i="1" dirty="0" smtClean="0">
                <a:cs typeface="Times New Roman" pitchFamily="18" charset="0"/>
              </a:rPr>
              <a:t> можливості представників </a:t>
            </a:r>
          </a:p>
          <a:p>
            <a:pPr algn="ctr"/>
            <a:r>
              <a:rPr lang="uk-UA" sz="4400" b="1" i="1" dirty="0" smtClean="0">
                <a:cs typeface="Times New Roman" pitchFamily="18" charset="0"/>
              </a:rPr>
              <a:t> типу </a:t>
            </a:r>
            <a:r>
              <a:rPr lang="en-US" sz="4400" b="1" i="1" dirty="0" smtClean="0">
                <a:cs typeface="Times New Roman" pitchFamily="18" charset="0"/>
              </a:rPr>
              <a:t>  </a:t>
            </a:r>
            <a:r>
              <a:rPr lang="en-US" sz="4400" b="1" i="1" dirty="0" err="1" smtClean="0">
                <a:cs typeface="Times New Roman" pitchFamily="18" charset="0"/>
              </a:rPr>
              <a:t>Arthropoda</a:t>
            </a:r>
            <a:r>
              <a:rPr lang="uk-UA" sz="4400" b="1" i="1" dirty="0" smtClean="0">
                <a:cs typeface="Times New Roman" pitchFamily="18" charset="0"/>
              </a:rPr>
              <a:t>  </a:t>
            </a:r>
          </a:p>
          <a:p>
            <a:pPr algn="ctr"/>
            <a:r>
              <a:rPr lang="uk-UA" sz="4400" b="1" i="1" dirty="0" smtClean="0">
                <a:cs typeface="Times New Roman" pitchFamily="18" charset="0"/>
              </a:rPr>
              <a:t>класу  </a:t>
            </a:r>
            <a:r>
              <a:rPr lang="en-US" sz="4400" b="1" i="1" dirty="0" err="1" smtClean="0">
                <a:cs typeface="Times New Roman" pitchFamily="18" charset="0"/>
              </a:rPr>
              <a:t>Crustacea</a:t>
            </a:r>
            <a:endParaRPr lang="ru-RU" sz="4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62880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b="1" dirty="0" smtClean="0">
              <a:solidFill>
                <a:srgbClr val="FF0000"/>
              </a:solidFill>
            </a:endParaRPr>
          </a:p>
          <a:p>
            <a:pPr algn="ctr"/>
            <a:endParaRPr lang="uk-UA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Конкурс “МАН - Юніор. Дослідник. Еколог ”  2024</a:t>
            </a:r>
            <a:r>
              <a:rPr lang="uk-UA" sz="2000" dirty="0" smtClean="0">
                <a:solidFill>
                  <a:srgbClr val="FFFF00"/>
                </a:solidFill>
              </a:rPr>
              <a:t/>
            </a:r>
            <a:br>
              <a:rPr lang="uk-UA" sz="2000" dirty="0" smtClean="0">
                <a:solidFill>
                  <a:srgbClr val="FFFF00"/>
                </a:solidFill>
              </a:rPr>
            </a:br>
            <a:endParaRPr lang="ru-RU" sz="2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AutoShape 6" descr="Жук бокоплав - картинки и фото poknok.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Жук бокоплав - картинки и фото poknok.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Жук бокоплав - картинки и фото poknok.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Бокоплав (рачок) — фото и описание, где обитает и как выгляд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8640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Дослід 3. Тема: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Дослідження кольору проживаючих у  річці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Ірклій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та Кременчуцькому водоймищі </a:t>
            </a:r>
            <a:r>
              <a:rPr lang="en-US" dirty="0" err="1" smtClean="0"/>
              <a:t>Dafnia</a:t>
            </a:r>
            <a:r>
              <a:rPr lang="en-US" dirty="0" smtClean="0"/>
              <a:t> magna</a:t>
            </a:r>
            <a:r>
              <a:rPr lang="ru-RU" dirty="0" smtClean="0"/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За дафніями, як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біоіндикатором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дослідити вміст кисню у водоймах.</a:t>
            </a:r>
          </a:p>
          <a:p>
            <a:pPr algn="ctr"/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Наслідки дослідження: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Згідно тесту колір виловлених</a:t>
            </a:r>
            <a:r>
              <a:rPr lang="en-US" dirty="0" err="1" smtClean="0"/>
              <a:t>Dafnia</a:t>
            </a:r>
            <a:r>
              <a:rPr lang="en-US" dirty="0" smtClean="0"/>
              <a:t> magna</a:t>
            </a:r>
            <a:r>
              <a:rPr lang="ru-RU" dirty="0" smtClean="0"/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досліджуваних водоймах  був жовтувато – рожевий.  При недостачі кисню у воді колір тварин стає яскраво червоним.</a:t>
            </a:r>
          </a:p>
          <a:p>
            <a:pPr algn="ctr"/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Висновок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Отже, у воді достатня кількість  кисню. Він може бути  від 6 мг/л і вище. Дослідження підтвердив лаборант ставків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Іркліївського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розплідника рослиноїдних риб. Прилад показав вміст кисню у воді річки - 6.5мг/л, а у водосховищі – 5,9мг/л.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:\практика 8 кл літо\IMG_20160608_110704.jpg"/>
          <p:cNvPicPr/>
          <p:nvPr/>
        </p:nvPicPr>
        <p:blipFill>
          <a:blip r:embed="rId3" cstate="print">
            <a:lum bright="10000"/>
          </a:blip>
          <a:srcRect t="22436" r="39711"/>
          <a:stretch>
            <a:fillRect/>
          </a:stretch>
        </p:blipFill>
        <p:spPr bwMode="auto">
          <a:xfrm>
            <a:off x="251520" y="2996952"/>
            <a:ext cx="2269207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I:\практика 8 кл літо\IMG_20160608_110716.jpg"/>
          <p:cNvPicPr/>
          <p:nvPr/>
        </p:nvPicPr>
        <p:blipFill>
          <a:blip r:embed="rId4" cstate="print">
            <a:lum bright="20000"/>
          </a:blip>
          <a:srcRect r="18065"/>
          <a:stretch>
            <a:fillRect/>
          </a:stretch>
        </p:blipFill>
        <p:spPr bwMode="auto">
          <a:xfrm>
            <a:off x="2267744" y="3789040"/>
            <a:ext cx="2409825" cy="220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I:\практика 8 кл літо\IMG_20160608_110607.jpg"/>
          <p:cNvPicPr/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4427984" y="3140968"/>
            <a:ext cx="2211710" cy="221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67544" y="5877272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Розгляд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дафній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виловлених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річці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водосховищі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лабораторії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інкуба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ційного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цеху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Іркліївського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розплідника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рослиноїдних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I:\практика 8 кл літо\IMG_20160608_110723.jpg"/>
          <p:cNvPicPr>
            <a:picLocks noChangeAspect="1" noChangeArrowheads="1"/>
          </p:cNvPicPr>
          <p:nvPr/>
        </p:nvPicPr>
        <p:blipFill>
          <a:blip r:embed="rId6" cstate="print">
            <a:lum bright="30000"/>
          </a:blip>
          <a:srcRect l="21624"/>
          <a:stretch>
            <a:fillRect/>
          </a:stretch>
        </p:blipFill>
        <p:spPr bwMode="auto">
          <a:xfrm>
            <a:off x="6510286" y="3356992"/>
            <a:ext cx="2166170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0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Дослід 4. Тема: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Біотестування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якості води  досліджуваних водойм </a:t>
            </a:r>
            <a:r>
              <a:rPr lang="en-US" dirty="0" err="1" smtClean="0"/>
              <a:t>Dafnia</a:t>
            </a:r>
            <a:r>
              <a:rPr lang="en-US" dirty="0" smtClean="0"/>
              <a:t> magna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Дослідити якість води у досліджуваних водоймах – річці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Ірклій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та Кременчуцькому  водосховищі.</a:t>
            </a:r>
          </a:p>
          <a:p>
            <a:pPr algn="ctr"/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 роботи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 Відібрати проби води у обраних для дослідження  точках у пластикові пляшки об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ємом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2л. Проби підписати і зберігати у холодильнику.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Іркліївському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риборозпліднику   у воді ставків  чи спеціальних ваннах  для вирощування дафній  відібрати тварин для тестування.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Гострий дослід з дафніями закласти на другий день після взяття проб згідно інструкції дослідження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 Вести спостереження за станом дафній через 1 та 6 годин і через 1, 2, 3, 4 доби.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8" y="3284984"/>
          <a:ext cx="7920880" cy="3347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4616"/>
                <a:gridCol w="2376264"/>
              </a:tblGrid>
              <a:tr h="492961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Критерії токсичності   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(за Л.П. </a:t>
                      </a:r>
                      <a:r>
                        <a:rPr lang="uk-UA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Брагинським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токсичність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4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Миттєва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загибель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дафній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протягом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1-2 год)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Надзвичайна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2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Загибель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60–80 %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дафній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протягом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доби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Висока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2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Загибель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меньше 50 %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дафній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протягом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48год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Гостра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5788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Загибель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меньше 50 %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дафній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протягом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48–96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Помірна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6591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Загибель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вища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за 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Слабка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2961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Відсутність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будь-яких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порушень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Відсутня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980728"/>
          <a:ext cx="5400600" cy="43061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19"/>
                <a:gridCol w="648072"/>
                <a:gridCol w="720081"/>
                <a:gridCol w="720080"/>
                <a:gridCol w="648072"/>
                <a:gridCol w="720080"/>
                <a:gridCol w="864096"/>
              </a:tblGrid>
              <a:tr h="936104">
                <a:tc>
                  <a:txBody>
                    <a:bodyPr/>
                    <a:lstStyle/>
                    <a:p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Посуди-ни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Пов-тор-ність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через 1 </a:t>
                      </a:r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через 6 </a:t>
                      </a:r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через 1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добу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через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доби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через 3 доби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9923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Дослід 1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59923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річка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59923"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59923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Дослід 2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2-1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9923">
                <a:tc>
                  <a:txBody>
                    <a:bodyPr/>
                    <a:lstStyle/>
                    <a:p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водосхов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2-2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9923"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2-3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9923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59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59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59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9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59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9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59FF1"/>
                    </a:solidFill>
                  </a:tcPr>
                </a:tc>
              </a:tr>
              <a:tr h="359923"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59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59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59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9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59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9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59FF1"/>
                    </a:solidFill>
                  </a:tcPr>
                </a:tc>
              </a:tr>
              <a:tr h="359923"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59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59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59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9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59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9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59FF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88640"/>
            <a:ext cx="8712968" cy="6480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Наслідки дослідження “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Біотестування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якості води  досліджуваних водойм</a:t>
            </a:r>
            <a:r>
              <a:rPr lang="en-US" dirty="0" smtClean="0"/>
              <a:t> </a:t>
            </a:r>
            <a:r>
              <a:rPr lang="en-US" dirty="0" err="1" smtClean="0"/>
              <a:t>Dafnia</a:t>
            </a:r>
            <a:r>
              <a:rPr lang="en-US" dirty="0" smtClean="0"/>
              <a:t> magna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805264"/>
            <a:ext cx="8856984" cy="8640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Висновок: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досліджуваних  пробах смертність дафній була менше 50%. Загинуло по 2-3 особини(20-30%) . Отже, вода у річці і водосховищі  слаботоксична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Ман 24\изображение_viber_2024-03-13_00-32-46-580.jpg"/>
          <p:cNvPicPr>
            <a:picLocks noChangeAspect="1" noChangeArrowheads="1"/>
          </p:cNvPicPr>
          <p:nvPr/>
        </p:nvPicPr>
        <p:blipFill>
          <a:blip r:embed="rId2" cstate="print"/>
          <a:srcRect l="25357"/>
          <a:stretch>
            <a:fillRect/>
          </a:stretch>
        </p:blipFill>
        <p:spPr bwMode="auto">
          <a:xfrm>
            <a:off x="5940152" y="620688"/>
            <a:ext cx="2339752" cy="1728192"/>
          </a:xfrm>
          <a:prstGeom prst="rect">
            <a:avLst/>
          </a:prstGeom>
          <a:noFill/>
        </p:spPr>
      </p:pic>
      <p:pic>
        <p:nvPicPr>
          <p:cNvPr id="1027" name="Picture 3" descr="C:\Users\User\Desktop\Ман 24\изображение_viber_2024-03-13_00-32-45-909.jpg"/>
          <p:cNvPicPr>
            <a:picLocks noChangeAspect="1" noChangeArrowheads="1"/>
          </p:cNvPicPr>
          <p:nvPr/>
        </p:nvPicPr>
        <p:blipFill>
          <a:blip r:embed="rId3" cstate="print"/>
          <a:srcRect l="12905" r="7513"/>
          <a:stretch>
            <a:fillRect/>
          </a:stretch>
        </p:blipFill>
        <p:spPr bwMode="auto">
          <a:xfrm>
            <a:off x="6372200" y="2276872"/>
            <a:ext cx="2664296" cy="2016224"/>
          </a:xfrm>
          <a:prstGeom prst="rect">
            <a:avLst/>
          </a:prstGeom>
          <a:noFill/>
        </p:spPr>
      </p:pic>
      <p:pic>
        <p:nvPicPr>
          <p:cNvPr id="1028" name="Picture 4" descr="C:\Users\User\Desktop\Ман 24\изображение_viber_2024-03-13_00-32-46-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221088"/>
            <a:ext cx="2075723" cy="1556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12968" cy="6480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Наслідки дослідження “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Біотестування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якості води  досліджуваних водойм </a:t>
            </a:r>
            <a:r>
              <a:rPr lang="en-US" dirty="0" err="1" smtClean="0"/>
              <a:t>Dafnia</a:t>
            </a:r>
            <a:r>
              <a:rPr lang="en-US" dirty="0" smtClean="0"/>
              <a:t> magna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908720"/>
            <a:ext cx="835292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Розрахунок</a:t>
            </a:r>
            <a:r>
              <a:rPr lang="ru-RU" dirty="0" smtClean="0"/>
              <a:t>  </a:t>
            </a:r>
            <a:r>
              <a:rPr lang="ru-RU" dirty="0" err="1" smtClean="0"/>
              <a:t>індексу</a:t>
            </a:r>
            <a:r>
              <a:rPr lang="ru-RU" dirty="0" smtClean="0"/>
              <a:t>  </a:t>
            </a:r>
            <a:r>
              <a:rPr lang="ru-RU" dirty="0" err="1" smtClean="0"/>
              <a:t>токсичності</a:t>
            </a:r>
            <a:r>
              <a:rPr lang="ru-RU" dirty="0" smtClean="0"/>
              <a:t>   </a:t>
            </a:r>
            <a:r>
              <a:rPr lang="ru-RU" dirty="0" err="1" smtClean="0"/>
              <a:t>здійснюють</a:t>
            </a:r>
            <a:r>
              <a:rPr lang="ru-RU" dirty="0" smtClean="0"/>
              <a:t> за формулою </a:t>
            </a:r>
          </a:p>
          <a:p>
            <a:pPr algn="ctr"/>
            <a:r>
              <a:rPr lang="ru-RU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А = (</a:t>
            </a:r>
            <a:r>
              <a:rPr lang="ru-RU" sz="2000" dirty="0" err="1" smtClean="0">
                <a:solidFill>
                  <a:srgbClr val="FF0000"/>
                </a:solidFill>
              </a:rPr>
              <a:t>Хк</a:t>
            </a:r>
            <a:r>
              <a:rPr lang="ru-RU" sz="2000" dirty="0" smtClean="0">
                <a:solidFill>
                  <a:srgbClr val="FF0000"/>
                </a:solidFill>
              </a:rPr>
              <a:t> – </a:t>
            </a:r>
            <a:r>
              <a:rPr lang="ru-RU" sz="2000" dirty="0" err="1" smtClean="0">
                <a:solidFill>
                  <a:srgbClr val="FF0000"/>
                </a:solidFill>
              </a:rPr>
              <a:t>Хд</a:t>
            </a:r>
            <a:r>
              <a:rPr lang="ru-RU" sz="2000" dirty="0" smtClean="0">
                <a:solidFill>
                  <a:srgbClr val="FF0000"/>
                </a:solidFill>
              </a:rPr>
              <a:t>) / </a:t>
            </a:r>
            <a:r>
              <a:rPr lang="ru-RU" sz="2000" dirty="0" err="1" smtClean="0">
                <a:solidFill>
                  <a:srgbClr val="FF0000"/>
                </a:solidFill>
              </a:rPr>
              <a:t>Хк</a:t>
            </a:r>
            <a:r>
              <a:rPr lang="ru-RU" sz="2000" dirty="0" smtClean="0">
                <a:solidFill>
                  <a:srgbClr val="FF0000"/>
                </a:solidFill>
              </a:rPr>
              <a:t>) · 100,  </a:t>
            </a:r>
          </a:p>
          <a:p>
            <a:r>
              <a:rPr lang="ru-RU" dirty="0" smtClean="0"/>
              <a:t>де 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 –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загиблих</a:t>
            </a:r>
            <a:r>
              <a:rPr lang="ru-RU" dirty="0" smtClean="0"/>
              <a:t> </a:t>
            </a:r>
            <a:r>
              <a:rPr lang="ru-RU" dirty="0" err="1" smtClean="0"/>
              <a:t>дафній</a:t>
            </a:r>
            <a:r>
              <a:rPr lang="ru-RU" dirty="0" smtClean="0"/>
              <a:t>(%),   </a:t>
            </a:r>
            <a:r>
              <a:rPr lang="ru-RU" dirty="0" err="1" smtClean="0">
                <a:solidFill>
                  <a:srgbClr val="FF0000"/>
                </a:solidFill>
              </a:rPr>
              <a:t>Хк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dirty="0" err="1" smtClean="0"/>
              <a:t>середнє</a:t>
            </a:r>
            <a:r>
              <a:rPr lang="ru-RU" dirty="0" smtClean="0"/>
              <a:t> </a:t>
            </a:r>
            <a:r>
              <a:rPr lang="ru-RU" dirty="0" err="1" smtClean="0"/>
              <a:t>арифметичне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живих</a:t>
            </a:r>
            <a:r>
              <a:rPr lang="ru-RU" dirty="0" smtClean="0"/>
              <a:t> </a:t>
            </a:r>
            <a:r>
              <a:rPr lang="ru-RU" dirty="0" err="1" smtClean="0"/>
              <a:t>дафній</a:t>
            </a:r>
            <a:r>
              <a:rPr lang="ru-RU" dirty="0" smtClean="0"/>
              <a:t> у </a:t>
            </a:r>
            <a:r>
              <a:rPr lang="ru-RU" dirty="0" err="1" smtClean="0"/>
              <a:t>контролі</a:t>
            </a:r>
            <a:r>
              <a:rPr lang="ru-RU" dirty="0" smtClean="0"/>
              <a:t>, (</a:t>
            </a:r>
            <a:r>
              <a:rPr lang="ru-RU" dirty="0" err="1" smtClean="0"/>
              <a:t>екземпляри</a:t>
            </a:r>
            <a:r>
              <a:rPr lang="ru-RU" dirty="0" smtClean="0"/>
              <a:t>); </a:t>
            </a:r>
            <a:r>
              <a:rPr lang="ru-RU" dirty="0" err="1" smtClean="0">
                <a:solidFill>
                  <a:srgbClr val="FF0000"/>
                </a:solidFill>
              </a:rPr>
              <a:t>Хд</a:t>
            </a:r>
            <a:r>
              <a:rPr lang="ru-RU" dirty="0" smtClean="0"/>
              <a:t> – </a:t>
            </a:r>
            <a:r>
              <a:rPr lang="ru-RU" dirty="0" err="1" smtClean="0"/>
              <a:t>середнє</a:t>
            </a:r>
            <a:r>
              <a:rPr lang="ru-RU" dirty="0" smtClean="0"/>
              <a:t> </a:t>
            </a:r>
            <a:r>
              <a:rPr lang="ru-RU" dirty="0" err="1" smtClean="0"/>
              <a:t>арифметичне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живих</a:t>
            </a:r>
            <a:r>
              <a:rPr lang="ru-RU" dirty="0" smtClean="0"/>
              <a:t> </a:t>
            </a:r>
            <a:r>
              <a:rPr lang="ru-RU" dirty="0" err="1" smtClean="0"/>
              <a:t>дафній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досліді</a:t>
            </a:r>
            <a:r>
              <a:rPr lang="ru-RU" dirty="0" smtClean="0"/>
              <a:t>, (</a:t>
            </a:r>
            <a:r>
              <a:rPr lang="ru-RU" dirty="0" err="1" smtClean="0"/>
              <a:t>екземпляри</a:t>
            </a:r>
            <a:r>
              <a:rPr lang="ru-RU" dirty="0" smtClean="0"/>
              <a:t>).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5536" y="2492896"/>
          <a:ext cx="4896544" cy="44252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/>
                <a:gridCol w="792088"/>
                <a:gridCol w="864096"/>
                <a:gridCol w="936104"/>
                <a:gridCol w="1224136"/>
              </a:tblGrid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Посудини 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досліди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Повтор-ність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Кіль-кість</a:t>
                      </a:r>
                      <a:r>
                        <a:rPr lang="uk-UA" sz="1400" dirty="0" smtClean="0"/>
                        <a:t> живих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Середнє </a:t>
                      </a:r>
                      <a:r>
                        <a:rPr lang="uk-UA" sz="1400" dirty="0" err="1" smtClean="0"/>
                        <a:t>арифмет</a:t>
                      </a:r>
                      <a:r>
                        <a:rPr lang="uk-UA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  А</a:t>
                      </a:r>
                      <a:r>
                        <a:rPr lang="uk-UA" sz="1400" baseline="0" dirty="0" smtClean="0"/>
                        <a:t> - </a:t>
                      </a:r>
                      <a:r>
                        <a:rPr lang="uk-UA" sz="1400" dirty="0" smtClean="0"/>
                        <a:t>Індекс токсичності    </a:t>
                      </a:r>
                      <a:endParaRPr lang="ru-RU" sz="1400" dirty="0"/>
                    </a:p>
                  </a:txBody>
                  <a:tcPr/>
                </a:tc>
              </a:tr>
              <a:tr h="362213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62213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Річка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62213"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слабка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55441">
                <a:tc>
                  <a:txBody>
                    <a:bodyPr/>
                    <a:lstStyle/>
                    <a:p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Водосхо-вище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2-1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2213"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2-2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0212"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2-3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близька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до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пом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рної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2213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Контроль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59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59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59FF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59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відсутня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59FF1"/>
                    </a:solidFill>
                  </a:tcPr>
                </a:tc>
              </a:tr>
              <a:tr h="362213"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59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59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59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59FF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59FF1"/>
                    </a:solidFill>
                  </a:tcPr>
                </a:tc>
              </a:tr>
              <a:tr h="362213"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59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59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59FF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59FF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59FF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User\Desktop\Ман 24\изображение_viber_2024-03-13_00-32-43-462.jpg"/>
          <p:cNvPicPr>
            <a:picLocks noChangeAspect="1" noChangeArrowheads="1"/>
          </p:cNvPicPr>
          <p:nvPr/>
        </p:nvPicPr>
        <p:blipFill>
          <a:blip r:embed="rId2" cstate="print"/>
          <a:srcRect l="26770" r="12997"/>
          <a:stretch>
            <a:fillRect/>
          </a:stretch>
        </p:blipFill>
        <p:spPr bwMode="auto">
          <a:xfrm>
            <a:off x="5580112" y="2276872"/>
            <a:ext cx="1944216" cy="2016224"/>
          </a:xfrm>
          <a:prstGeom prst="rect">
            <a:avLst/>
          </a:prstGeom>
          <a:noFill/>
        </p:spPr>
      </p:pic>
      <p:pic>
        <p:nvPicPr>
          <p:cNvPr id="2051" name="Picture 3" descr="C:\Users\User\Desktop\Ман 24\изображение_viber_2024-03-13_00-52-58-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085184"/>
            <a:ext cx="2363755" cy="1656184"/>
          </a:xfrm>
          <a:prstGeom prst="rect">
            <a:avLst/>
          </a:prstGeom>
          <a:noFill/>
        </p:spPr>
      </p:pic>
      <p:pic>
        <p:nvPicPr>
          <p:cNvPr id="7" name="Picture 4" descr="C:\Users\User\Desktop\Ман 24\изображение_viber_2024-03-13_00-32-46-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861048"/>
            <a:ext cx="2075723" cy="1556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851648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 води у  досліджуваних водоймах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7" y="836712"/>
          <a:ext cx="8496943" cy="2903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041"/>
                <a:gridCol w="1760851"/>
                <a:gridCol w="1785072"/>
                <a:gridCol w="1713669"/>
                <a:gridCol w="2713310"/>
              </a:tblGrid>
              <a:tr h="720080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№пп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Назва водойми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За  </a:t>
                      </a:r>
                      <a:r>
                        <a:rPr lang="en-US" dirty="0" smtClean="0"/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Potamobius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leptadactylus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За </a:t>
                      </a:r>
                      <a:r>
                        <a:rPr lang="en-US" dirty="0" smtClean="0"/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Gammarus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lacustris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 За </a:t>
                      </a:r>
                      <a:r>
                        <a:rPr lang="en-US" dirty="0" smtClean="0"/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Dafnia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magna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826585"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Річка </a:t>
                      </a:r>
                      <a:r>
                        <a:rPr lang="uk-UA" dirty="0" err="1" smtClean="0"/>
                        <a:t>Ірклій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чиста</a:t>
                      </a:r>
                    </a:p>
                    <a:p>
                      <a:r>
                        <a:rPr lang="uk-UA" dirty="0" smtClean="0"/>
                        <a:t>/</a:t>
                      </a:r>
                      <a:r>
                        <a:rPr lang="uk-UA" dirty="0" err="1" smtClean="0"/>
                        <a:t>олігосапробна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Чиста</a:t>
                      </a:r>
                    </a:p>
                    <a:p>
                      <a:r>
                        <a:rPr lang="uk-UA" dirty="0" smtClean="0"/>
                        <a:t>/</a:t>
                      </a:r>
                      <a:r>
                        <a:rPr lang="uk-UA" dirty="0" err="1" smtClean="0"/>
                        <a:t>олігосапробна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Чиста</a:t>
                      </a:r>
                    </a:p>
                    <a:p>
                      <a:r>
                        <a:rPr lang="uk-UA" dirty="0" smtClean="0"/>
                        <a:t>Слабка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dirty="0" smtClean="0"/>
                        <a:t>токсичність</a:t>
                      </a:r>
                    </a:p>
                    <a:p>
                      <a:r>
                        <a:rPr lang="uk-UA" dirty="0" smtClean="0"/>
                        <a:t>А = 20%</a:t>
                      </a:r>
                      <a:endParaRPr lang="ru-RU" dirty="0"/>
                    </a:p>
                  </a:txBody>
                  <a:tcPr/>
                </a:tc>
              </a:tr>
              <a:tr h="1074561"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Кременчуцьке водосховище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чиста</a:t>
                      </a:r>
                    </a:p>
                    <a:p>
                      <a:r>
                        <a:rPr lang="uk-UA" dirty="0" smtClean="0"/>
                        <a:t>/</a:t>
                      </a:r>
                      <a:r>
                        <a:rPr lang="uk-UA" dirty="0" err="1" smtClean="0"/>
                        <a:t>олігосапробна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Чиста</a:t>
                      </a:r>
                    </a:p>
                    <a:p>
                      <a:r>
                        <a:rPr lang="uk-UA" dirty="0" smtClean="0"/>
                        <a:t>/</a:t>
                      </a:r>
                      <a:r>
                        <a:rPr lang="uk-UA" dirty="0" err="1" smtClean="0"/>
                        <a:t>олігосапробна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Практично чиста /Слабка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dirty="0" smtClean="0"/>
                        <a:t>токсичність (Близька до помірної )А = 27%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539552" y="4509120"/>
            <a:ext cx="7851648" cy="201622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8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149080"/>
            <a:ext cx="8784976" cy="25202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Висновок</a:t>
            </a:r>
          </a:p>
          <a:p>
            <a:pPr marL="457200" indent="-457200">
              <a:buAutoNum type="arabicPeriod"/>
            </a:pP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Згідно отриманих при дослідженні результатів, вода у річці </a:t>
            </a:r>
            <a:r>
              <a:rPr lang="uk-UA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Ірклій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чиста, слаботоксична, </a:t>
            </a:r>
            <a:r>
              <a:rPr lang="uk-UA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олігосапробна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457200" indent="-457200">
              <a:buAutoNum type="arabicPeriod"/>
            </a:pPr>
            <a:endParaRPr lang="uk-UA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У Кременчуцькому водосховищі  вода практично чиста, слаботоксична, але близька до </a:t>
            </a:r>
            <a:r>
              <a:rPr lang="uk-UA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помірнотоксичної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400" b="1" dirty="0" smtClean="0">
                <a:solidFill>
                  <a:srgbClr val="FFFF00"/>
                </a:solidFill>
              </a:rPr>
              <a:t> </a:t>
            </a:r>
            <a:r>
              <a:rPr lang="uk-UA" sz="2400" b="1" dirty="0" err="1" smtClean="0">
                <a:solidFill>
                  <a:srgbClr val="FFFF00"/>
                </a:solidFill>
              </a:rPr>
              <a:t>β-</a:t>
            </a:r>
            <a:r>
              <a:rPr lang="uk-UA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мегосапробна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Фото\домашні\2007\28,07,07рибалка Ставки\Фотка016.jpg"/>
          <p:cNvPicPr>
            <a:picLocks noChangeAspect="1" noChangeArrowheads="1"/>
          </p:cNvPicPr>
          <p:nvPr/>
        </p:nvPicPr>
        <p:blipFill>
          <a:blip r:embed="rId2" cstate="print"/>
          <a:srcRect t="14397"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187624" y="5877272"/>
            <a:ext cx="6840760" cy="818958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Ariston" pitchFamily="66" charset="0"/>
              </a:rPr>
              <a:t>Дякую за увагу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60648"/>
            <a:ext cx="6624736" cy="26642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Рекомендації 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Проводити</a:t>
            </a:r>
            <a:r>
              <a:rPr lang="ru-RU" dirty="0" smtClean="0"/>
              <a:t> </a:t>
            </a:r>
            <a:r>
              <a:rPr lang="ru-RU" dirty="0" err="1" smtClean="0"/>
              <a:t>моніторинг</a:t>
            </a:r>
            <a:r>
              <a:rPr lang="ru-RU" dirty="0" smtClean="0"/>
              <a:t> стану </a:t>
            </a:r>
            <a:r>
              <a:rPr lang="ru-RU" dirty="0" err="1" smtClean="0"/>
              <a:t>водойм</a:t>
            </a:r>
            <a:r>
              <a:rPr lang="ru-RU" dirty="0" smtClean="0"/>
              <a:t> 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представником</a:t>
            </a:r>
            <a:r>
              <a:rPr lang="ru-RU" dirty="0" smtClean="0"/>
              <a:t> </a:t>
            </a:r>
            <a:r>
              <a:rPr lang="ru-RU" dirty="0" err="1" smtClean="0"/>
              <a:t>екологічного</a:t>
            </a:r>
            <a:r>
              <a:rPr lang="ru-RU" dirty="0" smtClean="0"/>
              <a:t> </a:t>
            </a:r>
            <a:r>
              <a:rPr lang="ru-RU" dirty="0" err="1" smtClean="0"/>
              <a:t>відділу</a:t>
            </a:r>
            <a:r>
              <a:rPr lang="ru-RU" dirty="0" smtClean="0"/>
              <a:t> </a:t>
            </a:r>
            <a:r>
              <a:rPr lang="ru-RU" dirty="0" err="1" smtClean="0"/>
              <a:t>Іркліївської</a:t>
            </a:r>
            <a:r>
              <a:rPr lang="ru-RU" dirty="0" smtClean="0"/>
              <a:t> ОТГ</a:t>
            </a:r>
            <a:r>
              <a:rPr lang="uk-UA" dirty="0" smtClean="0"/>
              <a:t>; 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Контролювати</a:t>
            </a:r>
            <a:r>
              <a:rPr lang="ru-RU" dirty="0" smtClean="0"/>
              <a:t> </a:t>
            </a:r>
            <a:r>
              <a:rPr lang="ru-RU" dirty="0" err="1" smtClean="0"/>
              <a:t>санітарний</a:t>
            </a:r>
            <a:r>
              <a:rPr lang="ru-RU" dirty="0" smtClean="0"/>
              <a:t> стан </a:t>
            </a:r>
            <a:r>
              <a:rPr lang="ru-RU" dirty="0" err="1" smtClean="0"/>
              <a:t>місцевих</a:t>
            </a:r>
            <a:r>
              <a:rPr lang="ru-RU" dirty="0" smtClean="0"/>
              <a:t> </a:t>
            </a:r>
            <a:r>
              <a:rPr lang="ru-RU" dirty="0" err="1" smtClean="0"/>
              <a:t>водойм</a:t>
            </a:r>
            <a:r>
              <a:rPr lang="ru-RU" dirty="0" smtClean="0"/>
              <a:t> </a:t>
            </a:r>
            <a:r>
              <a:rPr lang="ru-RU" dirty="0" err="1" smtClean="0"/>
              <a:t>зокрема</a:t>
            </a:r>
            <a:r>
              <a:rPr lang="ru-RU" dirty="0" smtClean="0"/>
              <a:t>, в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масового</a:t>
            </a:r>
            <a:r>
              <a:rPr lang="ru-RU" dirty="0" smtClean="0"/>
              <a:t> </a:t>
            </a:r>
            <a:r>
              <a:rPr lang="ru-RU" dirty="0" err="1" smtClean="0"/>
              <a:t>відпочинку</a:t>
            </a:r>
            <a:r>
              <a:rPr lang="ru-RU" dirty="0" smtClean="0"/>
              <a:t>; </a:t>
            </a:r>
          </a:p>
          <a:p>
            <a:pPr marL="342900" indent="-342900">
              <a:buAutoNum type="arabicPeriod"/>
            </a:pPr>
            <a:r>
              <a:rPr lang="uk-UA" dirty="0" smtClean="0"/>
              <a:t>З</a:t>
            </a:r>
            <a:r>
              <a:rPr lang="ru-RU" dirty="0" err="1" smtClean="0"/>
              <a:t>апобігати</a:t>
            </a:r>
            <a:r>
              <a:rPr lang="ru-RU" dirty="0" smtClean="0"/>
              <a:t>   </a:t>
            </a:r>
            <a:r>
              <a:rPr lang="ru-RU" dirty="0" err="1" smtClean="0"/>
              <a:t>попаданню</a:t>
            </a:r>
            <a:r>
              <a:rPr lang="ru-RU" dirty="0" smtClean="0"/>
              <a:t> до </a:t>
            </a:r>
            <a:r>
              <a:rPr lang="ru-RU" dirty="0" err="1" smtClean="0"/>
              <a:t>водойм</a:t>
            </a:r>
            <a:r>
              <a:rPr lang="ru-RU" dirty="0" smtClean="0"/>
              <a:t> </a:t>
            </a:r>
            <a:r>
              <a:rPr lang="ru-RU" dirty="0" err="1" smtClean="0"/>
              <a:t>промислових</a:t>
            </a:r>
            <a:r>
              <a:rPr lang="ru-RU" dirty="0" smtClean="0"/>
              <a:t> </a:t>
            </a:r>
            <a:r>
              <a:rPr lang="ru-RU" dirty="0" err="1" smtClean="0"/>
              <a:t>стоків</a:t>
            </a:r>
            <a:r>
              <a:rPr lang="ru-RU" dirty="0" smtClean="0"/>
              <a:t> та </a:t>
            </a:r>
            <a:r>
              <a:rPr lang="ru-RU" dirty="0" err="1" smtClean="0"/>
              <a:t>побутових</a:t>
            </a:r>
            <a:r>
              <a:rPr lang="ru-RU" dirty="0" smtClean="0"/>
              <a:t> </a:t>
            </a:r>
            <a:r>
              <a:rPr lang="ru-RU" dirty="0" err="1" smtClean="0"/>
              <a:t>стоків</a:t>
            </a:r>
            <a:r>
              <a:rPr lang="ru-RU" dirty="0" smtClean="0"/>
              <a:t>; </a:t>
            </a:r>
          </a:p>
          <a:p>
            <a:r>
              <a:rPr lang="uk-UA" dirty="0" smtClean="0"/>
              <a:t>4. </a:t>
            </a:r>
            <a:r>
              <a:rPr lang="ru-RU" dirty="0" err="1" smtClean="0"/>
              <a:t>Заборонити</a:t>
            </a:r>
            <a:r>
              <a:rPr lang="ru-RU" dirty="0" smtClean="0"/>
              <a:t> </a:t>
            </a:r>
            <a:r>
              <a:rPr lang="ru-RU" dirty="0" err="1" smtClean="0"/>
              <a:t>миття</a:t>
            </a:r>
            <a:r>
              <a:rPr lang="ru-RU" dirty="0" smtClean="0"/>
              <a:t> </a:t>
            </a:r>
            <a:r>
              <a:rPr lang="ru-RU" dirty="0" err="1" smtClean="0"/>
              <a:t>автомобілів</a:t>
            </a:r>
            <a:r>
              <a:rPr lang="ru-RU" dirty="0" smtClean="0"/>
              <a:t> та </a:t>
            </a:r>
            <a:r>
              <a:rPr lang="ru-RU" dirty="0" err="1" smtClean="0"/>
              <a:t>іншої</a:t>
            </a:r>
            <a:r>
              <a:rPr lang="ru-RU" dirty="0" smtClean="0"/>
              <a:t> </a:t>
            </a:r>
            <a:r>
              <a:rPr lang="ru-RU" dirty="0" err="1" smtClean="0"/>
              <a:t>сільгосптехніки</a:t>
            </a:r>
            <a:r>
              <a:rPr lang="ru-RU" dirty="0" smtClean="0"/>
              <a:t> на берегах </a:t>
            </a:r>
            <a:r>
              <a:rPr lang="ru-RU" dirty="0" err="1" smtClean="0"/>
              <a:t>водойм</a:t>
            </a:r>
            <a:r>
              <a:rPr lang="uk-UA" dirty="0" smtClean="0"/>
              <a:t>.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56992"/>
            <a:ext cx="8928992" cy="23762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  <a:cs typeface="Times New Roman" pitchFamily="18" charset="0"/>
              </a:rPr>
              <a:t>Використані джерела</a:t>
            </a:r>
          </a:p>
          <a:p>
            <a:pPr marL="342900" indent="-342900">
              <a:buFontTx/>
              <a:buAutoNum type="arabicPeriod"/>
            </a:pPr>
            <a:r>
              <a:rPr lang="uk-UA" sz="1600" dirty="0" smtClean="0">
                <a:cs typeface="Times New Roman" pitchFamily="18" charset="0"/>
              </a:rPr>
              <a:t>В.І.Мальцев, Г.О. </a:t>
            </a:r>
            <a:r>
              <a:rPr lang="uk-UA" sz="1600" dirty="0" err="1" smtClean="0">
                <a:cs typeface="Times New Roman" pitchFamily="18" charset="0"/>
              </a:rPr>
              <a:t>Крарнова</a:t>
            </a:r>
            <a:r>
              <a:rPr lang="uk-UA" sz="1600" dirty="0" smtClean="0">
                <a:cs typeface="Times New Roman" pitchFamily="18" charset="0"/>
              </a:rPr>
              <a:t>, Л.М.Зуб. Визначення якості води методами </a:t>
            </a:r>
            <a:r>
              <a:rPr lang="uk-UA" sz="1600" dirty="0" err="1" smtClean="0">
                <a:cs typeface="Times New Roman" pitchFamily="18" charset="0"/>
              </a:rPr>
              <a:t>біоіндикації</a:t>
            </a:r>
            <a:r>
              <a:rPr lang="uk-UA" sz="1600" dirty="0" smtClean="0">
                <a:cs typeface="Times New Roman" pitchFamily="18" charset="0"/>
              </a:rPr>
              <a:t>: Науково-методичний посібник: К.:2011 – 112с ( використано стор.83-84) 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uk-UA" sz="1600" dirty="0" smtClean="0">
                <a:cs typeface="Times New Roman" pitchFamily="18" charset="0"/>
              </a:rPr>
              <a:t>Методи </a:t>
            </a:r>
            <a:r>
              <a:rPr lang="uk-UA" sz="1600" dirty="0" err="1" smtClean="0">
                <a:cs typeface="Times New Roman" pitchFamily="18" charset="0"/>
              </a:rPr>
              <a:t>біотестування</a:t>
            </a:r>
            <a:r>
              <a:rPr lang="uk-UA" sz="1600" dirty="0" smtClean="0">
                <a:cs typeface="Times New Roman" pitchFamily="18" charset="0"/>
              </a:rPr>
              <a:t> вод/під </a:t>
            </a:r>
            <a:r>
              <a:rPr lang="uk-UA" sz="1600" dirty="0" err="1" smtClean="0">
                <a:cs typeface="Times New Roman" pitchFamily="18" charset="0"/>
              </a:rPr>
              <a:t>ред.Крейнюкової</a:t>
            </a:r>
            <a:r>
              <a:rPr lang="uk-UA" sz="1600" dirty="0" smtClean="0">
                <a:cs typeface="Times New Roman" pitchFamily="18" charset="0"/>
              </a:rPr>
              <a:t> А.Н.- </a:t>
            </a:r>
            <a:r>
              <a:rPr lang="uk-UA" sz="1600" dirty="0" err="1" smtClean="0">
                <a:cs typeface="Times New Roman" pitchFamily="18" charset="0"/>
              </a:rPr>
              <a:t>Чорноголовка</a:t>
            </a:r>
            <a:r>
              <a:rPr lang="uk-UA" sz="1600" dirty="0" smtClean="0">
                <a:cs typeface="Times New Roman" pitchFamily="18" charset="0"/>
              </a:rPr>
              <a:t> 1988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uk-UA" sz="1600" dirty="0" smtClean="0">
                <a:cs typeface="Times New Roman" pitchFamily="18" charset="0"/>
              </a:rPr>
              <a:t>-127с</a:t>
            </a:r>
          </a:p>
          <a:p>
            <a:pPr marL="342900" indent="-342900">
              <a:buAutoNum type="arabicPeriod"/>
            </a:pPr>
            <a:r>
              <a:rPr lang="ru-RU" sz="1600" dirty="0" err="1" smtClean="0">
                <a:cs typeface="Times New Roman" pitchFamily="18" charset="0"/>
              </a:rPr>
              <a:t>Лабораторна</a:t>
            </a:r>
            <a:r>
              <a:rPr lang="ru-RU" sz="1600" dirty="0" smtClean="0">
                <a:cs typeface="Times New Roman" pitchFamily="18" charset="0"/>
              </a:rPr>
              <a:t> робота №6 </a:t>
            </a:r>
            <a:r>
              <a:rPr lang="ru-RU" sz="1600" dirty="0" err="1" smtClean="0">
                <a:cs typeface="Times New Roman" pitchFamily="18" charset="0"/>
              </a:rPr>
              <a:t>Біотестування</a:t>
            </a:r>
            <a:r>
              <a:rPr lang="ru-RU" sz="1600" dirty="0" smtClean="0">
                <a:cs typeface="Times New Roman" pitchFamily="18" charset="0"/>
              </a:rPr>
              <a:t> </a:t>
            </a:r>
            <a:r>
              <a:rPr lang="ru-RU" sz="1600" dirty="0" err="1" smtClean="0">
                <a:cs typeface="Times New Roman" pitchFamily="18" charset="0"/>
              </a:rPr>
              <a:t>якості</a:t>
            </a:r>
            <a:r>
              <a:rPr lang="ru-RU" sz="1600" dirty="0" smtClean="0">
                <a:cs typeface="Times New Roman" pitchFamily="18" charset="0"/>
              </a:rPr>
              <a:t> води </a:t>
            </a:r>
            <a:r>
              <a:rPr lang="ru-RU" sz="1600" dirty="0" err="1" smtClean="0">
                <a:cs typeface="Times New Roman" pitchFamily="18" charset="0"/>
              </a:rPr>
              <a:t>з</a:t>
            </a:r>
            <a:r>
              <a:rPr lang="ru-RU" sz="1600" dirty="0" smtClean="0">
                <a:cs typeface="Times New Roman" pitchFamily="18" charset="0"/>
              </a:rPr>
              <a:t> </a:t>
            </a:r>
            <a:r>
              <a:rPr lang="ru-RU" sz="1600" dirty="0" err="1" smtClean="0">
                <a:cs typeface="Times New Roman" pitchFamily="18" charset="0"/>
              </a:rPr>
              <a:t>використанням</a:t>
            </a:r>
            <a:r>
              <a:rPr lang="ru-RU" sz="1600" dirty="0" smtClean="0">
                <a:cs typeface="Times New Roman" pitchFamily="18" charset="0"/>
              </a:rPr>
              <a:t> </a:t>
            </a:r>
            <a:r>
              <a:rPr lang="ru-RU" sz="1600" dirty="0" err="1" smtClean="0">
                <a:cs typeface="Times New Roman" pitchFamily="18" charset="0"/>
              </a:rPr>
              <a:t>рачків</a:t>
            </a:r>
            <a:r>
              <a:rPr lang="ru-RU" sz="1600" dirty="0" smtClean="0">
                <a:cs typeface="Times New Roman" pitchFamily="18" charset="0"/>
              </a:rPr>
              <a:t> виду  </a:t>
            </a:r>
            <a:r>
              <a:rPr lang="en-US" sz="1600" dirty="0" err="1" smtClean="0">
                <a:cs typeface="Times New Roman" pitchFamily="18" charset="0"/>
              </a:rPr>
              <a:t>Dafnia</a:t>
            </a:r>
            <a:r>
              <a:rPr lang="en-US" sz="1600" dirty="0" smtClean="0">
                <a:cs typeface="Times New Roman" pitchFamily="18" charset="0"/>
              </a:rPr>
              <a:t> magnum </a:t>
            </a:r>
            <a:r>
              <a:rPr lang="ru-RU" sz="1600" dirty="0" smtClean="0">
                <a:cs typeface="Times New Roman" pitchFamily="18" charset="0"/>
              </a:rPr>
              <a:t> S</a:t>
            </a:r>
            <a:r>
              <a:rPr lang="en-US" sz="1600" dirty="0" err="1" smtClean="0">
                <a:cs typeface="Times New Roman" pitchFamily="18" charset="0"/>
              </a:rPr>
              <a:t>traus</a:t>
            </a:r>
            <a:r>
              <a:rPr lang="uk-UA" sz="1600" dirty="0" smtClean="0">
                <a:cs typeface="Times New Roman" pitchFamily="18" charset="0"/>
              </a:rPr>
              <a:t>   </a:t>
            </a:r>
            <a:r>
              <a:rPr lang="en-US" sz="1600" dirty="0" smtClean="0">
                <a:cs typeface="Times New Roman" pitchFamily="18" charset="0"/>
              </a:rPr>
              <a:t>https</a:t>
            </a:r>
            <a:r>
              <a:rPr lang="uk-UA" sz="1600" dirty="0" smtClean="0">
                <a:cs typeface="Times New Roman" pitchFamily="18" charset="0"/>
              </a:rPr>
              <a:t>/</a:t>
            </a:r>
            <a:r>
              <a:rPr lang="en-US" sz="1600" dirty="0" err="1" smtClean="0">
                <a:cs typeface="Times New Roman" pitchFamily="18" charset="0"/>
              </a:rPr>
              <a:t>moodle</a:t>
            </a:r>
            <a:r>
              <a:rPr lang="en-US" sz="1600" dirty="0" smtClean="0">
                <a:cs typeface="Times New Roman" pitchFamily="18" charset="0"/>
              </a:rPr>
              <a:t>/</a:t>
            </a:r>
            <a:r>
              <a:rPr lang="en-US" sz="1600" dirty="0" err="1" smtClean="0">
                <a:cs typeface="Times New Roman" pitchFamily="18" charset="0"/>
              </a:rPr>
              <a:t>znu</a:t>
            </a:r>
            <a:r>
              <a:rPr lang="en-US" sz="1600" dirty="0" smtClean="0">
                <a:cs typeface="Times New Roman" pitchFamily="18" charset="0"/>
              </a:rPr>
              <a:t>/</a:t>
            </a:r>
            <a:r>
              <a:rPr lang="en-US" sz="1600" dirty="0" err="1" smtClean="0">
                <a:cs typeface="Times New Roman" pitchFamily="18" charset="0"/>
              </a:rPr>
              <a:t>edu</a:t>
            </a:r>
            <a:r>
              <a:rPr lang="en-US" sz="1600" dirty="0" smtClean="0">
                <a:cs typeface="Times New Roman" pitchFamily="18" charset="0"/>
              </a:rPr>
              <a:t>/</a:t>
            </a:r>
            <a:r>
              <a:rPr lang="en-US" sz="1600" dirty="0" err="1" smtClean="0">
                <a:cs typeface="Times New Roman" pitchFamily="18" charset="0"/>
              </a:rPr>
              <a:t>ua</a:t>
            </a:r>
            <a:r>
              <a:rPr lang="en-US" sz="1600" dirty="0" smtClean="0">
                <a:cs typeface="Times New Roman" pitchFamily="18" charset="0"/>
              </a:rPr>
              <a:t>/mod</a:t>
            </a:r>
            <a:r>
              <a:rPr lang="uk-UA" sz="1600" dirty="0" smtClean="0">
                <a:cs typeface="Times New Roman" pitchFamily="18" charset="0"/>
              </a:rPr>
              <a:t>/</a:t>
            </a:r>
            <a:r>
              <a:rPr lang="en-US" sz="1600" dirty="0" err="1" smtClean="0">
                <a:cs typeface="Times New Roman" pitchFamily="18" charset="0"/>
              </a:rPr>
              <a:t>resurse</a:t>
            </a:r>
            <a:r>
              <a:rPr lang="uk-UA" sz="1600" dirty="0" smtClean="0">
                <a:cs typeface="Times New Roman" pitchFamily="18" charset="0"/>
              </a:rPr>
              <a:t>/</a:t>
            </a:r>
            <a:r>
              <a:rPr lang="en-US" sz="1600" dirty="0" err="1" smtClean="0">
                <a:cs typeface="Times New Roman" pitchFamily="18" charset="0"/>
              </a:rPr>
              <a:t>viev</a:t>
            </a:r>
            <a:r>
              <a:rPr lang="en-US" sz="1600" dirty="0" smtClean="0">
                <a:cs typeface="Times New Roman" pitchFamily="18" charset="0"/>
              </a:rPr>
              <a:t>/</a:t>
            </a:r>
            <a:r>
              <a:rPr lang="en-US" sz="1600" dirty="0" err="1" smtClean="0">
                <a:cs typeface="Times New Roman" pitchFamily="18" charset="0"/>
              </a:rPr>
              <a:t>php&amp;id</a:t>
            </a:r>
            <a:r>
              <a:rPr lang="en-US" sz="1600" dirty="0" smtClean="0">
                <a:cs typeface="Times New Roman" pitchFamily="18" charset="0"/>
              </a:rPr>
              <a:t>=152428</a:t>
            </a:r>
            <a:endParaRPr lang="ru-RU" sz="1600" dirty="0" smtClean="0"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uk-UA" sz="1600" dirty="0" smtClean="0">
                <a:cs typeface="Times New Roman" pitchFamily="18" charset="0"/>
              </a:rPr>
              <a:t>КНД. 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uk-UA" sz="1600" dirty="0" smtClean="0">
                <a:cs typeface="Times New Roman" pitchFamily="18" charset="0"/>
              </a:rPr>
              <a:t>211.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uk-UA" sz="1600" dirty="0" smtClean="0">
                <a:cs typeface="Times New Roman" pitchFamily="18" charset="0"/>
              </a:rPr>
              <a:t>1.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uk-UA" sz="1600" dirty="0" smtClean="0">
                <a:cs typeface="Times New Roman" pitchFamily="18" charset="0"/>
              </a:rPr>
              <a:t>4.</a:t>
            </a:r>
            <a:r>
              <a:rPr lang="en-US" sz="1600" dirty="0" smtClean="0">
                <a:cs typeface="Times New Roman" pitchFamily="18" charset="0"/>
              </a:rPr>
              <a:t>  </a:t>
            </a:r>
            <a:r>
              <a:rPr lang="uk-UA" sz="1600" dirty="0" smtClean="0">
                <a:cs typeface="Times New Roman" pitchFamily="18" charset="0"/>
              </a:rPr>
              <a:t>054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uk-UA" sz="1600" dirty="0" smtClean="0">
                <a:cs typeface="Times New Roman" pitchFamily="18" charset="0"/>
              </a:rPr>
              <a:t>-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uk-UA" sz="1600" dirty="0" smtClean="0">
                <a:cs typeface="Times New Roman" pitchFamily="18" charset="0"/>
              </a:rPr>
              <a:t>97 Методика визначення гострої токсичності води на ракоподібних </a:t>
            </a:r>
            <a:r>
              <a:rPr lang="en-US" sz="1600" dirty="0" err="1" smtClean="0">
                <a:cs typeface="Times New Roman" pitchFamily="18" charset="0"/>
              </a:rPr>
              <a:t>Dafnia</a:t>
            </a:r>
            <a:r>
              <a:rPr lang="en-US" sz="1600" dirty="0" smtClean="0">
                <a:cs typeface="Times New Roman" pitchFamily="18" charset="0"/>
              </a:rPr>
              <a:t> magnum </a:t>
            </a:r>
            <a:r>
              <a:rPr lang="ru-RU" sz="1600" dirty="0" smtClean="0">
                <a:cs typeface="Times New Roman" pitchFamily="18" charset="0"/>
              </a:rPr>
              <a:t> S</a:t>
            </a:r>
            <a:r>
              <a:rPr lang="en-US" sz="1600" dirty="0" err="1" smtClean="0">
                <a:cs typeface="Times New Roman" pitchFamily="18" charset="0"/>
              </a:rPr>
              <a:t>traus</a:t>
            </a:r>
            <a:endParaRPr lang="uk-UA" sz="1600" dirty="0" smtClean="0">
              <a:cs typeface="Times New Roman" pitchFamily="18" charset="0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uk-UA" sz="1600" dirty="0" smtClean="0">
                <a:cs typeface="Times New Roman" pitchFamily="18" charset="0"/>
              </a:rPr>
              <a:t>О.Б.</a:t>
            </a:r>
            <a:r>
              <a:rPr lang="uk-UA" sz="1600" dirty="0" err="1" smtClean="0">
                <a:cs typeface="Times New Roman" pitchFamily="18" charset="0"/>
              </a:rPr>
              <a:t>Кістяковський</a:t>
            </a:r>
            <a:r>
              <a:rPr lang="uk-UA" sz="1600" dirty="0" smtClean="0">
                <a:cs typeface="Times New Roman" pitchFamily="18" charset="0"/>
              </a:rPr>
              <a:t>, </a:t>
            </a:r>
            <a:r>
              <a:rPr lang="uk-UA" sz="1600" dirty="0" err="1" smtClean="0">
                <a:cs typeface="Times New Roman" pitchFamily="18" charset="0"/>
              </a:rPr>
              <a:t>і.І</a:t>
            </a:r>
            <a:r>
              <a:rPr lang="uk-UA" sz="1600" dirty="0" smtClean="0">
                <a:cs typeface="Times New Roman" pitchFamily="18" charset="0"/>
              </a:rPr>
              <a:t>. Мазепа. Польовий практикум з зоології.-К. : </a:t>
            </a:r>
            <a:r>
              <a:rPr lang="uk-UA" sz="1600" dirty="0" err="1" smtClean="0">
                <a:cs typeface="Times New Roman" pitchFamily="18" charset="0"/>
              </a:rPr>
              <a:t>“Рад.школа”</a:t>
            </a:r>
            <a:r>
              <a:rPr lang="uk-UA" sz="1600" dirty="0" smtClean="0">
                <a:cs typeface="Times New Roman" pitchFamily="18" charset="0"/>
              </a:rPr>
              <a:t>, 1967</a:t>
            </a:r>
          </a:p>
          <a:p>
            <a:pPr algn="ctr"/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924944"/>
            <a:ext cx="4398640" cy="106456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uk-UA" sz="2900" b="1" dirty="0" smtClean="0">
                <a:solidFill>
                  <a:srgbClr val="FFFF00"/>
                </a:solidFill>
              </a:rPr>
              <a:t>Керівник роботи:</a:t>
            </a:r>
            <a:r>
              <a:rPr lang="uk-UA" sz="2900" i="1" dirty="0" smtClean="0">
                <a:solidFill>
                  <a:srgbClr val="FFFF00"/>
                </a:solidFill>
              </a:rPr>
              <a:t> </a:t>
            </a:r>
            <a:r>
              <a:rPr lang="uk-UA" sz="2900" b="1" i="1" dirty="0" err="1" smtClean="0">
                <a:solidFill>
                  <a:srgbClr val="FFFF00"/>
                </a:solidFill>
              </a:rPr>
              <a:t>Загубинога</a:t>
            </a:r>
            <a:r>
              <a:rPr lang="uk-UA" sz="2900" b="1" i="1" dirty="0" smtClean="0">
                <a:solidFill>
                  <a:srgbClr val="FFFF00"/>
                </a:solidFill>
              </a:rPr>
              <a:t> Оксана Олексіївна</a:t>
            </a:r>
            <a:r>
              <a:rPr lang="uk-UA" sz="2900" dirty="0" smtClean="0">
                <a:solidFill>
                  <a:srgbClr val="FFFF00"/>
                </a:solidFill>
              </a:rPr>
              <a:t> – вчитель біології</a:t>
            </a:r>
          </a:p>
          <a:p>
            <a:pPr algn="l"/>
            <a:r>
              <a:rPr lang="uk-UA" sz="2900" dirty="0" smtClean="0">
                <a:solidFill>
                  <a:srgbClr val="FFFF00"/>
                </a:solidFill>
              </a:rPr>
              <a:t>та хімії, вчитель методист</a:t>
            </a:r>
            <a:endParaRPr lang="ru-RU" sz="2900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F:\серпнева конф. 19\69607057_449422582332101_8601952752307798016_n.jpg"/>
          <p:cNvPicPr/>
          <p:nvPr/>
        </p:nvPicPr>
        <p:blipFill>
          <a:blip r:embed="rId2" cstate="print"/>
          <a:srcRect l="12827" t="5879" r="53661" b="64421"/>
          <a:stretch>
            <a:fillRect/>
          </a:stretch>
        </p:blipFill>
        <p:spPr bwMode="auto">
          <a:xfrm rot="21009649">
            <a:off x="734567" y="367900"/>
            <a:ext cx="2311632" cy="248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63888" y="3429000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FFF00"/>
                </a:solidFill>
              </a:rPr>
              <a:t>Автори роботи </a:t>
            </a:r>
            <a:r>
              <a:rPr lang="en-US" sz="1600" b="1" dirty="0" smtClean="0">
                <a:solidFill>
                  <a:srgbClr val="FFFF00"/>
                </a:solidFill>
              </a:rPr>
              <a:t>–</a:t>
            </a:r>
            <a:r>
              <a:rPr lang="uk-UA" sz="1600" dirty="0" smtClean="0">
                <a:solidFill>
                  <a:srgbClr val="FFFF00"/>
                </a:solidFill>
              </a:rPr>
              <a:t> </a:t>
            </a:r>
          </a:p>
          <a:p>
            <a:pPr lvl="0" algn="ctr"/>
            <a:r>
              <a:rPr lang="uk-UA" sz="1600" b="1" dirty="0" err="1" smtClean="0">
                <a:solidFill>
                  <a:srgbClr val="FFFF00"/>
                </a:solidFill>
              </a:rPr>
              <a:t>Калініченко</a:t>
            </a:r>
            <a:r>
              <a:rPr lang="uk-UA" sz="1600" b="1" dirty="0" smtClean="0">
                <a:solidFill>
                  <a:srgbClr val="FFFF00"/>
                </a:solidFill>
              </a:rPr>
              <a:t> Вероніка  Сергіївна учениця 8 класу 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1600" b="1" dirty="0" smtClean="0">
                <a:solidFill>
                  <a:srgbClr val="FFFF00"/>
                </a:solidFill>
              </a:rPr>
              <a:t>та Сушко Софія Володимирівна учениця 7 класу</a:t>
            </a:r>
            <a:endParaRPr lang="en-US" sz="1600" b="1" dirty="0" smtClean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4509120"/>
            <a:ext cx="1872208" cy="923330"/>
          </a:xfrm>
          <a:prstGeom prst="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solidFill>
                  <a:srgbClr val="FFFF00"/>
                </a:solidFill>
              </a:rPr>
              <a:t> </a:t>
            </a:r>
            <a:r>
              <a:rPr lang="uk-UA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Біоіндикатори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єкти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досліджень</a:t>
            </a:r>
          </a:p>
        </p:txBody>
      </p:sp>
      <p:pic>
        <p:nvPicPr>
          <p:cNvPr id="9" name="Рисунок 8" descr="Фотка02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221088"/>
            <a:ext cx="2228478" cy="12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Бокоплав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013176"/>
            <a:ext cx="13681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:\Фото\домашні\досліди\!!!2007!!!\смесь\Фото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89040"/>
            <a:ext cx="1505744" cy="936104"/>
          </a:xfrm>
          <a:prstGeom prst="rect">
            <a:avLst/>
          </a:prstGeom>
          <a:noFill/>
        </p:spPr>
      </p:pic>
      <p:pic>
        <p:nvPicPr>
          <p:cNvPr id="1028" name="Picture 4" descr="Дафния - фото, разведение дафний в домашних условиях | Блог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5805264"/>
            <a:ext cx="1296144" cy="864096"/>
          </a:xfrm>
          <a:prstGeom prst="rect">
            <a:avLst/>
          </a:prstGeom>
          <a:noFill/>
        </p:spPr>
      </p:pic>
      <p:sp>
        <p:nvSpPr>
          <p:cNvPr id="1030" name="AutoShape 6" descr="Речной рак - строение, размно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ШИРОКОПАЛЫЙ РЕЧНОЙ РАК ᐈ Фото и описание 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012160" y="5013176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Річка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Ірклій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I:\Фото\домашні\досліди\Діти, школа\Річка, Дніпро\Фото282.jpg"/>
          <p:cNvPicPr>
            <a:picLocks noChangeAspect="1" noChangeArrowheads="1"/>
          </p:cNvPicPr>
          <p:nvPr/>
        </p:nvPicPr>
        <p:blipFill>
          <a:blip r:embed="rId7" cstate="print"/>
          <a:srcRect b="31035"/>
          <a:stretch>
            <a:fillRect/>
          </a:stretch>
        </p:blipFill>
        <p:spPr bwMode="auto">
          <a:xfrm>
            <a:off x="6660232" y="5373216"/>
            <a:ext cx="2304256" cy="1224135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6588224" y="6309320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Кременчуцьке водосховище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87624" y="630932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Dafnia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magna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5661248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Gammarus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lacustris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4653136"/>
            <a:ext cx="2550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Potamobius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leptadactylus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I:\фото 23-24\изображение_viber_2023-10-27_09-42-59-605.jpg"/>
          <p:cNvPicPr>
            <a:picLocks noChangeAspect="1" noChangeArrowheads="1"/>
          </p:cNvPicPr>
          <p:nvPr/>
        </p:nvPicPr>
        <p:blipFill>
          <a:blip r:embed="rId8" cstate="print"/>
          <a:srcRect l="5889" t="20925" r="9704" b="8453"/>
          <a:stretch>
            <a:fillRect/>
          </a:stretch>
        </p:blipFill>
        <p:spPr bwMode="auto">
          <a:xfrm>
            <a:off x="4427984" y="260648"/>
            <a:ext cx="2293588" cy="2736304"/>
          </a:xfrm>
          <a:prstGeom prst="rect">
            <a:avLst/>
          </a:prstGeom>
          <a:noFill/>
        </p:spPr>
      </p:pic>
      <p:pic>
        <p:nvPicPr>
          <p:cNvPr id="26" name="Рисунок 25" descr="C:\Users\User\Desktop\фото 23-24\изображение_viber_2023-10-13_16-56-53-548.jpg"/>
          <p:cNvPicPr/>
          <p:nvPr/>
        </p:nvPicPr>
        <p:blipFill>
          <a:blip r:embed="rId9" cstate="print"/>
          <a:srcRect l="43292" t="18524" r="32817" b="54917"/>
          <a:stretch>
            <a:fillRect/>
          </a:stretch>
        </p:blipFill>
        <p:spPr bwMode="auto">
          <a:xfrm>
            <a:off x="6732240" y="764704"/>
            <a:ext cx="2067297" cy="27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400000"/>
                <a:alpha val="3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Фото\домашні\досліди\Діти, школа\Річка, Дніпро\IMG_2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520" y="188640"/>
            <a:ext cx="8424936" cy="29854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637CF7"/>
            </a:solidFill>
          </a:ln>
        </p:spPr>
        <p:txBody>
          <a:bodyPr wrap="square">
            <a:spAutoFit/>
          </a:bodyPr>
          <a:lstStyle/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rgbClr val="FF0000"/>
                </a:solidFill>
              </a:rPr>
              <a:t>Актуальність роботи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маштабів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збільшує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антропогенний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довкілля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викликає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негативні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зрушення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природному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Вода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водних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об’єктів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зазнає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суттєвих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хімічного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складу та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Сьогодні важко віднайти водойму, яка б не зазнавала забруднення внаслідок діяльності людини. Вода - найнеобхідніший природний ресурс.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Вивчення якісного та кількісного складу угрупування водних тварин є свідченням змін, викликаних  антропогенним екологічним фактором. 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221088"/>
            <a:ext cx="4248472" cy="234888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 роботи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Дослідити якість води  в річці </a:t>
            </a:r>
            <a:r>
              <a:rPr lang="uk-UA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Ірклій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і Кременчуцькому  водосховищі  за допомогою представників </a:t>
            </a:r>
            <a:r>
              <a:rPr lang="uk-UA" sz="2000" i="1" dirty="0" smtClean="0">
                <a:solidFill>
                  <a:schemeClr val="bg1"/>
                </a:solidFill>
                <a:cs typeface="Times New Roman" pitchFamily="18" charset="0"/>
              </a:rPr>
              <a:t>типу </a:t>
            </a:r>
            <a:r>
              <a:rPr lang="en-US" sz="2000" i="1" dirty="0" err="1" smtClean="0">
                <a:solidFill>
                  <a:schemeClr val="bg1"/>
                </a:solidFill>
                <a:cs typeface="Times New Roman" pitchFamily="18" charset="0"/>
              </a:rPr>
              <a:t>Arthropoda</a:t>
            </a:r>
            <a:r>
              <a:rPr lang="uk-UA" sz="2000" i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класу 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Crustacea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4221088"/>
            <a:ext cx="3672408" cy="23488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Завдання роботи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Провести польові та лабораторні дослідження  якості води в річці та водосховищі  методами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біоіндикації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біотестування</a:t>
            </a:r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допомогою представників </a:t>
            </a:r>
            <a:r>
              <a:rPr lang="uk-UA" i="1" dirty="0" smtClean="0">
                <a:solidFill>
                  <a:schemeClr val="bg1"/>
                </a:solidFill>
                <a:cs typeface="Times New Roman" pitchFamily="18" charset="0"/>
              </a:rPr>
              <a:t>типу </a:t>
            </a:r>
            <a:r>
              <a:rPr lang="en-US" i="1" dirty="0" err="1" smtClean="0">
                <a:solidFill>
                  <a:schemeClr val="bg1"/>
                </a:solidFill>
                <a:cs typeface="Times New Roman" pitchFamily="18" charset="0"/>
              </a:rPr>
              <a:t>Arthropoda</a:t>
            </a:r>
            <a:r>
              <a:rPr lang="uk-UA" i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класу 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Crustacea</a:t>
            </a:r>
            <a:endParaRPr lang="ru-RU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оризонтальный свиток 11"/>
          <p:cNvSpPr/>
          <p:nvPr/>
        </p:nvSpPr>
        <p:spPr>
          <a:xfrm>
            <a:off x="0" y="0"/>
            <a:ext cx="6588224" cy="908720"/>
          </a:xfrm>
          <a:prstGeom prst="horizontalScroll">
            <a:avLst/>
          </a:prstGeom>
          <a:solidFill>
            <a:schemeClr val="tx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Вибір </a:t>
            </a:r>
            <a:r>
              <a:rPr lang="uk-UA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біоіндикатора.Теоретичні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дані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692696"/>
            <a:ext cx="6480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Згідно літературних даних і  наукових спостережень  представники </a:t>
            </a:r>
            <a:r>
              <a:rPr lang="uk-UA" sz="2400" i="1" dirty="0" smtClean="0">
                <a:cs typeface="Times New Roman" pitchFamily="18" charset="0"/>
              </a:rPr>
              <a:t>типу </a:t>
            </a:r>
            <a:r>
              <a:rPr lang="en-US" sz="2400" i="1" dirty="0" smtClean="0">
                <a:cs typeface="Times New Roman" pitchFamily="18" charset="0"/>
              </a:rPr>
              <a:t>  </a:t>
            </a:r>
            <a:r>
              <a:rPr lang="en-US" sz="2400" i="1" dirty="0" err="1" smtClean="0">
                <a:cs typeface="Times New Roman" pitchFamily="18" charset="0"/>
              </a:rPr>
              <a:t>Arthropoda</a:t>
            </a:r>
            <a:r>
              <a:rPr lang="uk-UA" sz="2400" i="1" dirty="0" smtClean="0">
                <a:cs typeface="Times New Roman" pitchFamily="18" charset="0"/>
              </a:rPr>
              <a:t>  класу  </a:t>
            </a:r>
            <a:r>
              <a:rPr lang="en-US" sz="2400" i="1" dirty="0" err="1" smtClean="0">
                <a:cs typeface="Times New Roman" pitchFamily="18" charset="0"/>
              </a:rPr>
              <a:t>Crustacea</a:t>
            </a:r>
            <a:r>
              <a:rPr lang="en-US" sz="2400" i="1" dirty="0" smtClean="0">
                <a:cs typeface="Times New Roman" pitchFamily="18" charset="0"/>
              </a:rPr>
              <a:t> </a:t>
            </a:r>
            <a:r>
              <a:rPr lang="uk-UA" sz="2400" i="1" dirty="0" smtClean="0"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річковий рак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Potamobius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leptadactylus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бокоплав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Gammarus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lacustris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живуть  тільки в чистій  воді ( це індикатори чистої води).  Дафнія або водяна блоха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Gammarus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lacustris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біоіндикатором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вмісту кисню у воді та 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біотестером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якості самої води.</a:t>
            </a:r>
          </a:p>
        </p:txBody>
      </p:sp>
      <p:pic>
        <p:nvPicPr>
          <p:cNvPr id="6" name="Picture 2" descr="C:\Users\Galina\Desktop\480px-Bio8_2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412776"/>
            <a:ext cx="1512168" cy="936104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7" name="Рисунок 6" descr="Бокоплав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636912"/>
            <a:ext cx="16561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Загальна характеристика та різноманітність Ракоподібних."/>
          <p:cNvPicPr>
            <a:picLocks noChangeAspect="1" noChangeArrowheads="1"/>
          </p:cNvPicPr>
          <p:nvPr/>
        </p:nvPicPr>
        <p:blipFill>
          <a:blip r:embed="rId5" cstate="print"/>
          <a:srcRect t="73372" r="82361"/>
          <a:stretch>
            <a:fillRect/>
          </a:stretch>
        </p:blipFill>
        <p:spPr bwMode="auto">
          <a:xfrm>
            <a:off x="6660232" y="332656"/>
            <a:ext cx="1176065" cy="1196752"/>
          </a:xfrm>
          <a:prstGeom prst="rect">
            <a:avLst/>
          </a:prstGeom>
          <a:noFill/>
        </p:spPr>
      </p:pic>
      <p:pic>
        <p:nvPicPr>
          <p:cNvPr id="18" name="Рисунок 17" descr="Фотка031"/>
          <p:cNvPicPr/>
          <p:nvPr/>
        </p:nvPicPr>
        <p:blipFill>
          <a:blip r:embed="rId6" cstate="print"/>
          <a:srcRect t="15193" r="29545" b="17531"/>
          <a:stretch>
            <a:fillRect/>
          </a:stretch>
        </p:blipFill>
        <p:spPr bwMode="auto">
          <a:xfrm>
            <a:off x="179512" y="4149080"/>
            <a:ext cx="29523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I:\Фото\домашні\2007\29,04,07 рибалка ставки\Фотка08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149080"/>
            <a:ext cx="3168352" cy="252028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2555776" y="4193704"/>
            <a:ext cx="4320480" cy="24756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Точки досліджень</a:t>
            </a:r>
          </a:p>
          <a:p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№1  Річка </a:t>
            </a:r>
            <a:r>
              <a:rPr lang="uk-UA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Ірклій</a:t>
            </a: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урочище Солонці.</a:t>
            </a:r>
          </a:p>
          <a:p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№2  Кременчуцьке водосховище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Ділянка  знаходиться на Кременчуцькому водоймищі в місці забору  води  для ставків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Іркліївського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розплідника рослиноїдних риб.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6237312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Точка  № 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668344" y="6237312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Точка  № 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884368" y="476672"/>
            <a:ext cx="1152128" cy="584775"/>
          </a:xfrm>
          <a:prstGeom prst="rect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Dafnia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magna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44208" y="2060848"/>
            <a:ext cx="1152128" cy="584775"/>
          </a:xfrm>
          <a:prstGeom prst="rect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Potamobius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leptadactylus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524328" y="3429000"/>
            <a:ext cx="1152128" cy="584775"/>
          </a:xfrm>
          <a:prstGeom prst="rect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Gammarus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lacustris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2987824" y="2636912"/>
            <a:ext cx="2880320" cy="1922512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Методи досліджень</a:t>
            </a:r>
            <a:endParaRPr lang="ru-RU" sz="2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980728"/>
            <a:ext cx="2592288" cy="144016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u="sng" dirty="0" smtClean="0">
                <a:solidFill>
                  <a:srgbClr val="FF0000"/>
                </a:solidFill>
              </a:rPr>
              <a:t>. </a:t>
            </a:r>
            <a:r>
              <a:rPr lang="uk-UA" sz="2000" b="1" u="sng" dirty="0" smtClean="0">
                <a:solidFill>
                  <a:srgbClr val="FF0000"/>
                </a:solidFill>
              </a:rPr>
              <a:t>Моніторинг</a:t>
            </a:r>
            <a:r>
              <a:rPr lang="uk-UA" sz="2000" dirty="0" smtClean="0">
                <a:solidFill>
                  <a:srgbClr val="FF0000"/>
                </a:solidFill>
              </a:rPr>
              <a:t> – </a:t>
            </a:r>
            <a:r>
              <a:rPr lang="uk-UA" sz="2000" dirty="0" smtClean="0"/>
              <a:t>опитування  місцевих рибалок</a:t>
            </a:r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59832" y="116632"/>
            <a:ext cx="2664296" cy="216024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1.Теоретична робота. 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Аналіз теоретичних підходів до проблеми  дослідження в  науковій літературі</a:t>
            </a:r>
            <a:endParaRPr lang="ru-RU" sz="2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40152" y="980728"/>
            <a:ext cx="2664296" cy="151216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Польові дослідження   </a:t>
            </a:r>
            <a:r>
              <a:rPr lang="uk-UA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водоймах. 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84168" y="2924944"/>
            <a:ext cx="2664296" cy="129614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Лабораторний  метод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solidFill>
                  <a:schemeClr val="tx1"/>
                </a:solidFill>
              </a:rPr>
              <a:t>біотестування</a:t>
            </a:r>
            <a:r>
              <a:rPr lang="uk-UA" sz="2000" dirty="0" smtClean="0">
                <a:solidFill>
                  <a:schemeClr val="tx1"/>
                </a:solidFill>
              </a:rPr>
              <a:t>  проб води дафніями</a:t>
            </a:r>
            <a:endParaRPr lang="ru-RU" sz="2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2780928"/>
            <a:ext cx="2448272" cy="144016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Біоіндикація</a:t>
            </a:r>
            <a:r>
              <a:rPr lang="uk-UA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вмісту кисню у  воді  </a:t>
            </a:r>
            <a:r>
              <a:rPr lang="uk-UA" sz="2000" dirty="0" err="1" smtClean="0">
                <a:solidFill>
                  <a:schemeClr val="tx1"/>
                </a:solidFill>
              </a:rPr>
              <a:t>дафнійями</a:t>
            </a:r>
            <a:r>
              <a:rPr lang="uk-UA" sz="2000" b="1" dirty="0" smtClean="0">
                <a:solidFill>
                  <a:srgbClr val="FF0000"/>
                </a:solidFill>
              </a:rPr>
              <a:t> </a:t>
            </a:r>
            <a:endParaRPr lang="ru-RU" sz="20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03848" y="4941168"/>
            <a:ext cx="2448272" cy="122413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uk-UA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Статистичні обрахунки</a:t>
            </a:r>
          </a:p>
        </p:txBody>
      </p:sp>
      <p:cxnSp>
        <p:nvCxnSpPr>
          <p:cNvPr id="18" name="Прямая соединительная линия 17"/>
          <p:cNvCxnSpPr>
            <a:stCxn id="9" idx="0"/>
            <a:endCxn id="12" idx="2"/>
          </p:cNvCxnSpPr>
          <p:nvPr/>
        </p:nvCxnSpPr>
        <p:spPr>
          <a:xfrm flipH="1" flipV="1">
            <a:off x="4391980" y="2276872"/>
            <a:ext cx="36004" cy="36004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9" idx="1"/>
          </p:cNvCxnSpPr>
          <p:nvPr/>
        </p:nvCxnSpPr>
        <p:spPr>
          <a:xfrm flipH="1" flipV="1">
            <a:off x="2915816" y="2348880"/>
            <a:ext cx="493821" cy="56957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9" idx="7"/>
          </p:cNvCxnSpPr>
          <p:nvPr/>
        </p:nvCxnSpPr>
        <p:spPr>
          <a:xfrm flipV="1">
            <a:off x="5446331" y="2348880"/>
            <a:ext cx="565829" cy="56957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9" idx="4"/>
            <a:endCxn id="16" idx="0"/>
          </p:cNvCxnSpPr>
          <p:nvPr/>
        </p:nvCxnSpPr>
        <p:spPr>
          <a:xfrm>
            <a:off x="4427984" y="4559424"/>
            <a:ext cx="0" cy="38174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9" idx="6"/>
            <a:endCxn id="14" idx="1"/>
          </p:cNvCxnSpPr>
          <p:nvPr/>
        </p:nvCxnSpPr>
        <p:spPr>
          <a:xfrm flipV="1">
            <a:off x="5868144" y="3573016"/>
            <a:ext cx="216024" cy="2515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5" idx="3"/>
          </p:cNvCxnSpPr>
          <p:nvPr/>
        </p:nvCxnSpPr>
        <p:spPr>
          <a:xfrm>
            <a:off x="2771800" y="3501008"/>
            <a:ext cx="21602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" name="Picture 2" descr="I:\МАН 22 РІЧКА\изображение_viber_2021-09-14_20-25-20-627.jpg"/>
          <p:cNvPicPr>
            <a:picLocks noChangeAspect="1" noChangeArrowheads="1"/>
          </p:cNvPicPr>
          <p:nvPr/>
        </p:nvPicPr>
        <p:blipFill>
          <a:blip r:embed="rId2" cstate="print"/>
          <a:srcRect l="11508" t="19355" r="19444" b="13364"/>
          <a:stretch>
            <a:fillRect/>
          </a:stretch>
        </p:blipFill>
        <p:spPr bwMode="auto">
          <a:xfrm>
            <a:off x="1331640" y="5373216"/>
            <a:ext cx="1728192" cy="1294234"/>
          </a:xfrm>
          <a:prstGeom prst="rect">
            <a:avLst/>
          </a:prstGeom>
          <a:noFill/>
        </p:spPr>
      </p:pic>
      <p:pic>
        <p:nvPicPr>
          <p:cNvPr id="21" name="Рисунок 20" descr="I:\МАН 22 РІЧКА\изображение_viber_2021-09-14_20-25-21-970.jpg"/>
          <p:cNvPicPr/>
          <p:nvPr/>
        </p:nvPicPr>
        <p:blipFill>
          <a:blip r:embed="rId3" cstate="print"/>
          <a:srcRect l="24545" t="25757" r="36666" b="33838"/>
          <a:stretch>
            <a:fillRect/>
          </a:stretch>
        </p:blipFill>
        <p:spPr bwMode="auto">
          <a:xfrm>
            <a:off x="323528" y="4437112"/>
            <a:ext cx="18722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I:\МАН 22 РІЧКА\изображение_viber_2021-09-14_20-26-05-814.jpg"/>
          <p:cNvPicPr/>
          <p:nvPr/>
        </p:nvPicPr>
        <p:blipFill>
          <a:blip r:embed="rId4" cstate="print"/>
          <a:srcRect l="29824" t="45726" r="37448" b="25214"/>
          <a:stretch>
            <a:fillRect/>
          </a:stretch>
        </p:blipFill>
        <p:spPr bwMode="auto">
          <a:xfrm>
            <a:off x="5796136" y="4365104"/>
            <a:ext cx="194421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I:\МАН 22 РІЧКА\изображение_viber_2021-09-14_20-24-30-692.jpg"/>
          <p:cNvPicPr/>
          <p:nvPr/>
        </p:nvPicPr>
        <p:blipFill>
          <a:blip r:embed="rId5" cstate="print"/>
          <a:srcRect l="15553" r="13140" b="32265"/>
          <a:stretch>
            <a:fillRect/>
          </a:stretch>
        </p:blipFill>
        <p:spPr bwMode="auto">
          <a:xfrm>
            <a:off x="6516216" y="5157192"/>
            <a:ext cx="2436118" cy="14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1187624" y="6488668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Відбір проб води і  відлов дафній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72200" y="6488668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Виловлювання бокоплавів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116632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C:\Users\User\Desktop\Ман 24\Вероныка\изображение_viber_2024-03-25_18-48-33-482.jpg"/>
          <p:cNvPicPr/>
          <p:nvPr/>
        </p:nvPicPr>
        <p:blipFill>
          <a:blip r:embed="rId7" cstate="print"/>
          <a:srcRect b="7692"/>
          <a:stretch>
            <a:fillRect/>
          </a:stretch>
        </p:blipFill>
        <p:spPr bwMode="auto">
          <a:xfrm>
            <a:off x="3347864" y="5301208"/>
            <a:ext cx="2695193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611560" y="188640"/>
            <a:ext cx="4320480" cy="843492"/>
          </a:xfrm>
          <a:prstGeom prst="horizontalScroll">
            <a:avLst/>
          </a:prstGeom>
          <a:solidFill>
            <a:schemeClr val="tx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Ariston" pitchFamily="66" charset="0"/>
              </a:rPr>
              <a:t>План досліджень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268760"/>
            <a:ext cx="3312368" cy="12241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Дослід 1.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Дослідження наявності </a:t>
            </a:r>
            <a:r>
              <a:rPr lang="en-US" dirty="0" smtClean="0"/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Potamobius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leptadactylus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у  річці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Ірклій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та Кременчуцькому водоймищі.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4077072"/>
            <a:ext cx="3312368" cy="11521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Дослід 3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Дослідження кольору проживаючих у  річці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Ірклій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та Кременчуцькому водоймищі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Dafnia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magna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2636912"/>
            <a:ext cx="3312368" cy="1224136"/>
          </a:xfrm>
          <a:prstGeom prst="rect">
            <a:avLst/>
          </a:prstGeom>
          <a:solidFill>
            <a:srgbClr val="459FF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Дослід 2.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Дослідження присутності </a:t>
            </a:r>
            <a:r>
              <a:rPr lang="en-US" dirty="0" smtClean="0"/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Gammarus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lacustris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товщі води та дні досліджуваних  водойм.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5445224"/>
            <a:ext cx="3312368" cy="115212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Дослід 4.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Біотестування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якості води  досліджуваних водойм за допомогою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Dafnia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magna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:\літо 2017  біоіндикація вода Віка\P6140889.JPG"/>
          <p:cNvPicPr>
            <a:picLocks noChangeAspect="1" noChangeArrowheads="1"/>
          </p:cNvPicPr>
          <p:nvPr/>
        </p:nvPicPr>
        <p:blipFill>
          <a:blip r:embed="rId2" cstate="print"/>
          <a:srcRect l="12201" r="31100" b="19550"/>
          <a:stretch>
            <a:fillRect/>
          </a:stretch>
        </p:blipFill>
        <p:spPr bwMode="auto">
          <a:xfrm>
            <a:off x="395536" y="3501008"/>
            <a:ext cx="2841987" cy="3024336"/>
          </a:xfrm>
          <a:prstGeom prst="rect">
            <a:avLst/>
          </a:prstGeom>
          <a:noFill/>
        </p:spPr>
      </p:pic>
      <p:pic>
        <p:nvPicPr>
          <p:cNvPr id="11" name="Picture 2" descr="I:\фото ман2018\P6200963.JPG"/>
          <p:cNvPicPr>
            <a:picLocks noChangeAspect="1" noChangeArrowheads="1"/>
          </p:cNvPicPr>
          <p:nvPr/>
        </p:nvPicPr>
        <p:blipFill>
          <a:blip r:embed="rId3" cstate="print"/>
          <a:srcRect l="22149" b="14372"/>
          <a:stretch>
            <a:fillRect/>
          </a:stretch>
        </p:blipFill>
        <p:spPr bwMode="auto">
          <a:xfrm>
            <a:off x="5796136" y="188640"/>
            <a:ext cx="2880320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802256" cy="295232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 1.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Дослідження наявності </a:t>
            </a:r>
            <a:r>
              <a:rPr lang="en-US" sz="2000" dirty="0" err="1" smtClean="0"/>
              <a:t>Potamobius</a:t>
            </a:r>
            <a:r>
              <a:rPr lang="en-US" sz="2000" dirty="0" smtClean="0"/>
              <a:t> </a:t>
            </a:r>
            <a:r>
              <a:rPr lang="en-US" sz="2000" dirty="0" err="1" smtClean="0"/>
              <a:t>leptadactylus</a:t>
            </a:r>
            <a:r>
              <a:rPr lang="en-US" sz="2000" dirty="0" smtClean="0"/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 річці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Ірклій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та Кременчуцькому водоймищі. Опитування рибалок </a:t>
            </a:r>
          </a:p>
          <a:p>
            <a:pPr lvl="0"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Наслідки моніторингу . </a:t>
            </a:r>
          </a:p>
          <a:p>
            <a:pPr lvl="0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проведенні опитування рибалок про найбільшу кількість зловлених раків за одну риболовлю у  червні 2023 року та використовуючи дані досліджень членів “ Голубого патруля ” нашої школи за червень 2008 року,і порівнюючи їх, ми дійшла висновку, що стан води у водоймах за ці роки майже не змінився, навіть трішки покращився. </a:t>
            </a:r>
          </a:p>
          <a:p>
            <a:pPr lvl="0" algn="ct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Висновок. </a:t>
            </a:r>
          </a:p>
          <a:p>
            <a:pPr lvl="0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Вода за </a:t>
            </a:r>
            <a:r>
              <a:rPr lang="en-US" dirty="0" err="1" smtClean="0">
                <a:solidFill>
                  <a:schemeClr val="bg1"/>
                </a:solidFill>
              </a:rPr>
              <a:t>Potamobius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leptadactylus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 у ці роки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досліджень – була і є чистою. За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сапробністю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вона може бути 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олігосапробною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або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бета-мезосапробною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I:\Фото\домашні\2008\7.06.08рибалка квіти ліс\Изображение 022.jpg"/>
          <p:cNvPicPr>
            <a:picLocks noChangeAspect="1" noChangeArrowheads="1"/>
          </p:cNvPicPr>
          <p:nvPr/>
        </p:nvPicPr>
        <p:blipFill>
          <a:blip r:embed="rId2" cstate="print"/>
          <a:srcRect t="29716"/>
          <a:stretch>
            <a:fillRect/>
          </a:stretch>
        </p:blipFill>
        <p:spPr bwMode="auto">
          <a:xfrm>
            <a:off x="7164288" y="3068961"/>
            <a:ext cx="1635646" cy="1656184"/>
          </a:xfrm>
          <a:prstGeom prst="rect">
            <a:avLst/>
          </a:prstGeom>
          <a:noFill/>
        </p:spPr>
      </p:pic>
      <p:pic>
        <p:nvPicPr>
          <p:cNvPr id="18435" name="Picture 3" descr="I:\Фото\домашні\2008\28,08,08 рибалка\Изображение1 040.jpg"/>
          <p:cNvPicPr>
            <a:picLocks noChangeAspect="1" noChangeArrowheads="1"/>
          </p:cNvPicPr>
          <p:nvPr/>
        </p:nvPicPr>
        <p:blipFill>
          <a:blip r:embed="rId3" cstate="print"/>
          <a:srcRect l="5635"/>
          <a:stretch>
            <a:fillRect/>
          </a:stretch>
        </p:blipFill>
        <p:spPr bwMode="auto">
          <a:xfrm>
            <a:off x="6876256" y="4941168"/>
            <a:ext cx="2051720" cy="1772816"/>
          </a:xfrm>
          <a:prstGeom prst="rect">
            <a:avLst/>
          </a:prstGeom>
          <a:noFill/>
        </p:spPr>
      </p:pic>
      <p:pic>
        <p:nvPicPr>
          <p:cNvPr id="18437" name="Picture 5" descr="I:\Фото\домашні\досліди\!!!2007!!!\смесь\Фото006.jpg"/>
          <p:cNvPicPr>
            <a:picLocks noChangeAspect="1" noChangeArrowheads="1"/>
          </p:cNvPicPr>
          <p:nvPr/>
        </p:nvPicPr>
        <p:blipFill>
          <a:blip r:embed="rId4" cstate="print"/>
          <a:srcRect l="6169" t="19443" r="33413" b="10985"/>
          <a:stretch>
            <a:fillRect/>
          </a:stretch>
        </p:blipFill>
        <p:spPr bwMode="auto">
          <a:xfrm>
            <a:off x="0" y="3284984"/>
            <a:ext cx="2016224" cy="1318742"/>
          </a:xfrm>
          <a:prstGeom prst="rect">
            <a:avLst/>
          </a:prstGeom>
          <a:noFill/>
        </p:spPr>
      </p:pic>
      <p:pic>
        <p:nvPicPr>
          <p:cNvPr id="2" name="Picture 2" descr="I:\Фото\домашні\2007\28,07,07рибалка Ставки\Фотка011.jpg"/>
          <p:cNvPicPr>
            <a:picLocks noChangeAspect="1" noChangeArrowheads="1"/>
          </p:cNvPicPr>
          <p:nvPr/>
        </p:nvPicPr>
        <p:blipFill>
          <a:blip r:embed="rId5" cstate="print"/>
          <a:srcRect l="17889" b="23607"/>
          <a:stretch>
            <a:fillRect/>
          </a:stretch>
        </p:blipFill>
        <p:spPr bwMode="auto">
          <a:xfrm>
            <a:off x="0" y="4869160"/>
            <a:ext cx="1944216" cy="1800200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95736" y="3328151"/>
          <a:ext cx="4816343" cy="148096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80119"/>
                <a:gridCol w="805498"/>
                <a:gridCol w="842494"/>
                <a:gridCol w="872260"/>
                <a:gridCol w="1215972"/>
              </a:tblGrid>
              <a:tr h="30977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Річка</a:t>
                      </a:r>
                      <a:r>
                        <a:rPr lang="uk-UA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Ірклій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Кременчуцьке</a:t>
                      </a:r>
                      <a:r>
                        <a:rPr lang="uk-UA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водосховище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0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2008 рік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рік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2008 рік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рік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32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Рибалка №1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323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Рибалка №2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14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Рибалка №3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uk-UA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uk-UA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4499992" y="4797152"/>
          <a:ext cx="2028825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2195736" y="4941168"/>
          <a:ext cx="2276475" cy="171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Дослід 2. Тема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Дослідження  присутності </a:t>
            </a:r>
            <a:r>
              <a:rPr lang="en-US" dirty="0" err="1" smtClean="0"/>
              <a:t>Gammarus</a:t>
            </a:r>
            <a:r>
              <a:rPr lang="en-US" dirty="0" smtClean="0"/>
              <a:t> </a:t>
            </a:r>
            <a:r>
              <a:rPr lang="en-US" dirty="0" err="1" smtClean="0"/>
              <a:t>lacustris</a:t>
            </a:r>
            <a:r>
              <a:rPr lang="en-US" dirty="0" smtClean="0"/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товщі води та дні досліджуваних  водойм.</a:t>
            </a:r>
          </a:p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Способом відлову тварин  сачком у товщі вод (планктон) та взяттям проб з дна водойм  металевим сачком  з послідуючим їх промиванням (бентос)  виявити та зібрати бокоплавів озерних у відібраних пробах.</a:t>
            </a:r>
          </a:p>
          <a:p>
            <a:pPr algn="ctr"/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Наслідки дослідження.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 проведенні дослідження  у обох водоймах були присутні </a:t>
            </a:r>
            <a:r>
              <a:rPr lang="en-US" dirty="0" err="1" smtClean="0"/>
              <a:t>Gammarus</a:t>
            </a:r>
            <a:r>
              <a:rPr lang="en-US" dirty="0" smtClean="0"/>
              <a:t> </a:t>
            </a:r>
            <a:r>
              <a:rPr lang="en-US" dirty="0" err="1" smtClean="0"/>
              <a:t>lacustris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Більшість  їх у водоймах знаходилась у товщі води і тільки поодинокі екземпляри знайдено на дні річки. Чисельно більше тварин було у Кременчуцькому водосховищі</a:t>
            </a:r>
          </a:p>
          <a:p>
            <a:pPr algn="ctr"/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Висновок.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Отже, за присутністю </a:t>
            </a:r>
            <a:r>
              <a:rPr lang="en-US" dirty="0" err="1" smtClean="0"/>
              <a:t>Gammarus</a:t>
            </a:r>
            <a:r>
              <a:rPr lang="en-US" dirty="0" smtClean="0"/>
              <a:t> </a:t>
            </a:r>
            <a:r>
              <a:rPr lang="en-US" dirty="0" err="1" smtClean="0"/>
              <a:t>lacustris</a:t>
            </a:r>
            <a:r>
              <a:rPr lang="en-US" dirty="0" smtClean="0"/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воді ми припускаємо, що вода у досліджуваних водоймах чиста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олігосапробнаабо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практично чиста. ,тобто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бета-мезасапробна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літо 2017  біоіндикація вода Віка\P6140912.JPG"/>
          <p:cNvPicPr>
            <a:picLocks noChangeAspect="1" noChangeArrowheads="1"/>
          </p:cNvPicPr>
          <p:nvPr/>
        </p:nvPicPr>
        <p:blipFill>
          <a:blip r:embed="rId3" cstate="print"/>
          <a:srcRect r="20861"/>
          <a:stretch>
            <a:fillRect/>
          </a:stretch>
        </p:blipFill>
        <p:spPr bwMode="auto">
          <a:xfrm>
            <a:off x="3779912" y="3789040"/>
            <a:ext cx="2339752" cy="2636912"/>
          </a:xfrm>
          <a:prstGeom prst="rect">
            <a:avLst/>
          </a:prstGeom>
          <a:noFill/>
        </p:spPr>
      </p:pic>
      <p:pic>
        <p:nvPicPr>
          <p:cNvPr id="6" name="Picture 2" descr="I:\Нові фото 2017\P6140881.JPG"/>
          <p:cNvPicPr>
            <a:picLocks noChangeAspect="1" noChangeArrowheads="1"/>
          </p:cNvPicPr>
          <p:nvPr/>
        </p:nvPicPr>
        <p:blipFill>
          <a:blip r:embed="rId4" cstate="print"/>
          <a:srcRect l="31100" t="20600" r="9051" b="12201"/>
          <a:stretch>
            <a:fillRect/>
          </a:stretch>
        </p:blipFill>
        <p:spPr bwMode="auto">
          <a:xfrm>
            <a:off x="6300192" y="3789040"/>
            <a:ext cx="2520280" cy="2592288"/>
          </a:xfrm>
          <a:prstGeom prst="rect">
            <a:avLst/>
          </a:prstGeom>
          <a:noFill/>
        </p:spPr>
      </p:pic>
      <p:pic>
        <p:nvPicPr>
          <p:cNvPr id="7" name="Picture 3" descr="I:\літо 2017  біоіндикація вода Віка\P6140886.JPG"/>
          <p:cNvPicPr>
            <a:picLocks noChangeAspect="1" noChangeArrowheads="1"/>
          </p:cNvPicPr>
          <p:nvPr/>
        </p:nvPicPr>
        <p:blipFill>
          <a:blip r:embed="rId5" cstate="print"/>
          <a:srcRect l="24232" t="31809" r="30310" b="15671"/>
          <a:stretch>
            <a:fillRect/>
          </a:stretch>
        </p:blipFill>
        <p:spPr bwMode="auto">
          <a:xfrm>
            <a:off x="467544" y="3789040"/>
            <a:ext cx="3096344" cy="27363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6237312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Виловлення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бокоплавів у водах річки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Ірклій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,  їх розгляд та збір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B050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1361</TotalTime>
  <Words>1472</Words>
  <Application>Microsoft Office PowerPoint</Application>
  <PresentationFormat>Экран (4:3)</PresentationFormat>
  <Paragraphs>278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Стан води у  досліджуваних водоймах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154</cp:revision>
  <dcterms:created xsi:type="dcterms:W3CDTF">2023-06-10T15:42:15Z</dcterms:created>
  <dcterms:modified xsi:type="dcterms:W3CDTF">2024-04-11T10:55:54Z</dcterms:modified>
</cp:coreProperties>
</file>