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40" autoAdjust="0"/>
    <p:restoredTop sz="94660"/>
  </p:normalViewPr>
  <p:slideViewPr>
    <p:cSldViewPr snapToGrid="0">
      <p:cViewPr varScale="1">
        <p:scale>
          <a:sx n="99" d="100"/>
          <a:sy n="99" d="100"/>
        </p:scale>
        <p:origin x="39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6519B-A386-4169-9F09-8231F50C6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48147B-501B-4248-A503-97656DF11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53990E-B425-4430-A1E1-B02C257BF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5294-31F3-450B-956A-B678346F74B7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BE1FB4-7F07-4B42-B5E6-35A5B5C4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3F0816-74F3-442B-939B-25E3E4F2B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A428-7DA4-4B27-A5DD-FC85CD6EDB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607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FA2609-A19D-4469-88A5-5EE2A870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42F81D-7329-4F44-8D47-9076116EB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B3260D-C3E2-4DCE-8286-DE7A2C2D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5294-31F3-450B-956A-B678346F74B7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E437DC-946E-4AEC-BE7A-76990EC6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8E7F73-5DC1-4835-9921-7AD6A0F6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A428-7DA4-4B27-A5DD-FC85CD6EDB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5445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E21B7D-7652-4549-8D13-450FDB361E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0B4EAC-0B9D-411E-A636-F322AF8FB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AE3248-173F-4D55-9D0A-12C93965B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5294-31F3-450B-956A-B678346F74B7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C1E084-E95A-493D-828A-3028EB6E5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8E8C0A-7C03-4F25-87D2-06C24A29A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A428-7DA4-4B27-A5DD-FC85CD6EDB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99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DB1B8B-6903-4E60-9628-8DB52D8C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EEB0BA-047A-4900-A64C-418D0699C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75FB6E-BA61-4647-9F3D-D69E6C42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5294-31F3-450B-956A-B678346F74B7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9EF362-880F-4A71-878F-317151874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5AB68-A7FD-40BD-9BA7-89BAC067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A428-7DA4-4B27-A5DD-FC85CD6EDB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5514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BD5E9-314F-4BC7-AA20-5E691BEA9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2072B2-76D5-4842-A658-6A8BB9ABC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FD2068-E510-4D69-AA72-C2F1BC24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5294-31F3-450B-956A-B678346F74B7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3109C6-3ED7-4ACB-B640-80C676DE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16D83C-11C8-48D4-8553-88D540E2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A428-7DA4-4B27-A5DD-FC85CD6EDB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0053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2593F-B366-4081-B641-912543360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4E3DB6-6C3C-4679-8FE0-6B921F90D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20B673-8195-4EC3-971A-E007E9069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1B6885-E230-4167-8C6A-979911E9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5294-31F3-450B-956A-B678346F74B7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FB1A31-D1F6-4360-8E94-A9C114FF9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DD6A48-BFB5-4324-B7A2-0C31D74E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A428-7DA4-4B27-A5DD-FC85CD6EDB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4179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E6A3A5-E0CF-4439-A4A0-DD54F03F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480DEF-7884-4DD8-96F1-ED2B05F04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310E2C-C5AF-430E-AC2B-2A92F8487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C8559E-CFE5-40FD-A9C4-E65217D15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E78439-446B-475E-BF83-44068E8EE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EFCE72-D726-433C-B8D6-E1EC4E3C0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5294-31F3-450B-956A-B678346F74B7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87EE3A-D309-4956-AF7C-A3EE67B00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B5AC411-B7DE-4CC4-BA52-127B29B9A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A428-7DA4-4B27-A5DD-FC85CD6EDB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081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AC57A-B413-4D89-A88F-929BD7647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A1A420-93B3-4B2A-8B26-A6F3612DC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5294-31F3-450B-956A-B678346F74B7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10ED7B-564C-4C3D-A711-FD7EE592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041C22-472A-4904-A82A-9A9E60D9E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A428-7DA4-4B27-A5DD-FC85CD6EDB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232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83DEC5-1F2F-4EBB-9DEA-D567CC8B0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5294-31F3-450B-956A-B678346F74B7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7A0B9E-EF2C-4C6D-A597-9061D653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5BFBD-F9AC-4FE1-AD1A-5E52DF37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A428-7DA4-4B27-A5DD-FC85CD6EDB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1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9DCEC-9D3D-425A-8DC7-CDBB5FD4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403B89-D183-43B7-80C3-968553018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DC5344-9291-4433-AC88-BF1CACB65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3D0E0B-65C3-4CB2-B5A8-BDB0837AC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5294-31F3-450B-956A-B678346F74B7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207627-9F91-4277-996D-BA983BCDB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C0E49F-7B32-4564-B7B5-16975A10C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A428-7DA4-4B27-A5DD-FC85CD6EDB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483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4DF83-26BC-413E-8BDC-05D9949F7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F44C79-27BE-4BC6-B116-7052A40053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89511B-C253-4A30-9072-6E8E62247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BFCD18-BB30-4FCD-9521-A909418BC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5294-31F3-450B-956A-B678346F74B7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8C2FE3-A960-42B3-BAF2-8160596BE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C6968B-5136-4177-A941-21663F341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A428-7DA4-4B27-A5DD-FC85CD6EDB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721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A240A-A782-4203-92F4-33C1E27EB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D4EFB8-975E-47BE-8D51-BE3CFA723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B01885-F157-4B84-A26C-BEFD78827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35294-31F3-450B-956A-B678346F74B7}" type="datetimeFigureOut">
              <a:rPr lang="ru-UA" smtClean="0"/>
              <a:t>14.04.2024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F57115-FAB9-41D1-AF92-3FAD52992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EE1011-A086-44CC-B1D5-F30939BF5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CA428-7DA4-4B27-A5DD-FC85CD6EDB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540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DAF4A8-E84D-4B16-A40B-7D69B529E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E262E0-FB74-4790-B665-8F113541B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318" y="530775"/>
            <a:ext cx="8986283" cy="54259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B9AAD7A-778F-409C-8EF8-66B880188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924" y="2781937"/>
            <a:ext cx="8821677" cy="208501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D74D18-0D10-4117-828F-18CECF042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4667"/>
            <a:ext cx="12192000" cy="694266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E712D76-3003-41C0-A82D-FC8128A9DA4A}"/>
              </a:ext>
            </a:extLst>
          </p:cNvPr>
          <p:cNvSpPr/>
          <p:nvPr/>
        </p:nvSpPr>
        <p:spPr>
          <a:xfrm>
            <a:off x="5602112" y="4986256"/>
            <a:ext cx="1446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рік</a:t>
            </a:r>
            <a:endParaRPr lang="ru-UA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ACD987C-B1C0-4C01-998C-8D0B9F617A5B}"/>
              </a:ext>
            </a:extLst>
          </p:cNvPr>
          <p:cNvSpPr/>
          <p:nvPr/>
        </p:nvSpPr>
        <p:spPr>
          <a:xfrm>
            <a:off x="1808947" y="1622405"/>
            <a:ext cx="9480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 :  ІСТОРИЧНИМИ СТЕЖКАМИ СЕЛИЩА КОСТРИЖІВКА</a:t>
            </a:r>
          </a:p>
        </p:txBody>
      </p:sp>
    </p:spTree>
    <p:extLst>
      <p:ext uri="{BB962C8B-B14F-4D97-AF65-F5344CB8AC3E}">
        <p14:creationId xmlns:p14="http://schemas.microsoft.com/office/powerpoint/2010/main" val="568758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F6C024-68DE-4362-8032-F8B498533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393A443-50B8-4C7E-9B9B-1068B5DA00FD}"/>
              </a:ext>
            </a:extLst>
          </p:cNvPr>
          <p:cNvSpPr/>
          <p:nvPr/>
        </p:nvSpPr>
        <p:spPr>
          <a:xfrm>
            <a:off x="2456135" y="129659"/>
            <a:ext cx="6409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X. </a:t>
            </a: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Зупинка -  “ Цукрозавод  “ Хрещатик ” ”: </a:t>
            </a:r>
            <a:endParaRPr lang="ru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7C8624-9EA5-489C-AF4E-870D7FBACCCF}"/>
              </a:ext>
            </a:extLst>
          </p:cNvPr>
          <p:cNvSpPr/>
          <p:nvPr/>
        </p:nvSpPr>
        <p:spPr>
          <a:xfrm>
            <a:off x="381000" y="720983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віднести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цукровий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 “ Хрещатик ”,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заснований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австрійським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підприємцем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Марком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Фішером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1912р.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цукрозаводу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га,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75 м.   Село стало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явилися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заводських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стали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відкриватися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корчми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ресторани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1E1706-6B0B-47DE-B1B9-9189265A3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451" y="2585429"/>
            <a:ext cx="1944399" cy="35030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97B414-CBBC-4C46-B8BD-6358C7939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" y="2569624"/>
            <a:ext cx="4685615" cy="350302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2ADEACB-EC0A-459E-B433-F7B9B165CA7D}"/>
              </a:ext>
            </a:extLst>
          </p:cNvPr>
          <p:cNvSpPr/>
          <p:nvPr/>
        </p:nvSpPr>
        <p:spPr>
          <a:xfrm>
            <a:off x="2964779" y="6137017"/>
            <a:ext cx="269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сьогодення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D88CFF-4ED5-4489-8A83-A69B6AA3E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888" y="4036690"/>
            <a:ext cx="4927724" cy="27839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02B0D7-3990-4783-9DB1-37B5C41FE7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00" y="606403"/>
            <a:ext cx="4780361" cy="312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96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A033CB-CF4A-4BE6-A46D-FDC07DDFD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2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DD44DA-7EB9-4D7E-A46E-29C2E206A35F}"/>
              </a:ext>
            </a:extLst>
          </p:cNvPr>
          <p:cNvSpPr/>
          <p:nvPr/>
        </p:nvSpPr>
        <p:spPr>
          <a:xfrm>
            <a:off x="2390295" y="35469"/>
            <a:ext cx="6944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XІ.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Зупинка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 “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Залізнична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станція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“ Скит ” ”: </a:t>
            </a:r>
            <a:endParaRPr lang="ru-UA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F2B34C7-4800-45BF-B8C0-FA1A389CD260}"/>
              </a:ext>
            </a:extLst>
          </p:cNvPr>
          <p:cNvSpPr/>
          <p:nvPr/>
        </p:nvSpPr>
        <p:spPr>
          <a:xfrm>
            <a:off x="2938509" y="60438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Від заводських воріт наш шлях пролягає через залізничну станцію, яка до 1959 року називалася “ Скит ”. Фактично це єдина згадка про те, що більше двохсот років тому тут розташовувався чоловічий монастир. 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Через місцеву станцію проходять поїзди: Чернівці – Київ, Івано-Франківськ – Козятин, Коломия – Заліщики, Чернівці – Одеса, Івано-Франківськ – Харків. Немало проходять і вантажних потягів. Станція обслуговувала  також місцеві підприємства – цукрозавод “ Хрещатик ” і комбінат будівельних матеріалів.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041996-A884-476D-938D-EE481F8B3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7" y="2961423"/>
            <a:ext cx="5237826" cy="35504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37E083-71CE-4E20-B24E-B7C42227E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258" y="695144"/>
            <a:ext cx="2946711" cy="17639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78D46B-5B08-49AD-B37A-45F09A535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" y="528741"/>
            <a:ext cx="2747002" cy="23083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B852D7-DB23-41AC-8F35-0AC42FE35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82" y="3019959"/>
            <a:ext cx="5779363" cy="3791134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A343027-DA9A-48F5-BC97-0F4C6B8E2016}"/>
              </a:ext>
            </a:extLst>
          </p:cNvPr>
          <p:cNvSpPr/>
          <p:nvPr/>
        </p:nvSpPr>
        <p:spPr>
          <a:xfrm>
            <a:off x="2171915" y="6441761"/>
            <a:ext cx="1175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сьогодення</a:t>
            </a:r>
          </a:p>
        </p:txBody>
      </p:sp>
    </p:spTree>
    <p:extLst>
      <p:ext uri="{BB962C8B-B14F-4D97-AF65-F5344CB8AC3E}">
        <p14:creationId xmlns:p14="http://schemas.microsoft.com/office/powerpoint/2010/main" val="3156548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F19644-74B9-4002-99EE-141469F3A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2A91F39-71E4-4B00-ACD0-47966B83362C}"/>
              </a:ext>
            </a:extLst>
          </p:cNvPr>
          <p:cNvSpPr/>
          <p:nvPr/>
        </p:nvSpPr>
        <p:spPr>
          <a:xfrm>
            <a:off x="2421684" y="0"/>
            <a:ext cx="7091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XІІ.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Зупинка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 “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свідок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трагедії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”: </a:t>
            </a:r>
            <a:endParaRPr lang="ru-UA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1FA4E1E-E7E6-41B3-9351-51E3D4181A13}"/>
              </a:ext>
            </a:extLst>
          </p:cNvPr>
          <p:cNvSpPr/>
          <p:nvPr/>
        </p:nvSpPr>
        <p:spPr>
          <a:xfrm>
            <a:off x="5967590" y="37673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Від залізничної станції вузенька дорога веде до залізничного мосту Кострижівка – Заліщики, зведеного ще у 1898 році. Довжина його становить 210 м, ширина – 4,5 м, висота від рівня води – 48 м. Центральна частина моста,  під якою проходили судна, була арочного типу завдовжки 45 м. Решта прольотів – балочного типу. Опори ( бики) були  викладені з каменю. Всі металеві конструкції і міст суцільно клепані. Таким він залишився і сьогодні.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У липні 1941 року тут сталася велика трагедія – радянське керівництво підірвало на мості ешелон з політичними в’язнями  Чернівецької та Коломийської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тюрем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Серед них загинули і жителі нашого району. В зв’язку з цією подією жителі селища встановили біля моста металевий хрест з терновим вінком. Він встановлений також в пам’ять жертв, які постраждали від сталінських репресій.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F20AD6-FCB3-496F-89D7-12D9A0EC5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85" y="4162382"/>
            <a:ext cx="4844624" cy="269561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438882E-98B4-46BB-8BA6-78D8B45D8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64"/>
            <a:ext cx="5967590" cy="34661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D5F7FCC-01E4-4BD7-A894-7140C84FB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7" y="4162382"/>
            <a:ext cx="5805271" cy="269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86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C7F1D9-FFE8-4B0E-80B4-C7A3D60F6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A6528EE-02EE-477B-9C71-052559D3FB00}"/>
              </a:ext>
            </a:extLst>
          </p:cNvPr>
          <p:cNvSpPr/>
          <p:nvPr/>
        </p:nvSpPr>
        <p:spPr>
          <a:xfrm>
            <a:off x="-75720" y="158373"/>
            <a:ext cx="6532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XІІІ.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Зупинка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 “ Перша початкова школа ”: </a:t>
            </a:r>
            <a:endParaRPr lang="ru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E140608-61D3-4B74-A6FD-42510162A6B8}"/>
              </a:ext>
            </a:extLst>
          </p:cNvPr>
          <p:cNvSpPr/>
          <p:nvPr/>
        </p:nvSpPr>
        <p:spPr>
          <a:xfrm>
            <a:off x="272451" y="830997"/>
            <a:ext cx="54015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Перед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залізничним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мостом,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найперша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Кострижівська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початкова школа,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збудована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громадою у 1923 р.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сім'ї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навчався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20-х роках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талановитий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скульптор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різьбяр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Паладій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1949 р. жив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США.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Вирізьблений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портрет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Йосипа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Сліпого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подарований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Паладієм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кардинала,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Ватикані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40AFDA7-B893-45C7-8C0E-ECDF37DC9F8B}"/>
              </a:ext>
            </a:extLst>
          </p:cNvPr>
          <p:cNvSpPr/>
          <p:nvPr/>
        </p:nvSpPr>
        <p:spPr>
          <a:xfrm>
            <a:off x="6363042" y="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XІV.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 “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Кострижівська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Свято-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Миколаївська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церква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”: </a:t>
            </a:r>
            <a:endParaRPr lang="ru-UA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1F82F40-CEC6-4A0C-98A7-9794D075A29E}"/>
              </a:ext>
            </a:extLst>
          </p:cNvPr>
          <p:cNvSpPr/>
          <p:nvPr/>
        </p:nvSpPr>
        <p:spPr>
          <a:xfrm>
            <a:off x="6456517" y="4549676"/>
            <a:ext cx="5409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Звідси прямуємо до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Кострижівської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Свято-Миколаївської церкви, що розташована навпроти залізничної станції. На цьому місці стоїть вже нова будівля, зведена громадою у 1997 році. Попередня церква, збудована у 1937 році, була малих розмірів і вмістити всіх віруючих вже не могла. У радянські часи вона довгий час використовувалася як склад, де зберігали сіль та інші товари. В результаті цього на стінах з’явився грибок, який уже ніякими ремонтами не могли вивести.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ABF30E-4D54-46D4-918E-60498319A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" y="3178076"/>
            <a:ext cx="5962174" cy="27432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49CE770-5BCE-4E1A-A5B0-A105F69A8B4A}"/>
              </a:ext>
            </a:extLst>
          </p:cNvPr>
          <p:cNvSpPr/>
          <p:nvPr/>
        </p:nvSpPr>
        <p:spPr>
          <a:xfrm>
            <a:off x="2123907" y="5948670"/>
            <a:ext cx="1175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сьогодення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F675D7-0D6C-4611-88A2-648E2D5D3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17" y="989370"/>
            <a:ext cx="3191505" cy="23117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4B805C-1FAE-4F33-A4C9-4B78229DA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301" y="1629651"/>
            <a:ext cx="2546419" cy="29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57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F4469A-8572-4308-8648-824DB8D69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256720-057B-4787-9F4E-02E370BC639E}"/>
              </a:ext>
            </a:extLst>
          </p:cNvPr>
          <p:cNvSpPr/>
          <p:nvPr/>
        </p:nvSpPr>
        <p:spPr>
          <a:xfrm>
            <a:off x="2990598" y="0"/>
            <a:ext cx="5922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XV.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Зупинка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 “ Печера “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Гострі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говди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”: </a:t>
            </a:r>
            <a:endParaRPr lang="ru-UA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6FE693D-0A56-4744-AE07-E6B4ADE02EA6}"/>
              </a:ext>
            </a:extLst>
          </p:cNvPr>
          <p:cNvSpPr/>
          <p:nvPr/>
        </p:nvSpPr>
        <p:spPr>
          <a:xfrm>
            <a:off x="3924300" y="461665"/>
            <a:ext cx="81438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Якщо від церкви піднятися вгору, то через 300 м, де закінчується ліс, ми опинимось перед входом у печеру “ Гострі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говди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 . Відкрита печера в результаті кар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єрних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розробок і досліджена спелеологами Чернівецького спелеоклубу “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Триглодит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 та місцевими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ентузіастими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чолі з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Площанським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Петром Михайловичем із спелеологічного клубу “ Каскад ”. За даними останньої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топозйомки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( 2007 р.) загальна довжина печери досягла 3615 м. Більшість  лабіринтів печери вкрита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різновидними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розмірах та відтінках кристалами. Різні напливні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кальцитні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кірки,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сталактитоподібні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форми,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конуліти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аморфні утворення прикрашають похмурі порожнини печери, в окремих місцях є так званий печерний сніг. Особливої уваги заслуговує зал “ Кришталевий ” заввишки 10 м. Кількість та різновидність кристалічних форм тут вражає кожного. Лише в цій печері можна побачити колонії кажанів Підковоніс малий та Нічниця велика. Обстеження, дослідження і опис печери продовжуються.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64B2C0-FA53-4F53-8FC5-851A2D650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" y="30063"/>
            <a:ext cx="2131183" cy="18654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316D90-45DC-403E-9280-03E087A01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" y="4580329"/>
            <a:ext cx="3073534" cy="22476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615E24-6545-4447-BDD3-514C2BA81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17" y="461665"/>
            <a:ext cx="1763783" cy="25754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504BB2-E390-4AA4-B80A-6E9C74BD0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2" y="1985159"/>
            <a:ext cx="2000252" cy="250548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6C60ABF-794F-4BC8-B8F7-9816E30E0FBB}"/>
              </a:ext>
            </a:extLst>
          </p:cNvPr>
          <p:cNvSpPr/>
          <p:nvPr/>
        </p:nvSpPr>
        <p:spPr>
          <a:xfrm>
            <a:off x="4486484" y="3508653"/>
            <a:ext cx="7581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XVІ. </a:t>
            </a:r>
            <a:r>
              <a:rPr lang="ru-RU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Зупинка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 “ </a:t>
            </a:r>
            <a:r>
              <a:rPr lang="ru-RU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невідомому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солдатові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endParaRPr lang="ru-UA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95979C-76B9-4270-BD56-D429076313B9}"/>
              </a:ext>
            </a:extLst>
          </p:cNvPr>
          <p:cNvSpPr/>
          <p:nvPr/>
        </p:nvSpPr>
        <p:spPr>
          <a:xfrm>
            <a:off x="3381375" y="3896494"/>
            <a:ext cx="5295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Кінцевою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маршруту 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воїнам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-односельчанам,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загинули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1941 – 1945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жителями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Кострижівки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1970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честь 25-річчя з дня Перемоги над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фашистською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плиті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викарбувано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прізвища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жителів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повернулися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Кострижівська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Луківська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парафії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90-х роках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поставили по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обидва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боки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День Перемоги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жителі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селища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урочисто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вшановували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полеглих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фронтах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відправляли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них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молебень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1ACE82-1E6E-4C29-B230-F6C2A288CC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071" y="4047147"/>
            <a:ext cx="1631665" cy="25084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115BE4E-5BA4-45FF-8AC3-32862FD4E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744" y="4047147"/>
            <a:ext cx="1755698" cy="21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10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295297-C79E-4724-BF3D-63EA4464C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6575D7-2D34-4866-A8E4-44436266DD1E}"/>
              </a:ext>
            </a:extLst>
          </p:cNvPr>
          <p:cNvSpPr/>
          <p:nvPr/>
        </p:nvSpPr>
        <p:spPr>
          <a:xfrm>
            <a:off x="2725407" y="674862"/>
            <a:ext cx="1653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Висновки:</a:t>
            </a:r>
            <a:endParaRPr lang="ru-UA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F9A1EB-556E-466E-92CE-816C0BABE97C}"/>
              </a:ext>
            </a:extLst>
          </p:cNvPr>
          <p:cNvSpPr/>
          <p:nvPr/>
        </p:nvSpPr>
        <p:spPr>
          <a:xfrm>
            <a:off x="949745" y="1384816"/>
            <a:ext cx="6858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•Знайдено різні факти про життя простих селян у минулому.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•Ми маємо зберегти цю спадщину, адже це історія нашого селища та її людей. 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•Виконано завдання - збагатити знання про давні часи, поповнити досвід в інформації з історії.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•Найцінніші спогади про життя попередніх поколінь не можна втратити, бо без минулого, нема майбутнього.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1323EF1-5DD6-45F9-9183-363424EB8017}"/>
              </a:ext>
            </a:extLst>
          </p:cNvPr>
          <p:cNvSpPr/>
          <p:nvPr/>
        </p:nvSpPr>
        <p:spPr>
          <a:xfrm>
            <a:off x="4378745" y="3747537"/>
            <a:ext cx="4814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  <a:p>
            <a:pPr algn="ctr"/>
            <a:r>
              <a:rPr lang="uk-UA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F5817F8-6F4E-49F2-9B1F-7F70CF1C647B}"/>
              </a:ext>
            </a:extLst>
          </p:cNvPr>
          <p:cNvSpPr/>
          <p:nvPr/>
        </p:nvSpPr>
        <p:spPr>
          <a:xfrm>
            <a:off x="3376613" y="4737765"/>
            <a:ext cx="8234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1.Бриндзан Т.,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Квітковський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Д.,Жуковський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А.“Буковина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її минуле і сучасне”. П., 1956р. 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2.Буковина – історичний нарис. Ч. 1998р.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3.Возний І.П. “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Чорнівська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феодальна укріплена садиба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 – XIII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”. Ч. 1998р.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4.Черешнюк М.М. “ Лука – Кострижівка історико – краєзнавчий нарис ”. Ч. 2001р.</a:t>
            </a:r>
          </a:p>
        </p:txBody>
      </p:sp>
    </p:spTree>
    <p:extLst>
      <p:ext uri="{BB962C8B-B14F-4D97-AF65-F5344CB8AC3E}">
        <p14:creationId xmlns:p14="http://schemas.microsoft.com/office/powerpoint/2010/main" val="2308990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A9700D-73DF-40F9-B1BB-A0424D8AB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0" y="-4911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7908E42-A97D-4AB1-B502-99A0C476887E}"/>
              </a:ext>
            </a:extLst>
          </p:cNvPr>
          <p:cNvSpPr/>
          <p:nvPr/>
        </p:nvSpPr>
        <p:spPr>
          <a:xfrm>
            <a:off x="5355766" y="7768"/>
            <a:ext cx="1273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</a:t>
            </a:r>
            <a:r>
              <a:rPr lang="uk-UA" dirty="0"/>
              <a:t> </a:t>
            </a:r>
            <a:endParaRPr lang="ru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17C138-3419-4D20-BF18-EE9FA56A9B7D}"/>
              </a:ext>
            </a:extLst>
          </p:cNvPr>
          <p:cNvSpPr/>
          <p:nvPr/>
        </p:nvSpPr>
        <p:spPr>
          <a:xfrm>
            <a:off x="2419909" y="502388"/>
            <a:ext cx="8871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:  ІСТОРИЧНИМИ СТЕЖКАМИ СЕЛИЩА КОСТРИЖІВКА</a:t>
            </a:r>
            <a:endParaRPr lang="ru-UA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FB1B01C-44E6-4040-AB42-6A72CC7FFE48}"/>
              </a:ext>
            </a:extLst>
          </p:cNvPr>
          <p:cNvSpPr/>
          <p:nvPr/>
        </p:nvSpPr>
        <p:spPr>
          <a:xfrm>
            <a:off x="0" y="807988"/>
            <a:ext cx="548222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: </a:t>
            </a:r>
          </a:p>
          <a:p>
            <a:pPr algn="ctr"/>
            <a:endParaRPr lang="uk-UA" sz="1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•розширити уявлення дітей про історію рідного селища;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•знаходити цікаві історичні факти;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•виховання патріотизму, любові до рідного краю, поваги до звичаїв, традицій, духовних і культурних цінностей українського народу;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•духовне поєднання історії минулих часів та сьогодення.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B6D2AB5-8087-4E85-B71D-C7B739EA0074}"/>
              </a:ext>
            </a:extLst>
          </p:cNvPr>
          <p:cNvSpPr/>
          <p:nvPr/>
        </p:nvSpPr>
        <p:spPr>
          <a:xfrm>
            <a:off x="5992582" y="931099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</a:t>
            </a:r>
          </a:p>
          <a:p>
            <a:pPr algn="ctr"/>
            <a:endParaRPr lang="uk-UA" sz="1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•зібрати відомості про історичні події на території селища;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•комплексний аналіз різноманітних історичних джерел;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•ґрунтовне вивчення літератури та спогадів старожилів;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•з'ясувати вплив великих історичних подій на життя і діяльність населення селища Кострижівка.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84514B-D61E-4FC8-BC84-4D02CE3AB0A1}"/>
              </a:ext>
            </a:extLst>
          </p:cNvPr>
          <p:cNvSpPr/>
          <p:nvPr/>
        </p:nvSpPr>
        <p:spPr>
          <a:xfrm>
            <a:off x="1101168" y="3019627"/>
            <a:ext cx="9983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Хронологічні</a:t>
            </a:r>
            <a:r>
              <a:rPr lang="ru-RU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рамки </a:t>
            </a:r>
            <a:r>
              <a:rPr lang="ru-RU" b="1" i="1" u="sng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селища до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теперішнього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часу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E2ABB4B-E72C-409A-9954-E63C2543383F}"/>
              </a:ext>
            </a:extLst>
          </p:cNvPr>
          <p:cNvSpPr/>
          <p:nvPr/>
        </p:nvSpPr>
        <p:spPr>
          <a:xfrm>
            <a:off x="440673" y="3645734"/>
            <a:ext cx="119915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-практична </a:t>
            </a:r>
            <a:r>
              <a:rPr lang="ru-RU" b="1" i="1" u="sng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значимість</a:t>
            </a:r>
            <a:r>
              <a:rPr lang="ru-RU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уроках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краєзнавства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позакласних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72B85C2-3F14-462D-A250-476EF3E231BD}"/>
              </a:ext>
            </a:extLst>
          </p:cNvPr>
          <p:cNvSpPr/>
          <p:nvPr/>
        </p:nvSpPr>
        <p:spPr>
          <a:xfrm>
            <a:off x="1085588" y="4483209"/>
            <a:ext cx="1108762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даної теми полягає в тому, щоб звернути увагу молодого покоління на історію селища , адже вона нерозривно пов'язана з культурою, політикою та економікою нашої країни в різні історичні епохи.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2E0120D-C5F0-4F64-A99D-24A49003BBF9}"/>
              </a:ext>
            </a:extLst>
          </p:cNvPr>
          <p:cNvSpPr/>
          <p:nvPr/>
        </p:nvSpPr>
        <p:spPr>
          <a:xfrm>
            <a:off x="204813" y="5451081"/>
            <a:ext cx="435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Об'єкт дослідження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селище Кострижівка</a:t>
            </a:r>
            <a:r>
              <a:rPr lang="uk-UA" dirty="0"/>
              <a:t>.</a:t>
            </a:r>
            <a:endParaRPr lang="ru-UA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2F3626-AE53-4C7C-A242-94DBD640FFB7}"/>
              </a:ext>
            </a:extLst>
          </p:cNvPr>
          <p:cNvSpPr/>
          <p:nvPr/>
        </p:nvSpPr>
        <p:spPr>
          <a:xfrm>
            <a:off x="5992582" y="5790397"/>
            <a:ext cx="5267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</a:t>
            </a:r>
            <a:r>
              <a:rPr lang="ru-RU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селища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Кострижівка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094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4B79B4-8F52-4E3F-B4C6-BECEC995D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7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BB392A-FE97-4C9E-B8F5-40231D970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78"/>
            <a:ext cx="3780936" cy="339338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27407DD-3EA1-4DE2-AA5B-4FE0F3520247}"/>
              </a:ext>
            </a:extLst>
          </p:cNvPr>
          <p:cNvSpPr/>
          <p:nvPr/>
        </p:nvSpPr>
        <p:spPr>
          <a:xfrm>
            <a:off x="3773002" y="0"/>
            <a:ext cx="8259199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5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Селище Кострижівка 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мальовничий куточок північно – західної частини </a:t>
            </a:r>
            <a:r>
              <a:rPr lang="uk-UA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Заставнівщини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Воно розкинулось на правому березі Дністра в глибокій долині та входить до території Дністровського каньйону.</a:t>
            </a:r>
          </a:p>
          <a:p>
            <a:pPr algn="just"/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Кострижівка складається з двох сіл – Кострижівки та Лук. Перша літописна згадка датована 1740 роком.</a:t>
            </a:r>
          </a:p>
          <a:p>
            <a:pPr algn="just"/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 села Лука походить від слова “ луки ” ( пасовища ), які простягалися вздовж річки Дністер. За іншими версіями воно походить від назви пана на ім’я Лука. Або також вірогідно, від рельєфного берега річки у вигляді мисливського лука.</a:t>
            </a:r>
          </a:p>
          <a:p>
            <a:pPr algn="just"/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Село Кострижівка також має свої версії щодо походження. Одні вважають , що назва села походить від назви риби “ </a:t>
            </a:r>
            <a:r>
              <a:rPr lang="uk-UA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коструж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”, що водилася в річці Дністер. Інші вважають, що в давньоруську епоху, коли основною мовою була старослов’янська і місцеві землероби звільняли територію від лісу , то “ костри </a:t>
            </a:r>
            <a:r>
              <a:rPr lang="uk-UA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жгли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”. Ще одна версія твердить, що назва села походить від першопоселенця рибалки </a:t>
            </a:r>
            <a:r>
              <a:rPr lang="uk-UA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Кострижа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пам’яті  людей також </a:t>
            </a:r>
            <a:r>
              <a:rPr lang="uk-UA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збереглася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назва “ </a:t>
            </a:r>
            <a:r>
              <a:rPr lang="uk-UA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Голоднівка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”, яка виникла у великий голод 1866 року, але в офіційних документах ніде не значиться. Тому історія двох сіл сягає сивої давнини.</a:t>
            </a:r>
          </a:p>
        </p:txBody>
      </p:sp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890923CD-4F27-4A0C-A3A3-446DD37A4662}"/>
              </a:ext>
            </a:extLst>
          </p:cNvPr>
          <p:cNvSpPr/>
          <p:nvPr/>
        </p:nvSpPr>
        <p:spPr>
          <a:xfrm>
            <a:off x="2148396" y="5690585"/>
            <a:ext cx="544130" cy="53044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І</a:t>
            </a:r>
            <a:endParaRPr lang="ru-UA" b="1" dirty="0">
              <a:solidFill>
                <a:srgbClr val="FF0000"/>
              </a:solidFill>
            </a:endParaRPr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EDCF4E2B-D987-4834-B9FF-A76132655A0B}"/>
              </a:ext>
            </a:extLst>
          </p:cNvPr>
          <p:cNvSpPr/>
          <p:nvPr/>
        </p:nvSpPr>
        <p:spPr>
          <a:xfrm>
            <a:off x="1519038" y="5131293"/>
            <a:ext cx="544130" cy="598878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ІІ</a:t>
            </a:r>
            <a:endParaRPr lang="ru-UA" b="1" dirty="0">
              <a:solidFill>
                <a:srgbClr val="002060"/>
              </a:solidFill>
            </a:endParaRPr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7391BA46-C3A0-41FF-9042-192422FD4683}"/>
              </a:ext>
            </a:extLst>
          </p:cNvPr>
          <p:cNvSpPr/>
          <p:nvPr/>
        </p:nvSpPr>
        <p:spPr>
          <a:xfrm>
            <a:off x="616998" y="5883675"/>
            <a:ext cx="640259" cy="530440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ІІІ</a:t>
            </a:r>
            <a:endParaRPr lang="ru-UA" dirty="0"/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DBB79A56-5C6F-49A3-B33E-B9B694DB8431}"/>
              </a:ext>
            </a:extLst>
          </p:cNvPr>
          <p:cNvSpPr/>
          <p:nvPr/>
        </p:nvSpPr>
        <p:spPr>
          <a:xfrm>
            <a:off x="159799" y="4758376"/>
            <a:ext cx="640260" cy="65694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І</a:t>
            </a:r>
            <a:r>
              <a:rPr lang="en-US" b="1" dirty="0"/>
              <a:t>V</a:t>
            </a:r>
            <a:endParaRPr lang="ru-UA" b="1" dirty="0"/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6B7BB76F-BE81-43AF-9EB9-A75B80233968}"/>
              </a:ext>
            </a:extLst>
          </p:cNvPr>
          <p:cNvSpPr/>
          <p:nvPr/>
        </p:nvSpPr>
        <p:spPr>
          <a:xfrm>
            <a:off x="1604265" y="4227935"/>
            <a:ext cx="629607" cy="53044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V</a:t>
            </a:r>
            <a:endParaRPr lang="ru-UA" b="1" dirty="0">
              <a:solidFill>
                <a:srgbClr val="FFFF00"/>
              </a:solidFill>
            </a:endParaRPr>
          </a:p>
        </p:txBody>
      </p:sp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id="{AC7E73D0-B5AD-4758-9B4C-020465E75BF4}"/>
              </a:ext>
            </a:extLst>
          </p:cNvPr>
          <p:cNvSpPr/>
          <p:nvPr/>
        </p:nvSpPr>
        <p:spPr>
          <a:xfrm>
            <a:off x="3038078" y="4758377"/>
            <a:ext cx="629607" cy="674758"/>
          </a:xfrm>
          <a:prstGeom prst="flowChartConnector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</a:t>
            </a:r>
            <a:r>
              <a:rPr lang="uk-UA" b="1" dirty="0">
                <a:solidFill>
                  <a:schemeClr val="tx1"/>
                </a:solidFill>
              </a:rPr>
              <a:t>І</a:t>
            </a:r>
            <a:endParaRPr lang="ru-UA" b="1" dirty="0">
              <a:solidFill>
                <a:schemeClr val="tx1"/>
              </a:solidFill>
            </a:endParaRPr>
          </a:p>
        </p:txBody>
      </p:sp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B9E1FC12-C0DE-4D92-A0F0-08251A0B939A}"/>
              </a:ext>
            </a:extLst>
          </p:cNvPr>
          <p:cNvSpPr/>
          <p:nvPr/>
        </p:nvSpPr>
        <p:spPr>
          <a:xfrm>
            <a:off x="4235356" y="4529778"/>
            <a:ext cx="629607" cy="67475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</a:t>
            </a:r>
            <a:r>
              <a:rPr lang="uk-UA" b="1" dirty="0">
                <a:solidFill>
                  <a:srgbClr val="FF0000"/>
                </a:solidFill>
              </a:rPr>
              <a:t>ІІ</a:t>
            </a:r>
            <a:endParaRPr lang="ru-UA" b="1" dirty="0">
              <a:solidFill>
                <a:srgbClr val="FF0000"/>
              </a:solidFill>
            </a:endParaRPr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05E11680-EE2D-4EBE-B7EC-4C1BAC8CBF82}"/>
              </a:ext>
            </a:extLst>
          </p:cNvPr>
          <p:cNvSpPr/>
          <p:nvPr/>
        </p:nvSpPr>
        <p:spPr>
          <a:xfrm rot="10800000" flipV="1">
            <a:off x="5134830" y="4900775"/>
            <a:ext cx="768346" cy="76465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ІІІ</a:t>
            </a:r>
            <a:endParaRPr lang="ru-U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4EA2C2B2-E341-442C-B36E-04A26121EE68}"/>
              </a:ext>
            </a:extLst>
          </p:cNvPr>
          <p:cNvSpPr/>
          <p:nvPr/>
        </p:nvSpPr>
        <p:spPr>
          <a:xfrm>
            <a:off x="6965576" y="4529776"/>
            <a:ext cx="768347" cy="656270"/>
          </a:xfrm>
          <a:prstGeom prst="flowChartConnector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І</a:t>
            </a:r>
            <a:r>
              <a:rPr lang="en-US" b="1" dirty="0"/>
              <a:t>X</a:t>
            </a:r>
            <a:endParaRPr lang="ru-UA" b="1" dirty="0"/>
          </a:p>
        </p:txBody>
      </p:sp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AC509969-1E51-4B3B-919A-A9F933DB3E9A}"/>
              </a:ext>
            </a:extLst>
          </p:cNvPr>
          <p:cNvSpPr/>
          <p:nvPr/>
        </p:nvSpPr>
        <p:spPr>
          <a:xfrm>
            <a:off x="8505173" y="5044372"/>
            <a:ext cx="675675" cy="598875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X</a:t>
            </a:r>
            <a:endParaRPr lang="ru-UA" b="1" dirty="0">
              <a:solidFill>
                <a:srgbClr val="FFFF00"/>
              </a:solidFill>
            </a:endParaRPr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81E1FF5D-DA14-4384-BF32-557049714392}"/>
              </a:ext>
            </a:extLst>
          </p:cNvPr>
          <p:cNvSpPr/>
          <p:nvPr/>
        </p:nvSpPr>
        <p:spPr>
          <a:xfrm>
            <a:off x="9153922" y="4477479"/>
            <a:ext cx="635126" cy="708568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X</a:t>
            </a:r>
            <a:r>
              <a:rPr lang="uk-UA" b="1" dirty="0">
                <a:solidFill>
                  <a:srgbClr val="C00000"/>
                </a:solidFill>
              </a:rPr>
              <a:t>І</a:t>
            </a:r>
            <a:endParaRPr lang="ru-UA" b="1" dirty="0">
              <a:solidFill>
                <a:srgbClr val="C00000"/>
              </a:solidFill>
            </a:endParaRPr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id="{CFA9934F-596E-471B-82E1-009E5D119189}"/>
              </a:ext>
            </a:extLst>
          </p:cNvPr>
          <p:cNvSpPr/>
          <p:nvPr/>
        </p:nvSpPr>
        <p:spPr>
          <a:xfrm>
            <a:off x="10672962" y="5524812"/>
            <a:ext cx="772946" cy="76465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X</a:t>
            </a:r>
            <a:r>
              <a:rPr lang="uk-UA" b="1" dirty="0">
                <a:solidFill>
                  <a:srgbClr val="7030A0"/>
                </a:solidFill>
              </a:rPr>
              <a:t>ІІ</a:t>
            </a:r>
            <a:endParaRPr lang="ru-UA" b="1" dirty="0">
              <a:solidFill>
                <a:srgbClr val="7030A0"/>
              </a:solidFill>
            </a:endParaRPr>
          </a:p>
        </p:txBody>
      </p:sp>
      <p:sp>
        <p:nvSpPr>
          <p:cNvPr id="21" name="Блок-схема: узел 20">
            <a:extLst>
              <a:ext uri="{FF2B5EF4-FFF2-40B4-BE49-F238E27FC236}">
                <a16:creationId xmlns:a16="http://schemas.microsoft.com/office/drawing/2014/main" id="{7CE517E5-BFEB-4A63-925E-1C49A61A381C}"/>
              </a:ext>
            </a:extLst>
          </p:cNvPr>
          <p:cNvSpPr/>
          <p:nvPr/>
        </p:nvSpPr>
        <p:spPr>
          <a:xfrm>
            <a:off x="9540432" y="6020131"/>
            <a:ext cx="772946" cy="708568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</a:t>
            </a:r>
            <a:r>
              <a:rPr lang="uk-UA" b="1" dirty="0"/>
              <a:t>ІІІ</a:t>
            </a:r>
            <a:endParaRPr lang="ru-UA" b="1" dirty="0"/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03FE5515-56BD-48A3-8C90-2E9F065D1892}"/>
              </a:ext>
            </a:extLst>
          </p:cNvPr>
          <p:cNvSpPr/>
          <p:nvPr/>
        </p:nvSpPr>
        <p:spPr>
          <a:xfrm>
            <a:off x="7617079" y="6059831"/>
            <a:ext cx="772945" cy="70856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</a:t>
            </a:r>
            <a:r>
              <a:rPr lang="uk-UA" b="1" dirty="0"/>
              <a:t>І</a:t>
            </a:r>
            <a:r>
              <a:rPr lang="en-US" b="1" dirty="0"/>
              <a:t>V</a:t>
            </a:r>
            <a:endParaRPr lang="ru-UA" b="1" dirty="0"/>
          </a:p>
        </p:txBody>
      </p:sp>
      <p:sp>
        <p:nvSpPr>
          <p:cNvPr id="23" name="Блок-схема: узел 22">
            <a:extLst>
              <a:ext uri="{FF2B5EF4-FFF2-40B4-BE49-F238E27FC236}">
                <a16:creationId xmlns:a16="http://schemas.microsoft.com/office/drawing/2014/main" id="{5D1EAB4F-2DCD-462A-81BA-8FCF3DC634CF}"/>
              </a:ext>
            </a:extLst>
          </p:cNvPr>
          <p:cNvSpPr/>
          <p:nvPr/>
        </p:nvSpPr>
        <p:spPr>
          <a:xfrm>
            <a:off x="3959441" y="6123727"/>
            <a:ext cx="846903" cy="6270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XV</a:t>
            </a:r>
            <a:r>
              <a:rPr lang="uk-UA" b="1" dirty="0">
                <a:solidFill>
                  <a:srgbClr val="002060"/>
                </a:solidFill>
              </a:rPr>
              <a:t>І</a:t>
            </a:r>
            <a:endParaRPr lang="ru-UA" b="1" dirty="0">
              <a:solidFill>
                <a:srgbClr val="002060"/>
              </a:solidFill>
            </a:endParaRPr>
          </a:p>
        </p:txBody>
      </p:sp>
      <p:sp>
        <p:nvSpPr>
          <p:cNvPr id="24" name="Блок-схема: узел 23">
            <a:extLst>
              <a:ext uri="{FF2B5EF4-FFF2-40B4-BE49-F238E27FC236}">
                <a16:creationId xmlns:a16="http://schemas.microsoft.com/office/drawing/2014/main" id="{159DB34A-7293-490D-B289-FDD9335AD921}"/>
              </a:ext>
            </a:extLst>
          </p:cNvPr>
          <p:cNvSpPr/>
          <p:nvPr/>
        </p:nvSpPr>
        <p:spPr>
          <a:xfrm>
            <a:off x="6339623" y="6123727"/>
            <a:ext cx="702252" cy="73065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XV</a:t>
            </a:r>
            <a:endParaRPr lang="ru-UA" b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E4B1513D-F610-4371-8048-6D93E10292BA}"/>
              </a:ext>
            </a:extLst>
          </p:cNvPr>
          <p:cNvCxnSpPr>
            <a:endCxn id="8" idx="5"/>
          </p:cNvCxnSpPr>
          <p:nvPr/>
        </p:nvCxnSpPr>
        <p:spPr>
          <a:xfrm flipH="1" flipV="1">
            <a:off x="1983482" y="5642467"/>
            <a:ext cx="164914" cy="241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466942C1-B14C-4374-85DF-ABEA3A35D8CF}"/>
              </a:ext>
            </a:extLst>
          </p:cNvPr>
          <p:cNvCxnSpPr>
            <a:endCxn id="9" idx="7"/>
          </p:cNvCxnSpPr>
          <p:nvPr/>
        </p:nvCxnSpPr>
        <p:spPr>
          <a:xfrm flipH="1">
            <a:off x="1163493" y="5642467"/>
            <a:ext cx="355545" cy="318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0C44A2C8-63E7-429A-B609-2E898784BCA4}"/>
              </a:ext>
            </a:extLst>
          </p:cNvPr>
          <p:cNvCxnSpPr/>
          <p:nvPr/>
        </p:nvCxnSpPr>
        <p:spPr>
          <a:xfrm flipH="1" flipV="1">
            <a:off x="616998" y="5430732"/>
            <a:ext cx="66583" cy="476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338C452-35E4-4821-A3E4-9D0B7372262F}"/>
              </a:ext>
            </a:extLst>
          </p:cNvPr>
          <p:cNvCxnSpPr>
            <a:endCxn id="13" idx="2"/>
          </p:cNvCxnSpPr>
          <p:nvPr/>
        </p:nvCxnSpPr>
        <p:spPr>
          <a:xfrm flipV="1">
            <a:off x="770712" y="4493156"/>
            <a:ext cx="833553" cy="407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F1C66416-F828-4AC9-9BD1-DCA7B3E8BD2C}"/>
              </a:ext>
            </a:extLst>
          </p:cNvPr>
          <p:cNvCxnSpPr>
            <a:endCxn id="14" idx="1"/>
          </p:cNvCxnSpPr>
          <p:nvPr/>
        </p:nvCxnSpPr>
        <p:spPr>
          <a:xfrm>
            <a:off x="2233872" y="4631319"/>
            <a:ext cx="896410" cy="225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A0AB2107-BA26-4FED-BD3D-6E029CB28959}"/>
              </a:ext>
            </a:extLst>
          </p:cNvPr>
          <p:cNvCxnSpPr>
            <a:endCxn id="15" idx="2"/>
          </p:cNvCxnSpPr>
          <p:nvPr/>
        </p:nvCxnSpPr>
        <p:spPr>
          <a:xfrm flipV="1">
            <a:off x="3704878" y="4867157"/>
            <a:ext cx="530478" cy="190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5C8DF73D-44D0-4273-AAC9-6F0BA1769FD0}"/>
              </a:ext>
            </a:extLst>
          </p:cNvPr>
          <p:cNvCxnSpPr>
            <a:endCxn id="16" idx="7"/>
          </p:cNvCxnSpPr>
          <p:nvPr/>
        </p:nvCxnSpPr>
        <p:spPr>
          <a:xfrm>
            <a:off x="4908022" y="4857193"/>
            <a:ext cx="339330" cy="155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BBFBA56E-27EF-409B-A2DE-35CF503A8C6E}"/>
              </a:ext>
            </a:extLst>
          </p:cNvPr>
          <p:cNvCxnSpPr>
            <a:stCxn id="16" idx="2"/>
            <a:endCxn id="17" idx="2"/>
          </p:cNvCxnSpPr>
          <p:nvPr/>
        </p:nvCxnSpPr>
        <p:spPr>
          <a:xfrm flipV="1">
            <a:off x="5903176" y="4857911"/>
            <a:ext cx="1062400" cy="425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68467D71-9CF0-4B3B-8699-E6146E10630A}"/>
              </a:ext>
            </a:extLst>
          </p:cNvPr>
          <p:cNvCxnSpPr>
            <a:cxnSpLocks/>
            <a:stCxn id="17" idx="6"/>
          </p:cNvCxnSpPr>
          <p:nvPr/>
        </p:nvCxnSpPr>
        <p:spPr>
          <a:xfrm>
            <a:off x="7733923" y="4857911"/>
            <a:ext cx="771250" cy="328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6F5B24C4-6FE4-409A-8ABB-5971713874FB}"/>
              </a:ext>
            </a:extLst>
          </p:cNvPr>
          <p:cNvCxnSpPr>
            <a:stCxn id="18" idx="6"/>
            <a:endCxn id="19" idx="4"/>
          </p:cNvCxnSpPr>
          <p:nvPr/>
        </p:nvCxnSpPr>
        <p:spPr>
          <a:xfrm flipV="1">
            <a:off x="9180848" y="5186047"/>
            <a:ext cx="290637" cy="157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AF215068-2125-48F0-86CD-6D0D2D8BD470}"/>
              </a:ext>
            </a:extLst>
          </p:cNvPr>
          <p:cNvCxnSpPr/>
          <p:nvPr/>
        </p:nvCxnSpPr>
        <p:spPr>
          <a:xfrm>
            <a:off x="9789048" y="5012755"/>
            <a:ext cx="974632" cy="614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B8D2DAD2-FDB2-41C9-B0A6-BCDC3C3D01C5}"/>
              </a:ext>
            </a:extLst>
          </p:cNvPr>
          <p:cNvCxnSpPr>
            <a:endCxn id="21" idx="6"/>
          </p:cNvCxnSpPr>
          <p:nvPr/>
        </p:nvCxnSpPr>
        <p:spPr>
          <a:xfrm flipH="1">
            <a:off x="10313378" y="6123727"/>
            <a:ext cx="359584" cy="250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1DD1E644-F222-473A-8857-BE4906E3BD5C}"/>
              </a:ext>
            </a:extLst>
          </p:cNvPr>
          <p:cNvCxnSpPr>
            <a:cxnSpLocks/>
          </p:cNvCxnSpPr>
          <p:nvPr/>
        </p:nvCxnSpPr>
        <p:spPr>
          <a:xfrm flipH="1">
            <a:off x="8396987" y="6289462"/>
            <a:ext cx="1143445" cy="187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3CBD1688-1B31-480D-AAD3-45272CF7D286}"/>
              </a:ext>
            </a:extLst>
          </p:cNvPr>
          <p:cNvCxnSpPr>
            <a:cxnSpLocks/>
          </p:cNvCxnSpPr>
          <p:nvPr/>
        </p:nvCxnSpPr>
        <p:spPr>
          <a:xfrm flipH="1">
            <a:off x="6965576" y="6489055"/>
            <a:ext cx="651503" cy="142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4936A8B1-DC7E-46C2-91EB-3AF9F8875740}"/>
              </a:ext>
            </a:extLst>
          </p:cNvPr>
          <p:cNvCxnSpPr>
            <a:cxnSpLocks/>
            <a:endCxn id="23" idx="6"/>
          </p:cNvCxnSpPr>
          <p:nvPr/>
        </p:nvCxnSpPr>
        <p:spPr>
          <a:xfrm flipH="1" flipV="1">
            <a:off x="4806344" y="6437257"/>
            <a:ext cx="1533279" cy="194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CFD5EC5-2DAD-4981-9B25-794933493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99" y="-127104"/>
            <a:ext cx="3377477" cy="682811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F5FA045-4E28-4B7E-88F4-E6BA82027AE3}"/>
              </a:ext>
            </a:extLst>
          </p:cNvPr>
          <p:cNvSpPr/>
          <p:nvPr/>
        </p:nvSpPr>
        <p:spPr>
          <a:xfrm>
            <a:off x="4864962" y="3679423"/>
            <a:ext cx="3213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</a:t>
            </a:r>
            <a:r>
              <a:rPr lang="uk-UA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uk-UA" sz="24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МАРШРУТУ</a:t>
            </a:r>
            <a:endParaRPr lang="ru-UA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21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929BFE-0D3A-4095-9FB0-731059D3A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907062-B24D-4090-98C4-BD21E7F52A6F}"/>
              </a:ext>
            </a:extLst>
          </p:cNvPr>
          <p:cNvSpPr/>
          <p:nvPr/>
        </p:nvSpPr>
        <p:spPr>
          <a:xfrm>
            <a:off x="3858530" y="118170"/>
            <a:ext cx="5549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І. </a:t>
            </a:r>
            <a:r>
              <a:rPr lang="ru-RU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Зупинка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“ Скит Лука на </a:t>
            </a:r>
            <a:r>
              <a:rPr lang="ru-RU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Дністрі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”: </a:t>
            </a:r>
            <a:endParaRPr lang="ru-UA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EA0DA0-E5EC-46AA-91D4-BF294156C07A}"/>
              </a:ext>
            </a:extLst>
          </p:cNvPr>
          <p:cNvSpPr/>
          <p:nvPr/>
        </p:nvSpPr>
        <p:spPr>
          <a:xfrm>
            <a:off x="0" y="825818"/>
            <a:ext cx="58166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Вперше села Лука і Кострижівка згадуються в Буковинському літописі 1740 роком, де згадується про заснування чоловічого монастиря. Одна сторінка літопису називається “ Скит Лука на Дністрі ”. наприкінці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починають виникати маленькі скити, засновниками яких виступали місцеві землевласники. Робилося це в основному з корисливою метою. Як правило , церковно-монастирські володіння користувалися правом імунітету, згідно з яким місцевій адміністрації заборонялося виконувати свої функції на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імунітетній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території, а мешканці відповідних сіл частково або цілком звільнялися від виконання державних повинностей.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Засновником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скита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був капітан і мазил Атанасій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Зінте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Цинте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який заклав його 1740 року на березі Дністер. 21 червня 1747 року Атанасій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Зінте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його брат Ілля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Зінте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успадкували від своєї матері 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Їфтими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доньки Ісака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Кокоряна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половину села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Звенячин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Успадковане було і село Кострижівка, бо воно відносилося в цей час до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Звенячина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Атанасій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Зінте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подарував свою частину села племіннику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Георгію,сину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Іллі, а той дарує все це скиту ( монастирю) села Лука, де був ігуменом Герасим. Всі будівлі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манастиря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маленька церква, келії, підсобні будівлі) були дерев’яними.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uk-UA" sz="1600" dirty="0"/>
          </a:p>
          <a:p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F59D41-E5DD-458D-869F-65CBCCB79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825817"/>
            <a:ext cx="6180667" cy="543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40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A06ED1-59B0-4DC2-8614-BBCC156A2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701D5E-6E82-4096-8D66-4091FBEFEDFE}"/>
              </a:ext>
            </a:extLst>
          </p:cNvPr>
          <p:cNvSpPr/>
          <p:nvPr/>
        </p:nvSpPr>
        <p:spPr>
          <a:xfrm>
            <a:off x="2409443" y="116384"/>
            <a:ext cx="7542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ІІ.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Зупинка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 “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Хрест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знак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скасування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панщини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”: </a:t>
            </a:r>
            <a:endParaRPr lang="ru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C057F12-EADA-41EF-A7EE-003CDE18FB3F}"/>
              </a:ext>
            </a:extLst>
          </p:cNvPr>
          <p:cNvSpPr/>
          <p:nvPr/>
        </p:nvSpPr>
        <p:spPr>
          <a:xfrm>
            <a:off x="169336" y="561282"/>
            <a:ext cx="807879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села 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жителями с. Лука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 в знак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скасування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панщини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селяни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 особливо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вільними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луківчанами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1849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став символом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селянської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дерев’яний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з роками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зогнив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1898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замінила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кам’яними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обгородила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невисоким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муром.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уникнути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люди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розібрали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перенесли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цвинтар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1992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житель села (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Одайський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Віктор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поставив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знову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реставрував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обгородив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металевими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нержавіючими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трубами.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9C5DCC-E57A-41B8-AB62-3036066BD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853" y="561282"/>
            <a:ext cx="3706811" cy="258495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D7C0DA-8D50-4F6D-9860-D80A6DBC4B78}"/>
              </a:ext>
            </a:extLst>
          </p:cNvPr>
          <p:cNvSpPr/>
          <p:nvPr/>
        </p:nvSpPr>
        <p:spPr>
          <a:xfrm>
            <a:off x="169336" y="3275103"/>
            <a:ext cx="11709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ІІІ. Зупинка -  “ </a:t>
            </a:r>
            <a:r>
              <a:rPr lang="uk-UA" sz="2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Луківська</a:t>
            </a:r>
            <a:r>
              <a:rPr lang="uk-UA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Свято-Миколаївська церква – найдавніша історична пам’ятка ”: </a:t>
            </a:r>
            <a:endParaRPr lang="ru-UA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40EECDC-1687-41F2-9558-601DC38AFCF7}"/>
              </a:ext>
            </a:extLst>
          </p:cNvPr>
          <p:cNvSpPr/>
          <p:nvPr/>
        </p:nvSpPr>
        <p:spPr>
          <a:xfrm>
            <a:off x="-1" y="3741903"/>
            <a:ext cx="58511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Поруч з хрестом розташована одна з найдавніших пам’яток -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Луківська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Свято-Миколаївська церква. Вона збудована у 1889 році частково на кошти сільських громад Лука 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Прилипче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значних коштів ( 1050 крон золотом) місцевої дідички Софії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Зотти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Будувалася нова церква на місці старої, невеликої дерев’яної, які перенесли в 1784 році з місця, де знаходився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Луківський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чоловічий монастир. Загальна вартість всього будівництва склала 19772,04 крон. Біля церкви збудована каплиця, в якій вдячні жителі села поховали прах пані Софії</a:t>
            </a:r>
            <a:r>
              <a:rPr lang="uk-UA" dirty="0"/>
              <a:t>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6AC720-D015-4B13-8F68-4312ADFC1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4" y="3797957"/>
            <a:ext cx="2047729" cy="27822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B29582-DCC5-4801-B52D-10505B7F9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73" y="3809762"/>
            <a:ext cx="1919077" cy="275161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3D1B641-6F0B-49CB-9A4B-14C47C7E8028}"/>
              </a:ext>
            </a:extLst>
          </p:cNvPr>
          <p:cNvSpPr/>
          <p:nvPr/>
        </p:nvSpPr>
        <p:spPr>
          <a:xfrm>
            <a:off x="6340874" y="6454876"/>
            <a:ext cx="9393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каплиця</a:t>
            </a:r>
            <a:endParaRPr lang="ru-UA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B0CAF51-5EF9-4980-9059-CE915E2A545F}"/>
              </a:ext>
            </a:extLst>
          </p:cNvPr>
          <p:cNvSpPr/>
          <p:nvPr/>
        </p:nvSpPr>
        <p:spPr>
          <a:xfrm>
            <a:off x="8973591" y="6491479"/>
            <a:ext cx="1300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 церква </a:t>
            </a:r>
            <a:endParaRPr lang="ru-UA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384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6A4A31-A95D-4DD7-97E5-A44CB35BB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29EF3D-15F4-435A-A54D-731A8C6F15B8}"/>
              </a:ext>
            </a:extLst>
          </p:cNvPr>
          <p:cNvSpPr/>
          <p:nvPr/>
        </p:nvSpPr>
        <p:spPr>
          <a:xfrm>
            <a:off x="1524001" y="111339"/>
            <a:ext cx="9820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ІV.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Зупинка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 “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Резиденція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будинок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письменниці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Сидонії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Гнідої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”: </a:t>
            </a:r>
            <a:endParaRPr lang="ru-UA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73E4F93-0248-4949-941E-6B38EF410AB2}"/>
              </a:ext>
            </a:extLst>
          </p:cNvPr>
          <p:cNvSpPr/>
          <p:nvPr/>
        </p:nvSpPr>
        <p:spPr>
          <a:xfrm>
            <a:off x="3552825" y="789623"/>
            <a:ext cx="408622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Навпроти церкви розташований старий будинок ( резиденція ) священика. Це єдина історична пам’ятка селища, яка взята під охорону державою.  Збудований він у 1864 році з дерева, а в 1911 – 1913 рр. перебудований з каменю. Пам’ятний тим, що в 1913 році тут, у місцевої письменниці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Сидонії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Гнідої гостювали політичний діяч і письменник Володимир Винниченко з сім’єю, письменник Микола Коваленко і публіцист Лев Юркевич. А на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прикінці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липня 1914р. тут же відпочивали протягом двох тижнів письменники Ольга Кобилянська і Микола Євшан.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Саме звідси Ольга Кобилянська проводжала Миколу Євшана на війну, де він і загинув. Про ці події і згадуваних людей нам відомо із записів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Сидонії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Гнідої, які називаються “ Цвіти споминів”. Ми віднайшли світлину, де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Сидонія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Гніда сфотографована поруч з Ольгою Кобилянською та її рідними.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735BA6-05E5-4EE2-8550-D75CFD000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942" y="1847374"/>
            <a:ext cx="4446058" cy="20007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4C1590-9902-4DD4-84CB-DBB9B0DBD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684343"/>
            <a:ext cx="3394562" cy="49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19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0E25EA-AE5A-40CB-BFCA-FF98F416C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F26F6A6-F296-4CCF-A42F-8DF5D5686ED1}"/>
              </a:ext>
            </a:extLst>
          </p:cNvPr>
          <p:cNvSpPr/>
          <p:nvPr/>
        </p:nvSpPr>
        <p:spPr>
          <a:xfrm>
            <a:off x="3570308" y="35924"/>
            <a:ext cx="5051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Зупинка -  “ Плаваючий млин”: </a:t>
            </a:r>
            <a:endParaRPr lang="ru-UA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55E4DAB-1A22-41E1-A2EF-0B79E14A3C68}"/>
              </a:ext>
            </a:extLst>
          </p:cNvPr>
          <p:cNvSpPr/>
          <p:nvPr/>
        </p:nvSpPr>
        <p:spPr>
          <a:xfrm>
            <a:off x="5177424" y="421026"/>
            <a:ext cx="6695951" cy="2384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Звідси спускаємось на берег Дністра , де у 1886 році місцевий заможний господар (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Тиманчук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Іван ) збудував оригінальний плаваючий млин. Жорнові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камені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приводилися у рух силою течії. Але рівень води в річці не був сталим, тому млин мав змогу пересуватися дальше від берега, якщо рівень води впав, і підтягувався до берега, якщо рівень води піднімався. У 1896 р. дуже велика вода знесла млин і більше ніхто не наважувався його відновити. Загальний вигляд такого млина намалював місцевий художник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Кучмей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Степан.</a:t>
            </a:r>
          </a:p>
          <a:p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BBDFA4-9DDF-4E93-8D12-A488490CC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" y="497589"/>
            <a:ext cx="2876297" cy="26222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F43269-5946-4B2C-96D8-2DB796A69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274" y="486974"/>
            <a:ext cx="2009676" cy="277207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74D75F-759A-45B0-B3DD-966A81D24A61}"/>
              </a:ext>
            </a:extLst>
          </p:cNvPr>
          <p:cNvSpPr/>
          <p:nvPr/>
        </p:nvSpPr>
        <p:spPr>
          <a:xfrm>
            <a:off x="3565194" y="3283936"/>
            <a:ext cx="1175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сьогодення</a:t>
            </a:r>
            <a:endParaRPr lang="ru-UA" sz="16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EDDBDE0-66E6-41BD-9433-674A18A7D647}"/>
              </a:ext>
            </a:extLst>
          </p:cNvPr>
          <p:cNvSpPr/>
          <p:nvPr/>
        </p:nvSpPr>
        <p:spPr>
          <a:xfrm>
            <a:off x="4153112" y="3622490"/>
            <a:ext cx="5419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VІ. </a:t>
            </a:r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Зупинка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 “ </a:t>
            </a:r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Народний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дім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Січ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endParaRPr lang="ru-UA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D132C33-F36D-4370-A0D6-65045925E7B7}"/>
              </a:ext>
            </a:extLst>
          </p:cNvPr>
          <p:cNvSpPr/>
          <p:nvPr/>
        </p:nvSpPr>
        <p:spPr>
          <a:xfrm>
            <a:off x="119323" y="4001949"/>
            <a:ext cx="864367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повертаємось вулицею Шкільною до церкви, біля якої розташоване приміщення Народного дому, збудованого громадою у 1905 р.  Дівчата  і хлопці у домі відкрили невеличку бібліотеку, читали газети, обговорювали міжнародні події, співали українських пісень, знайомилися з історією України та українського козацтва. Тут у 1912 р. національно свідома молодь заснувала культурно-просвітницьке товариство “ Січ ” у кількості 17 чоловік. Організаторами були місцеві жителі ( Іванчук Петро 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Бабалюк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Олександр ). У 1914р. Члени товариства урочисто відзначили 100-річчя з дня народження Т.Г. Шевченка , де були присутні навіть жителі навколишніх сіл. 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Юнаки і дівчата товариства носили через праве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пличе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стрічку з написом “Січ в Луці”. Відомо, що завідувач Народним домом ( Іванчук Петро 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Бабалюк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Олександр ) були учасниками Буковинського віча 3 листопада 1918 року. З тих часів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збереглася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групова фотографія товариства “ Січ”.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56EC3E-C763-4DB4-97AD-47131CFD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4149794"/>
            <a:ext cx="3354017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35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0B89FF-763D-4ECA-B315-175986F72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97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6AA5880-AF83-49FA-BED6-CF250CC032AE}"/>
              </a:ext>
            </a:extLst>
          </p:cNvPr>
          <p:cNvSpPr/>
          <p:nvPr/>
        </p:nvSpPr>
        <p:spPr>
          <a:xfrm>
            <a:off x="2412246" y="56376"/>
            <a:ext cx="8015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VІІ.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Зупинка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 “ Перша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громадська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початкова школа”: </a:t>
            </a:r>
            <a:endParaRPr lang="ru-UA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87B51B-2E8D-4A2A-841D-681812EDFF6E}"/>
              </a:ext>
            </a:extLst>
          </p:cNvPr>
          <p:cNvSpPr/>
          <p:nvPr/>
        </p:nvSpPr>
        <p:spPr>
          <a:xfrm>
            <a:off x="161924" y="518041"/>
            <a:ext cx="63150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вулиці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Федьковича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початкова школа,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збудована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жителями села Лука у 1908 р.  Вона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сумлінно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служила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дітворі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1964р.,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2001р. тут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містилася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перенесла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адмінбудинок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продала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приватні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руки.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54FB53-F0B8-4DF1-9DA2-CDFC2BB51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4" y="483451"/>
            <a:ext cx="5271473" cy="222684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B5B68E7-DE57-44BC-A271-195CE90F91D1}"/>
              </a:ext>
            </a:extLst>
          </p:cNvPr>
          <p:cNvSpPr/>
          <p:nvPr/>
        </p:nvSpPr>
        <p:spPr>
          <a:xfrm>
            <a:off x="3380586" y="2997532"/>
            <a:ext cx="5817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ІІІ. Зупинка -  “ Громадська  толока ”: </a:t>
            </a:r>
            <a:endParaRPr lang="ru-UA" sz="24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86EBD48-A18C-441C-B018-668263835189}"/>
              </a:ext>
            </a:extLst>
          </p:cNvPr>
          <p:cNvSpPr/>
          <p:nvPr/>
        </p:nvSpPr>
        <p:spPr>
          <a:xfrm>
            <a:off x="8124824" y="3271719"/>
            <a:ext cx="38099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Перед приміщенням першої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Луківської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школи розташована громадська  толока. У роки Першої світової війни ( 1915р.) в північно-східній її частині австрійці збудували цікаву двоярусну піч, де випікалося до 400-500 буханців хліба за добу.  Від печі до Заліщиків змонтували канатну дорогу, яка переправляла через річку хліб для розквартированих там військових підрозділів. У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зворотньому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напрямі перевозилося борошно. Канатна дорога приводилася у рух кіньми на залізничному березі.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FECE76-3A25-478D-84B0-55BE510B2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1040"/>
            <a:ext cx="3400424" cy="28631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9664BE-9CFC-4F2A-BF95-022F6571E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8" y="3396658"/>
            <a:ext cx="4629150" cy="293011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F933D66-95DC-44F2-A736-54399CCA6F53}"/>
              </a:ext>
            </a:extLst>
          </p:cNvPr>
          <p:cNvSpPr/>
          <p:nvPr/>
        </p:nvSpPr>
        <p:spPr>
          <a:xfrm>
            <a:off x="5259035" y="6326770"/>
            <a:ext cx="12155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сьогодення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4CA955-5576-445C-93E4-E05E20F2A034}"/>
              </a:ext>
            </a:extLst>
          </p:cNvPr>
          <p:cNvSpPr/>
          <p:nvPr/>
        </p:nvSpPr>
        <p:spPr>
          <a:xfrm>
            <a:off x="8418174" y="2714729"/>
            <a:ext cx="12155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сьогодення</a:t>
            </a:r>
          </a:p>
        </p:txBody>
      </p:sp>
    </p:spTree>
    <p:extLst>
      <p:ext uri="{BB962C8B-B14F-4D97-AF65-F5344CB8AC3E}">
        <p14:creationId xmlns:p14="http://schemas.microsoft.com/office/powerpoint/2010/main" val="652778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930C9C-9219-4DB7-93DC-C09707AAD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7647F1-9CD3-4D63-8ED4-70BFCD9A92EF}"/>
              </a:ext>
            </a:extLst>
          </p:cNvPr>
          <p:cNvSpPr/>
          <p:nvPr/>
        </p:nvSpPr>
        <p:spPr>
          <a:xfrm>
            <a:off x="3427446" y="101084"/>
            <a:ext cx="5532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X. </a:t>
            </a:r>
            <a:r>
              <a:rPr lang="uk-U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Зупинка -  “ Центральна площа ”: </a:t>
            </a:r>
            <a:endParaRPr lang="ru-UA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629497-B55B-447F-9D68-EFADB7C41683}"/>
              </a:ext>
            </a:extLst>
          </p:cNvPr>
          <p:cNvSpPr/>
          <p:nvPr/>
        </p:nvSpPr>
        <p:spPr>
          <a:xfrm>
            <a:off x="2238320" y="62126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Селище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набуває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новітніх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рис,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Окрасою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селища стала центральна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ради, яка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збудована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2007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погруддя  Т.Г. Шевченка.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торговий заклад “ Маркет ” ( 2007р.),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універмаг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реконструйований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корпус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( 2008р.).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21E086-F19E-463D-AC95-4E12154D8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61" y="2856371"/>
            <a:ext cx="5994179" cy="39498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BF0F7A-EF90-4857-8BC3-C971B7262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" y="63431"/>
            <a:ext cx="2136499" cy="30326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5242D5-290E-4B42-A412-F11C5E5A5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851" y="400170"/>
            <a:ext cx="3766729" cy="18158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BE9B24-7E23-446B-A715-C00199002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1" y="3497310"/>
            <a:ext cx="5070309" cy="277859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685050D-2494-433D-A001-A6BB3339A7A0}"/>
              </a:ext>
            </a:extLst>
          </p:cNvPr>
          <p:cNvSpPr/>
          <p:nvPr/>
        </p:nvSpPr>
        <p:spPr>
          <a:xfrm>
            <a:off x="-9580" y="3022137"/>
            <a:ext cx="24612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погруддя  Т.Г. Шевченка</a:t>
            </a:r>
            <a:endParaRPr lang="ru-UA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A73D93F-74EC-4605-B11A-141C38C646E7}"/>
              </a:ext>
            </a:extLst>
          </p:cNvPr>
          <p:cNvSpPr/>
          <p:nvPr/>
        </p:nvSpPr>
        <p:spPr>
          <a:xfrm>
            <a:off x="1412974" y="6275901"/>
            <a:ext cx="1760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торговий заклад </a:t>
            </a:r>
          </a:p>
          <a:p>
            <a:pPr algn="ctr"/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Маркет ” </a:t>
            </a:r>
            <a:endParaRPr lang="ru-UA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ACDF90E-984D-4ED1-AA2A-AF2E6190A9E5}"/>
              </a:ext>
            </a:extLst>
          </p:cNvPr>
          <p:cNvSpPr/>
          <p:nvPr/>
        </p:nvSpPr>
        <p:spPr>
          <a:xfrm>
            <a:off x="9469545" y="2197541"/>
            <a:ext cx="147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небесна сотня</a:t>
            </a:r>
            <a:endParaRPr lang="ru-UA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841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667</Words>
  <Application>Microsoft Office PowerPoint</Application>
  <PresentationFormat>Широкоэкранный</PresentationFormat>
  <Paragraphs>106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Ірина Богдан</dc:creator>
  <cp:lastModifiedBy>Ірина Богдан</cp:lastModifiedBy>
  <cp:revision>40</cp:revision>
  <dcterms:created xsi:type="dcterms:W3CDTF">2024-04-13T17:15:27Z</dcterms:created>
  <dcterms:modified xsi:type="dcterms:W3CDTF">2024-04-14T12:13:24Z</dcterms:modified>
</cp:coreProperties>
</file>