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3" r:id="rId2"/>
    <p:sldId id="275" r:id="rId3"/>
    <p:sldId id="276" r:id="rId4"/>
    <p:sldId id="277" r:id="rId5"/>
    <p:sldId id="278" r:id="rId6"/>
    <p:sldId id="279" r:id="rId7"/>
    <p:sldId id="280" r:id="rId8"/>
    <p:sldId id="281" r:id="rId9"/>
    <p:sldId id="282" r:id="rId10"/>
    <p:sldId id="284" r:id="rId11"/>
    <p:sldId id="268" r:id="rId12"/>
    <p:sldId id="269" r:id="rId13"/>
    <p:sldId id="270" r:id="rId14"/>
    <p:sldId id="285" r:id="rId15"/>
    <p:sldId id="27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Помір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Помір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Помір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5" d="100"/>
          <a:sy n="75" d="100"/>
        </p:scale>
        <p:origin x="17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60D139E5-CD49-4591-91C7-5887BFD3FD0C}" type="datetimeFigureOut">
              <a:rPr lang="uk-UA" smtClean="0"/>
              <a:t>22.04.2024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AA9BFA5-92C5-4131-8F47-75DFBDBB6954}" type="slidenum">
              <a:rPr lang="uk-UA" smtClean="0"/>
              <a:t>‹№›</a:t>
            </a:fld>
            <a:endParaRPr lang="uk-UA"/>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756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a:t>Клацніть, щоб відредагувати стилі зразків тексту</a:t>
            </a:r>
          </a:p>
        </p:txBody>
      </p:sp>
      <p:sp>
        <p:nvSpPr>
          <p:cNvPr id="3" name="Date Placeholder 2"/>
          <p:cNvSpPr>
            <a:spLocks noGrp="1"/>
          </p:cNvSpPr>
          <p:nvPr>
            <p:ph type="dt" sz="half" idx="10"/>
          </p:nvPr>
        </p:nvSpPr>
        <p:spPr/>
        <p:txBody>
          <a:bodyPr/>
          <a:lstStyle/>
          <a:p>
            <a:fld id="{60D139E5-CD49-4591-91C7-5887BFD3FD0C}" type="datetimeFigureOut">
              <a:rPr lang="uk-UA" smtClean="0"/>
              <a:t>22.04.2024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2292367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60D139E5-CD49-4591-91C7-5887BFD3FD0C}" type="datetimeFigureOut">
              <a:rPr lang="uk-UA" smtClean="0"/>
              <a:t>22.04.2024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3127327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uk-UA"/>
              <a:t>Клацніть, щоб редагувати стиль зразка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a:t>Клацніть, щоб відредагувати стилі зразків тексту</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60D139E5-CD49-4591-91C7-5887BFD3FD0C}" type="datetimeFigureOut">
              <a:rPr lang="uk-UA" smtClean="0"/>
              <a:t>22.04.2024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AA9BFA5-92C5-4131-8F47-75DFBDBB6954}" type="slidenum">
              <a:rPr lang="uk-UA" smtClean="0"/>
              <a:t>‹№›</a:t>
            </a:fld>
            <a:endParaRPr lang="uk-UA"/>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02603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60D139E5-CD49-4591-91C7-5887BFD3FD0C}" type="datetimeFigureOut">
              <a:rPr lang="uk-UA" smtClean="0"/>
              <a:t>22.04.2024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3200751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Картка назви цитат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uk-UA"/>
              <a:t>Клацніть, щоб редагувати стиль зразка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uk-UA"/>
              <a:t>Клацніть, щоб відредагувати стилі зразків тексту</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60D139E5-CD49-4591-91C7-5887BFD3FD0C}" type="datetimeFigureOut">
              <a:rPr lang="uk-UA" smtClean="0"/>
              <a:t>22.04.2024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AA9BFA5-92C5-4131-8F47-75DFBDBB6954}" type="slidenum">
              <a:rPr lang="uk-UA" smtClean="0"/>
              <a:t>‹№›</a:t>
            </a:fld>
            <a:endParaRPr lang="uk-UA"/>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522029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Істина/хибніст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uk-UA"/>
              <a:t>Клацніть, щоб редагувати стиль зразка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uk-UA"/>
              <a:t>Клацніть, щоб відредагувати стилі зразків тексту</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60D139E5-CD49-4591-91C7-5887BFD3FD0C}" type="datetimeFigureOut">
              <a:rPr lang="uk-UA" smtClean="0"/>
              <a:t>22.04.2024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3624783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60D139E5-CD49-4591-91C7-5887BFD3FD0C}" type="datetimeFigureOut">
              <a:rPr lang="uk-UA" smtClean="0"/>
              <a:t>22.04.2024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88920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60D139E5-CD49-4591-91C7-5887BFD3FD0C}" type="datetimeFigureOut">
              <a:rPr lang="uk-UA" smtClean="0"/>
              <a:t>22.04.2024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1900005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nchor="ct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60D139E5-CD49-4591-91C7-5887BFD3FD0C}" type="datetimeFigureOut">
              <a:rPr lang="uk-UA" smtClean="0"/>
              <a:t>22.04.2024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3868173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60D139E5-CD49-4591-91C7-5887BFD3FD0C}" type="datetimeFigureOut">
              <a:rPr lang="uk-UA" smtClean="0"/>
              <a:t>22.04.2024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131416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60D139E5-CD49-4591-91C7-5887BFD3FD0C}" type="datetimeFigureOut">
              <a:rPr lang="uk-UA" smtClean="0"/>
              <a:t>22.04.2024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94791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60D139E5-CD49-4591-91C7-5887BFD3FD0C}" type="datetimeFigureOut">
              <a:rPr lang="uk-UA" smtClean="0"/>
              <a:t>22.04.2024</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32829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60D139E5-CD49-4591-91C7-5887BFD3FD0C}" type="datetimeFigureOut">
              <a:rPr lang="uk-UA" smtClean="0"/>
              <a:t>22.04.2024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54149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139E5-CD49-4591-91C7-5887BFD3FD0C}" type="datetimeFigureOut">
              <a:rPr lang="uk-UA" smtClean="0"/>
              <a:t>22.04.2024</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3031342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60D139E5-CD49-4591-91C7-5887BFD3FD0C}" type="datetimeFigureOut">
              <a:rPr lang="uk-UA" smtClean="0"/>
              <a:t>22.04.2024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1675203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uk-UA"/>
              <a:t>Клацніть, щоб редагувати стиль зразка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60D139E5-CD49-4591-91C7-5887BFD3FD0C}" type="datetimeFigureOut">
              <a:rPr lang="uk-UA" smtClean="0"/>
              <a:t>22.04.2024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AA9BFA5-92C5-4131-8F47-75DFBDBB6954}" type="slidenum">
              <a:rPr lang="uk-UA" smtClean="0"/>
              <a:t>‹№›</a:t>
            </a:fld>
            <a:endParaRPr lang="uk-UA"/>
          </a:p>
        </p:txBody>
      </p:sp>
    </p:spTree>
    <p:extLst>
      <p:ext uri="{BB962C8B-B14F-4D97-AF65-F5344CB8AC3E}">
        <p14:creationId xmlns:p14="http://schemas.microsoft.com/office/powerpoint/2010/main" val="4266005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0D139E5-CD49-4591-91C7-5887BFD3FD0C}" type="datetimeFigureOut">
              <a:rPr lang="uk-UA" smtClean="0"/>
              <a:t>22.04.2024</a:t>
            </a:fld>
            <a:endParaRPr lang="uk-UA"/>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uk-UA"/>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AA9BFA5-92C5-4131-8F47-75DFBDBB6954}" type="slidenum">
              <a:rPr lang="uk-UA" smtClean="0"/>
              <a:t>‹№›</a:t>
            </a:fld>
            <a:endParaRPr lang="uk-UA"/>
          </a:p>
        </p:txBody>
      </p:sp>
    </p:spTree>
    <p:extLst>
      <p:ext uri="{BB962C8B-B14F-4D97-AF65-F5344CB8AC3E}">
        <p14:creationId xmlns:p14="http://schemas.microsoft.com/office/powerpoint/2010/main" val="81351815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D2B521-A00B-6917-43D2-0BA679270461}"/>
              </a:ext>
            </a:extLst>
          </p:cNvPr>
          <p:cNvSpPr>
            <a:spLocks noGrp="1"/>
          </p:cNvSpPr>
          <p:nvPr>
            <p:ph type="title"/>
          </p:nvPr>
        </p:nvSpPr>
        <p:spPr>
          <a:xfrm>
            <a:off x="326609" y="204790"/>
            <a:ext cx="11426176" cy="4772022"/>
          </a:xfrm>
        </p:spPr>
        <p:txBody>
          <a:bodyPr vert="horz" lIns="91440" tIns="45720" rIns="91440" bIns="45720" rtlCol="0" anchor="b">
            <a:normAutofit fontScale="90000"/>
          </a:bodyPr>
          <a:lstStyle/>
          <a:p>
            <a:pPr algn="ctr"/>
            <a:r>
              <a:rPr lang="uk-UA" sz="6000" b="1" kern="100" dirty="0">
                <a:solidFill>
                  <a:schemeClr val="tx2">
                    <a:lumMod val="75000"/>
                  </a:schemeClr>
                </a:solidFill>
                <a:effectLst/>
                <a:latin typeface="Times New Roman" panose="02020603050405020304" pitchFamily="18" charset="0"/>
                <a:ea typeface="Times New Roman" panose="02020603050405020304" pitchFamily="18" charset="0"/>
              </a:rPr>
              <a:t>Метод оцінки забруднення за допомогою </a:t>
            </a:r>
            <a:r>
              <a:rPr lang="uk-UA" sz="6000" b="1" kern="100" dirty="0" err="1">
                <a:solidFill>
                  <a:schemeClr val="tx2">
                    <a:lumMod val="75000"/>
                  </a:schemeClr>
                </a:solidFill>
                <a:effectLst/>
                <a:latin typeface="Times New Roman" panose="02020603050405020304" pitchFamily="18" charset="0"/>
                <a:ea typeface="Times New Roman" panose="02020603050405020304" pitchFamily="18" charset="0"/>
              </a:rPr>
              <a:t>літореофілів</a:t>
            </a:r>
            <a:r>
              <a:rPr lang="uk-UA" sz="6000" b="1" kern="100" dirty="0">
                <a:solidFill>
                  <a:schemeClr val="tx2">
                    <a:lumMod val="75000"/>
                  </a:schemeClr>
                </a:solidFill>
                <a:effectLst/>
                <a:latin typeface="Times New Roman" panose="02020603050405020304" pitchFamily="18" charset="0"/>
                <a:ea typeface="Times New Roman" panose="02020603050405020304" pitchFamily="18" charset="0"/>
              </a:rPr>
              <a:t> у місті Запоріжжя</a:t>
            </a:r>
            <a:br>
              <a:rPr lang="uk-UA" sz="6000" b="1" kern="100" dirty="0">
                <a:effectLst/>
                <a:latin typeface="Times New Roman" panose="02020603050405020304" pitchFamily="18" charset="0"/>
                <a:ea typeface="Times New Roman" panose="02020603050405020304" pitchFamily="18" charset="0"/>
              </a:rPr>
            </a:br>
            <a:endParaRPr lang="en-US" sz="6000" dirty="0">
              <a:solidFill>
                <a:schemeClr val="tx2"/>
              </a:solidFill>
            </a:endParaRPr>
          </a:p>
        </p:txBody>
      </p:sp>
      <p:sp>
        <p:nvSpPr>
          <p:cNvPr id="5" name="TextBox 4">
            <a:extLst>
              <a:ext uri="{FF2B5EF4-FFF2-40B4-BE49-F238E27FC236}">
                <a16:creationId xmlns:a16="http://schemas.microsoft.com/office/drawing/2014/main" id="{9505F071-DB76-78FB-8A17-16034E16AF80}"/>
              </a:ext>
            </a:extLst>
          </p:cNvPr>
          <p:cNvSpPr txBox="1"/>
          <p:nvPr/>
        </p:nvSpPr>
        <p:spPr>
          <a:xfrm>
            <a:off x="329784" y="4953000"/>
            <a:ext cx="8154649" cy="1962076"/>
          </a:xfrm>
          <a:prstGeom prst="rect">
            <a:avLst/>
          </a:prstGeom>
          <a:noFill/>
        </p:spPr>
        <p:txBody>
          <a:bodyPr wrap="square" rtlCol="0">
            <a:spAutoFit/>
          </a:bodyPr>
          <a:lstStyle/>
          <a:p>
            <a:pPr>
              <a:lnSpc>
                <a:spcPct val="115000"/>
              </a:lnSpc>
            </a:pPr>
            <a:r>
              <a:rPr lang="uk-UA" sz="1800" b="1" kern="100" dirty="0">
                <a:solidFill>
                  <a:srgbClr val="000000"/>
                </a:solidFill>
                <a:effectLst/>
                <a:latin typeface="Times New Roman" panose="02020603050405020304" pitchFamily="18" charset="0"/>
                <a:ea typeface="Times New Roman" panose="02020603050405020304" pitchFamily="18" charset="0"/>
              </a:rPr>
              <a:t>Номінація: «Еколог-Юніор».</a:t>
            </a:r>
            <a:endParaRPr lang="uk-UA" sz="1800" b="1" kern="100" dirty="0">
              <a:effectLst/>
              <a:latin typeface="Times New Roman" panose="02020603050405020304" pitchFamily="18" charset="0"/>
              <a:ea typeface="Times New Roman" panose="02020603050405020304" pitchFamily="18" charset="0"/>
            </a:endParaRPr>
          </a:p>
          <a:p>
            <a:pPr>
              <a:lnSpc>
                <a:spcPct val="115000"/>
              </a:lnSpc>
            </a:pPr>
            <a:r>
              <a:rPr lang="uk-UA" sz="1800" b="1" kern="100" dirty="0">
                <a:solidFill>
                  <a:srgbClr val="000000"/>
                </a:solidFill>
                <a:effectLst/>
                <a:latin typeface="Times New Roman" panose="02020603050405020304" pitchFamily="18" charset="0"/>
                <a:ea typeface="Times New Roman" panose="02020603050405020304" pitchFamily="18" charset="0"/>
              </a:rPr>
              <a:t>Автор: Зотова Поліна Олександрівна,</a:t>
            </a:r>
            <a:r>
              <a:rPr lang="uk-UA" sz="1800" kern="100" dirty="0">
                <a:solidFill>
                  <a:srgbClr val="000000"/>
                </a:solidFill>
                <a:effectLst/>
                <a:latin typeface="Times New Roman" panose="02020603050405020304" pitchFamily="18" charset="0"/>
                <a:ea typeface="Times New Roman" panose="02020603050405020304" pitchFamily="18" charset="0"/>
              </a:rPr>
              <a:t> здобувачка освіти 8-В класу Запорізької гімназії №97 Запорізької міської ради.</a:t>
            </a:r>
            <a:endParaRPr lang="uk-UA" sz="1800" kern="100" dirty="0">
              <a:effectLst/>
              <a:latin typeface="Times New Roman" panose="02020603050405020304" pitchFamily="18" charset="0"/>
              <a:ea typeface="Times New Roman" panose="02020603050405020304" pitchFamily="18" charset="0"/>
            </a:endParaRPr>
          </a:p>
          <a:p>
            <a:pPr>
              <a:lnSpc>
                <a:spcPct val="115000"/>
              </a:lnSpc>
            </a:pPr>
            <a:r>
              <a:rPr lang="uk-UA" sz="1800" b="1" kern="100" dirty="0">
                <a:solidFill>
                  <a:srgbClr val="000000"/>
                </a:solidFill>
                <a:effectLst/>
                <a:latin typeface="Times New Roman" panose="02020603050405020304" pitchFamily="18" charset="0"/>
                <a:ea typeface="Times New Roman" panose="02020603050405020304" pitchFamily="18" charset="0"/>
              </a:rPr>
              <a:t>Керівник: </a:t>
            </a:r>
            <a:r>
              <a:rPr lang="uk-UA" sz="1800" b="1" kern="100" dirty="0" err="1">
                <a:solidFill>
                  <a:srgbClr val="000000"/>
                </a:solidFill>
                <a:effectLst/>
                <a:latin typeface="Times New Roman" panose="02020603050405020304" pitchFamily="18" charset="0"/>
                <a:ea typeface="Times New Roman" panose="02020603050405020304" pitchFamily="18" charset="0"/>
              </a:rPr>
              <a:t>Дімітрова</a:t>
            </a:r>
            <a:r>
              <a:rPr lang="uk-UA" sz="1800" b="1" kern="100" dirty="0">
                <a:solidFill>
                  <a:srgbClr val="000000"/>
                </a:solidFill>
                <a:effectLst/>
                <a:latin typeface="Times New Roman" panose="02020603050405020304" pitchFamily="18" charset="0"/>
                <a:ea typeface="Times New Roman" panose="02020603050405020304" pitchFamily="18" charset="0"/>
              </a:rPr>
              <a:t> Ксенія Сергіївна</a:t>
            </a:r>
            <a:r>
              <a:rPr lang="uk-UA" sz="1800" kern="100" dirty="0">
                <a:solidFill>
                  <a:srgbClr val="000000"/>
                </a:solidFill>
                <a:effectLst/>
                <a:latin typeface="Times New Roman" panose="02020603050405020304" pitchFamily="18" charset="0"/>
                <a:ea typeface="Times New Roman" panose="02020603050405020304" pitchFamily="18" charset="0"/>
              </a:rPr>
              <a:t>, вчитель біології Запорізької гімназії №97 Запорізької міської ради.</a:t>
            </a:r>
            <a:endParaRPr lang="uk-UA" sz="1800" kern="100" dirty="0">
              <a:effectLst/>
              <a:latin typeface="Times New Roman" panose="02020603050405020304" pitchFamily="18" charset="0"/>
              <a:ea typeface="Times New Roman" panose="02020603050405020304" pitchFamily="18" charset="0"/>
            </a:endParaRPr>
          </a:p>
          <a:p>
            <a:endParaRPr lang="uk-UA" dirty="0"/>
          </a:p>
        </p:txBody>
      </p:sp>
      <p:pic>
        <p:nvPicPr>
          <p:cNvPr id="7" name="Рисунок 6" descr="Зображення, що містить фрукти, цитрус, Натуральна їжа, дерево&#10;&#10;Автоматично згенерований опис">
            <a:extLst>
              <a:ext uri="{FF2B5EF4-FFF2-40B4-BE49-F238E27FC236}">
                <a16:creationId xmlns:a16="http://schemas.microsoft.com/office/drawing/2014/main" id="{753FE906-9250-CF35-CC47-CC73C5230A6F}"/>
              </a:ext>
            </a:extLst>
          </p:cNvPr>
          <p:cNvPicPr>
            <a:picLocks noChangeAspect="1"/>
          </p:cNvPicPr>
          <p:nvPr/>
        </p:nvPicPr>
        <p:blipFill rotWithShape="1">
          <a:blip r:embed="rId2">
            <a:extLst>
              <a:ext uri="{28A0092B-C50C-407E-A947-70E740481C1C}">
                <a14:useLocalDpi xmlns:a14="http://schemas.microsoft.com/office/drawing/2010/main" val="0"/>
              </a:ext>
            </a:extLst>
          </a:blip>
          <a:srcRect t="46320"/>
          <a:stretch/>
        </p:blipFill>
        <p:spPr>
          <a:xfrm>
            <a:off x="8584445" y="3739228"/>
            <a:ext cx="3168340" cy="2941820"/>
          </a:xfrm>
          <a:prstGeom prst="rect">
            <a:avLst/>
          </a:prstGeom>
        </p:spPr>
      </p:pic>
    </p:spTree>
    <p:extLst>
      <p:ext uri="{BB962C8B-B14F-4D97-AF65-F5344CB8AC3E}">
        <p14:creationId xmlns:p14="http://schemas.microsoft.com/office/powerpoint/2010/main" val="129311948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944765-384A-8B54-30EE-B6925BB7ACF5}"/>
              </a:ext>
            </a:extLst>
          </p:cNvPr>
          <p:cNvSpPr txBox="1"/>
          <p:nvPr/>
        </p:nvSpPr>
        <p:spPr>
          <a:xfrm>
            <a:off x="300803" y="160951"/>
            <a:ext cx="11078397" cy="4207947"/>
          </a:xfrm>
          <a:prstGeom prst="rect">
            <a:avLst/>
          </a:prstGeom>
          <a:noFill/>
        </p:spPr>
        <p:txBody>
          <a:bodyPr wrap="square" rtlCol="0">
            <a:spAutoFit/>
          </a:bodyPr>
          <a:lstStyle/>
          <a:p>
            <a:pPr marL="285750" indent="-285750" algn="just">
              <a:lnSpc>
                <a:spcPct val="115000"/>
              </a:lnSpc>
              <a:buFont typeface="Wingdings" panose="05000000000000000000" pitchFamily="2" charset="2"/>
              <a:buChar char="Ø"/>
            </a:pPr>
            <a:r>
              <a:rPr lang="uk-UA" sz="1800" kern="100" dirty="0">
                <a:solidFill>
                  <a:srgbClr val="000000"/>
                </a:solidFill>
                <a:effectLst/>
                <a:latin typeface="Times New Roman" panose="02020603050405020304" pitchFamily="18" charset="0"/>
                <a:ea typeface="Times New Roman" panose="02020603050405020304" pitchFamily="18" charset="0"/>
              </a:rPr>
              <a:t>Для визначення індексу потрібно було підрахувати в пробі число чутливих до забруднення таксонів (А) і стійких (В). </a:t>
            </a:r>
            <a:endParaRPr lang="uk-UA" sz="1800" kern="1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anose="05000000000000000000" pitchFamily="2" charset="2"/>
              <a:buChar char="Ø"/>
            </a:pPr>
            <a:r>
              <a:rPr lang="uk-UA" sz="1800" kern="100" dirty="0">
                <a:solidFill>
                  <a:srgbClr val="000000"/>
                </a:solidFill>
                <a:effectLst/>
                <a:latin typeface="Times New Roman" panose="02020603050405020304" pitchFamily="18" charset="0"/>
                <a:ea typeface="Times New Roman" panose="02020603050405020304" pitchFamily="18" charset="0"/>
              </a:rPr>
              <a:t>Якщо А+В =5 або більше, оцінюємо А/В. </a:t>
            </a:r>
            <a:endParaRPr lang="uk-UA" sz="1800" kern="1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anose="05000000000000000000" pitchFamily="2" charset="2"/>
              <a:buChar char="Ø"/>
            </a:pPr>
            <a:r>
              <a:rPr lang="uk-UA" sz="1800" kern="100" dirty="0">
                <a:solidFill>
                  <a:srgbClr val="000000"/>
                </a:solidFill>
                <a:effectLst/>
                <a:latin typeface="Times New Roman" panose="02020603050405020304" pitchFamily="18" charset="0"/>
                <a:ea typeface="Times New Roman" panose="02020603050405020304" pitchFamily="18" charset="0"/>
              </a:rPr>
              <a:t>А/В дорівнює 5 і більше: водойма дуже бідна органічною речовиною сама по собі, і без слідів забруднення людиною. У середній смузі такі зустрічаються вкрай </a:t>
            </a:r>
            <a:r>
              <a:rPr lang="uk-UA" sz="1800" kern="100" dirty="0" err="1">
                <a:solidFill>
                  <a:srgbClr val="000000"/>
                </a:solidFill>
                <a:effectLst/>
                <a:latin typeface="Times New Roman" panose="02020603050405020304" pitchFamily="18" charset="0"/>
                <a:ea typeface="Times New Roman" panose="02020603050405020304" pitchFamily="18" charset="0"/>
              </a:rPr>
              <a:t>рідко</a:t>
            </a:r>
            <a:r>
              <a:rPr lang="uk-UA" sz="1800" kern="100" dirty="0">
                <a:solidFill>
                  <a:srgbClr val="000000"/>
                </a:solidFill>
                <a:effectLst/>
                <a:latin typeface="Times New Roman" panose="02020603050405020304" pitchFamily="18" charset="0"/>
                <a:ea typeface="Times New Roman" panose="02020603050405020304" pitchFamily="18" charset="0"/>
              </a:rPr>
              <a:t>. </a:t>
            </a:r>
            <a:endParaRPr lang="uk-UA" sz="1800" kern="1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anose="05000000000000000000" pitchFamily="2" charset="2"/>
              <a:buChar char="Ø"/>
            </a:pPr>
            <a:r>
              <a:rPr lang="uk-UA" sz="1800" kern="100" dirty="0">
                <a:solidFill>
                  <a:srgbClr val="000000"/>
                </a:solidFill>
                <a:effectLst/>
                <a:latin typeface="Times New Roman" panose="02020603050405020304" pitchFamily="18" charset="0"/>
                <a:ea typeface="Times New Roman" panose="02020603050405020304" pitchFamily="18" charset="0"/>
              </a:rPr>
              <a:t>3-5: водойма незабруднена, така, що несе природний “фон” органічної речовини. Такі більшість швидких річок і струмків середньої смуги в лісових масивах без населених пунктів. </a:t>
            </a:r>
            <a:endParaRPr lang="uk-UA" sz="1800" kern="1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anose="05000000000000000000" pitchFamily="2" charset="2"/>
              <a:buChar char="Ø"/>
            </a:pPr>
            <a:r>
              <a:rPr lang="uk-UA" sz="1800" kern="100" dirty="0">
                <a:solidFill>
                  <a:srgbClr val="000000"/>
                </a:solidFill>
                <a:effectLst/>
                <a:latin typeface="Times New Roman" panose="02020603050405020304" pitchFamily="18" charset="0"/>
                <a:ea typeface="Times New Roman" panose="02020603050405020304" pitchFamily="18" charset="0"/>
              </a:rPr>
              <a:t>2-3: водойма несе слабке, зазвичай непряме антропогенне забруднення, або природний “фон” органіки підвищений (вирубки в оточуючому лісі, часткове заболочування долини, боброві запруди і тому подібне). </a:t>
            </a:r>
            <a:endParaRPr lang="uk-UA" sz="1800" kern="1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anose="05000000000000000000" pitchFamily="2" charset="2"/>
              <a:buChar char="Ø"/>
            </a:pPr>
            <a:r>
              <a:rPr lang="uk-UA" sz="1800" kern="100" dirty="0">
                <a:solidFill>
                  <a:srgbClr val="000000"/>
                </a:solidFill>
                <a:effectLst/>
                <a:latin typeface="Times New Roman" panose="02020603050405020304" pitchFamily="18" charset="0"/>
                <a:ea typeface="Times New Roman" panose="02020603050405020304" pitchFamily="18" charset="0"/>
              </a:rPr>
              <a:t>1-2: у наявності помітне, але не сильне антропогенне забруднення. </a:t>
            </a:r>
            <a:endParaRPr lang="uk-UA" sz="1800" kern="1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anose="05000000000000000000" pitchFamily="2" charset="2"/>
              <a:buChar char="Ø"/>
            </a:pPr>
            <a:r>
              <a:rPr lang="uk-UA" sz="1800" kern="100" dirty="0">
                <a:solidFill>
                  <a:srgbClr val="000000"/>
                </a:solidFill>
                <a:effectLst/>
                <a:latin typeface="Times New Roman" panose="02020603050405020304" pitchFamily="18" charset="0"/>
                <a:ea typeface="Times New Roman" panose="02020603050405020304" pitchFamily="18" charset="0"/>
              </a:rPr>
              <a:t>0.5-1: забруднення середньої сили. </a:t>
            </a:r>
            <a:endParaRPr lang="uk-UA" sz="1800" kern="1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anose="05000000000000000000" pitchFamily="2" charset="2"/>
              <a:buChar char="Ø"/>
            </a:pPr>
            <a:r>
              <a:rPr lang="uk-UA" sz="1800" kern="100" dirty="0">
                <a:solidFill>
                  <a:srgbClr val="000000"/>
                </a:solidFill>
                <a:effectLst/>
                <a:latin typeface="Times New Roman" panose="02020603050405020304" pitchFamily="18" charset="0"/>
                <a:ea typeface="Times New Roman" panose="02020603050405020304" pitchFamily="18" charset="0"/>
              </a:rPr>
              <a:t>0-0.5: сильне забруднення, з великою вірогідністю має промисловий характер; починаючи з цього рівня рекомендується використовувати інші методи.</a:t>
            </a:r>
            <a:endParaRPr lang="uk-UA" sz="1800" kern="100" dirty="0">
              <a:effectLst/>
              <a:latin typeface="Times New Roman" panose="02020603050405020304" pitchFamily="18" charset="0"/>
              <a:ea typeface="Times New Roman" panose="02020603050405020304" pitchFamily="18" charset="0"/>
            </a:endParaRPr>
          </a:p>
        </p:txBody>
      </p:sp>
      <p:pic>
        <p:nvPicPr>
          <p:cNvPr id="6" name="Рисунок 5" descr="Зображення, що містить лампочка, лампа, дизайн, ілюстрація&#10;&#10;Автоматично згенерований опис">
            <a:extLst>
              <a:ext uri="{FF2B5EF4-FFF2-40B4-BE49-F238E27FC236}">
                <a16:creationId xmlns:a16="http://schemas.microsoft.com/office/drawing/2014/main" id="{FE512781-D784-45BE-7591-6F94D6898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612" y="4368897"/>
            <a:ext cx="4146868" cy="2330013"/>
          </a:xfrm>
          <a:prstGeom prst="rect">
            <a:avLst/>
          </a:prstGeom>
        </p:spPr>
      </p:pic>
    </p:spTree>
    <p:extLst>
      <p:ext uri="{BB962C8B-B14F-4D97-AF65-F5344CB8AC3E}">
        <p14:creationId xmlns:p14="http://schemas.microsoft.com/office/powerpoint/2010/main" val="274971911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A13E34-60D2-CD89-1045-C91A759B7853}"/>
              </a:ext>
            </a:extLst>
          </p:cNvPr>
          <p:cNvSpPr>
            <a:spLocks noGrp="1"/>
          </p:cNvSpPr>
          <p:nvPr>
            <p:ph type="title"/>
          </p:nvPr>
        </p:nvSpPr>
        <p:spPr>
          <a:xfrm>
            <a:off x="915035" y="533400"/>
            <a:ext cx="6112220" cy="716280"/>
          </a:xfrm>
        </p:spPr>
        <p:txBody>
          <a:bodyPr>
            <a:normAutofit fontScale="90000"/>
          </a:bodyPr>
          <a:lstStyle/>
          <a:p>
            <a:pPr algn="ctr"/>
            <a:r>
              <a:rPr lang="uk-UA" sz="4000" b="1" kern="100" dirty="0">
                <a:solidFill>
                  <a:schemeClr val="bg1"/>
                </a:solidFill>
                <a:effectLst/>
                <a:latin typeface="Times New Roman" panose="02020603050405020304" pitchFamily="18" charset="0"/>
                <a:ea typeface="Times New Roman" panose="02020603050405020304" pitchFamily="18" charset="0"/>
              </a:rPr>
              <a:t>Чутливі таксони</a:t>
            </a:r>
            <a:br>
              <a:rPr lang="uk-UA" kern="100" dirty="0">
                <a:solidFill>
                  <a:schemeClr val="tx1">
                    <a:lumMod val="85000"/>
                    <a:lumOff val="15000"/>
                  </a:schemeClr>
                </a:solidFill>
                <a:effectLst/>
                <a:latin typeface="Times New Roman" panose="02020603050405020304" pitchFamily="18" charset="0"/>
                <a:ea typeface="Times New Roman" panose="02020603050405020304" pitchFamily="18" charset="0"/>
              </a:rPr>
            </a:br>
            <a:endParaRPr lang="uk-UA" dirty="0">
              <a:solidFill>
                <a:schemeClr val="tx1">
                  <a:lumMod val="85000"/>
                  <a:lumOff val="15000"/>
                </a:schemeClr>
              </a:solidFill>
            </a:endParaRPr>
          </a:p>
        </p:txBody>
      </p:sp>
      <p:sp>
        <p:nvSpPr>
          <p:cNvPr id="3" name="Місце для вмісту 2">
            <a:extLst>
              <a:ext uri="{FF2B5EF4-FFF2-40B4-BE49-F238E27FC236}">
                <a16:creationId xmlns:a16="http://schemas.microsoft.com/office/drawing/2014/main" id="{6E65F74D-9B9C-11A0-F698-5862C28A81B2}"/>
              </a:ext>
            </a:extLst>
          </p:cNvPr>
          <p:cNvSpPr>
            <a:spLocks noGrp="1"/>
          </p:cNvSpPr>
          <p:nvPr>
            <p:ph idx="1"/>
          </p:nvPr>
        </p:nvSpPr>
        <p:spPr>
          <a:xfrm>
            <a:off x="121921" y="1249680"/>
            <a:ext cx="7463102" cy="5286031"/>
          </a:xfrm>
        </p:spPr>
        <p:txBody>
          <a:bodyPr>
            <a:normAutofit fontScale="25000" lnSpcReduction="20000"/>
          </a:bodyPr>
          <a:lstStyle/>
          <a:p>
            <a:pPr algn="just">
              <a:lnSpc>
                <a:spcPct val="170000"/>
              </a:lnSpc>
            </a:pPr>
            <a:r>
              <a:rPr lang="uk-UA" sz="6400" b="1" kern="100" dirty="0">
                <a:solidFill>
                  <a:srgbClr val="FF0000"/>
                </a:solidFill>
                <a:effectLst/>
                <a:latin typeface="Times New Roman" panose="02020603050405020304" pitchFamily="18" charset="0"/>
                <a:ea typeface="Times New Roman" panose="02020603050405020304" pitchFamily="18" charset="0"/>
              </a:rPr>
              <a:t>Одноденки роду </a:t>
            </a:r>
            <a:r>
              <a:rPr lang="uk-UA" sz="6400" b="1" kern="100" dirty="0" err="1">
                <a:solidFill>
                  <a:srgbClr val="FF0000"/>
                </a:solidFill>
                <a:effectLst/>
                <a:latin typeface="Times New Roman" panose="02020603050405020304" pitchFamily="18" charset="0"/>
                <a:ea typeface="Times New Roman" panose="02020603050405020304" pitchFamily="18" charset="0"/>
              </a:rPr>
              <a:t>Ecdyonurus</a:t>
            </a:r>
            <a:r>
              <a:rPr lang="uk-UA" sz="6400" b="1" kern="100" dirty="0">
                <a:solidFill>
                  <a:srgbClr val="FF0000"/>
                </a:solidFill>
                <a:effectLst/>
                <a:latin typeface="Times New Roman" panose="02020603050405020304" pitchFamily="18" charset="0"/>
                <a:ea typeface="Times New Roman" panose="02020603050405020304" pitchFamily="18" charset="0"/>
              </a:rPr>
              <a:t> з родини </a:t>
            </a:r>
            <a:r>
              <a:rPr lang="uk-UA" sz="6400" b="1" kern="100" dirty="0" err="1">
                <a:solidFill>
                  <a:srgbClr val="FF0000"/>
                </a:solidFill>
                <a:effectLst/>
                <a:latin typeface="Times New Roman" panose="02020603050405020304" pitchFamily="18" charset="0"/>
                <a:ea typeface="Times New Roman" panose="02020603050405020304" pitchFamily="18" charset="0"/>
              </a:rPr>
              <a:t>Heptageniidae</a:t>
            </a:r>
            <a:r>
              <a:rPr lang="uk-UA" sz="6400" kern="100" dirty="0">
                <a:solidFill>
                  <a:srgbClr val="FF0000"/>
                </a:solidFill>
                <a:effectLst/>
                <a:latin typeface="Times New Roman" panose="02020603050405020304" pitchFamily="18" charset="0"/>
                <a:ea typeface="Times New Roman" panose="02020603050405020304" pitchFamily="18" charset="0"/>
              </a:rPr>
              <a:t> </a:t>
            </a:r>
            <a:r>
              <a:rPr lang="uk-UA" sz="6400" kern="100" dirty="0">
                <a:solidFill>
                  <a:schemeClr val="bg1"/>
                </a:solidFill>
                <a:effectLst/>
                <a:latin typeface="Times New Roman" panose="02020603050405020304" pitchFamily="18" charset="0"/>
                <a:ea typeface="Times New Roman" panose="02020603050405020304" pitchFamily="18" charset="0"/>
              </a:rPr>
              <a:t>можуть вважатися чутливими таксонами </a:t>
            </a:r>
            <a:r>
              <a:rPr lang="uk-UA" sz="6400" kern="100" dirty="0" err="1">
                <a:solidFill>
                  <a:schemeClr val="bg1"/>
                </a:solidFill>
                <a:effectLst/>
                <a:latin typeface="Times New Roman" panose="02020603050405020304" pitchFamily="18" charset="0"/>
                <a:ea typeface="Times New Roman" panose="02020603050405020304" pitchFamily="18" charset="0"/>
              </a:rPr>
              <a:t>літореофілів</a:t>
            </a:r>
            <a:r>
              <a:rPr lang="uk-UA" sz="6400" kern="100" dirty="0">
                <a:solidFill>
                  <a:schemeClr val="bg1"/>
                </a:solidFill>
                <a:effectLst/>
                <a:latin typeface="Times New Roman" panose="02020603050405020304" pitchFamily="18" charset="0"/>
                <a:ea typeface="Times New Roman" panose="02020603050405020304" pitchFamily="18" charset="0"/>
              </a:rPr>
              <a:t>. Вони зазвичай вимагають чистої води з високим рівнем кисню та низьким рівнем забруднення. Одноденки вважаються показниками доброї якості води, тому їх присутність часто вказує на здоровий стан водних екосистем. В той же час, зменшення їх популяцій або відсутність свідчить про забруднення або деградацію середовища. Таким чином, вони можуть використовуватися як індикатори забруднення та екологічного стану водойм.</a:t>
            </a:r>
          </a:p>
          <a:p>
            <a:pPr marL="0" indent="0">
              <a:buNone/>
            </a:pPr>
            <a:endParaRPr lang="uk-UA" sz="6400" kern="100" dirty="0">
              <a:solidFill>
                <a:schemeClr val="bg1"/>
              </a:solidFill>
              <a:latin typeface="Times New Roman" panose="02020603050405020304" pitchFamily="18" charset="0"/>
            </a:endParaRPr>
          </a:p>
          <a:p>
            <a:pPr>
              <a:lnSpc>
                <a:spcPct val="170000"/>
              </a:lnSpc>
            </a:pPr>
            <a:r>
              <a:rPr lang="uk-UA" sz="6400" b="1" kern="100" dirty="0" err="1">
                <a:solidFill>
                  <a:srgbClr val="FF0000"/>
                </a:solidFill>
                <a:latin typeface="Times New Roman" panose="02020603050405020304" pitchFamily="18" charset="0"/>
              </a:rPr>
              <a:t>Водомірки</a:t>
            </a:r>
            <a:r>
              <a:rPr lang="uk-UA" sz="6400" b="1" kern="100" dirty="0">
                <a:solidFill>
                  <a:srgbClr val="FF0000"/>
                </a:solidFill>
                <a:latin typeface="Times New Roman" panose="02020603050405020304" pitchFamily="18" charset="0"/>
              </a:rPr>
              <a:t> (</a:t>
            </a:r>
            <a:r>
              <a:rPr lang="uk-UA" sz="6400" b="1" kern="100" dirty="0" err="1">
                <a:solidFill>
                  <a:srgbClr val="FF0000"/>
                </a:solidFill>
                <a:latin typeface="Times New Roman" panose="02020603050405020304" pitchFamily="18" charset="0"/>
              </a:rPr>
              <a:t>Gerridae</a:t>
            </a:r>
            <a:r>
              <a:rPr lang="uk-UA" sz="6400" b="1" kern="100" dirty="0">
                <a:solidFill>
                  <a:srgbClr val="FF0000"/>
                </a:solidFill>
                <a:latin typeface="Times New Roman" panose="02020603050405020304" pitchFamily="18" charset="0"/>
              </a:rPr>
              <a:t>) </a:t>
            </a:r>
            <a:r>
              <a:rPr lang="uk-UA" sz="6400" kern="100" dirty="0">
                <a:solidFill>
                  <a:schemeClr val="bg1"/>
                </a:solidFill>
                <a:latin typeface="Times New Roman" panose="02020603050405020304" pitchFamily="18" charset="0"/>
              </a:rPr>
              <a:t>- чутливий таксон серед </a:t>
            </a:r>
            <a:r>
              <a:rPr lang="uk-UA" sz="6400" kern="100" dirty="0" err="1">
                <a:solidFill>
                  <a:schemeClr val="bg1"/>
                </a:solidFill>
                <a:latin typeface="Times New Roman" panose="02020603050405020304" pitchFamily="18" charset="0"/>
              </a:rPr>
              <a:t>літореофілів</a:t>
            </a:r>
            <a:r>
              <a:rPr lang="uk-UA" sz="6400" kern="100" dirty="0">
                <a:solidFill>
                  <a:schemeClr val="bg1"/>
                </a:solidFill>
                <a:latin typeface="Times New Roman" panose="02020603050405020304" pitchFamily="18" charset="0"/>
              </a:rPr>
              <a:t>. Ці комахи, також відомі як водяні павуки або скакуни, зазвичай зустрічаються на поверхні водоймищ, особливо на стоячій воді. Чутливі до змін у водному середовищі. Їх присутність або відсутність може вказувати на екологічний стан водного об'єкту.</a:t>
            </a:r>
          </a:p>
          <a:p>
            <a:pPr marL="0" indent="0">
              <a:buNone/>
            </a:pPr>
            <a:endParaRPr lang="uk-UA" sz="1400" dirty="0">
              <a:solidFill>
                <a:schemeClr val="tx1">
                  <a:lumMod val="85000"/>
                  <a:lumOff val="15000"/>
                </a:schemeClr>
              </a:solidFill>
            </a:endParaRPr>
          </a:p>
        </p:txBody>
      </p:sp>
      <p:pic>
        <p:nvPicPr>
          <p:cNvPr id="7" name="Рисунок 6" descr="Зображення, що містить безхребетні, членистоногі, природа, Паразит&#10;&#10;Автоматично згенерований опис">
            <a:extLst>
              <a:ext uri="{FF2B5EF4-FFF2-40B4-BE49-F238E27FC236}">
                <a16:creationId xmlns:a16="http://schemas.microsoft.com/office/drawing/2014/main" id="{9ECA54D7-EF00-C0C7-E80C-59E0828282EF}"/>
              </a:ext>
            </a:extLst>
          </p:cNvPr>
          <p:cNvPicPr>
            <a:picLocks noChangeAspect="1"/>
          </p:cNvPicPr>
          <p:nvPr/>
        </p:nvPicPr>
        <p:blipFill rotWithShape="1">
          <a:blip r:embed="rId2">
            <a:extLst>
              <a:ext uri="{28A0092B-C50C-407E-A947-70E740481C1C}">
                <a14:useLocalDpi xmlns:a14="http://schemas.microsoft.com/office/drawing/2010/main" val="0"/>
              </a:ext>
            </a:extLst>
          </a:blip>
          <a:srcRect r="10522" b="-2"/>
          <a:stretch/>
        </p:blipFill>
        <p:spPr>
          <a:xfrm>
            <a:off x="7801965"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5" name="Рисунок 4" descr="Зображення, що містить комаха, безхребетні, дерево, просто неба&#10;&#10;Автоматично згенерований опис">
            <a:extLst>
              <a:ext uri="{FF2B5EF4-FFF2-40B4-BE49-F238E27FC236}">
                <a16:creationId xmlns:a16="http://schemas.microsoft.com/office/drawing/2014/main" id="{EAB6576E-C214-630A-1F48-9074440E232C}"/>
              </a:ext>
            </a:extLst>
          </p:cNvPr>
          <p:cNvPicPr>
            <a:picLocks noChangeAspect="1"/>
          </p:cNvPicPr>
          <p:nvPr/>
        </p:nvPicPr>
        <p:blipFill rotWithShape="1">
          <a:blip r:embed="rId3">
            <a:extLst>
              <a:ext uri="{28A0092B-C50C-407E-A947-70E740481C1C}">
                <a14:useLocalDpi xmlns:a14="http://schemas.microsoft.com/office/drawing/2010/main" val="0"/>
              </a:ext>
            </a:extLst>
          </a:blip>
          <a:srcRect t="11402" r="1" b="21318"/>
          <a:stretch/>
        </p:blipFill>
        <p:spPr>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1730683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D632E9-ED33-5EFD-71F9-775DFDC1B72A}"/>
              </a:ext>
            </a:extLst>
          </p:cNvPr>
          <p:cNvSpPr>
            <a:spLocks noGrp="1"/>
          </p:cNvSpPr>
          <p:nvPr>
            <p:ph type="title"/>
          </p:nvPr>
        </p:nvSpPr>
        <p:spPr>
          <a:xfrm>
            <a:off x="5680047" y="629920"/>
            <a:ext cx="4916833" cy="1330518"/>
          </a:xfrm>
        </p:spPr>
        <p:txBody>
          <a:bodyPr>
            <a:normAutofit/>
          </a:bodyPr>
          <a:lstStyle/>
          <a:p>
            <a:r>
              <a:rPr lang="uk-UA" b="1" kern="100" dirty="0">
                <a:solidFill>
                  <a:schemeClr val="bg1"/>
                </a:solidFill>
                <a:effectLst/>
                <a:latin typeface="Times New Roman" panose="02020603050405020304" pitchFamily="18" charset="0"/>
                <a:ea typeface="Times New Roman" panose="02020603050405020304" pitchFamily="18" charset="0"/>
              </a:rPr>
              <a:t>Стійкі таксони</a:t>
            </a:r>
            <a:br>
              <a:rPr lang="uk-UA" kern="100" dirty="0">
                <a:effectLst/>
                <a:latin typeface="Times New Roman" panose="02020603050405020304" pitchFamily="18" charset="0"/>
                <a:ea typeface="Times New Roman" panose="02020603050405020304" pitchFamily="18" charset="0"/>
              </a:rPr>
            </a:br>
            <a:endParaRPr lang="uk-UA" dirty="0"/>
          </a:p>
        </p:txBody>
      </p:sp>
      <p:sp>
        <p:nvSpPr>
          <p:cNvPr id="3" name="Місце для вмісту 2">
            <a:extLst>
              <a:ext uri="{FF2B5EF4-FFF2-40B4-BE49-F238E27FC236}">
                <a16:creationId xmlns:a16="http://schemas.microsoft.com/office/drawing/2014/main" id="{6BF973E2-4D42-423D-F458-BB677F28F53C}"/>
              </a:ext>
            </a:extLst>
          </p:cNvPr>
          <p:cNvSpPr>
            <a:spLocks noGrp="1"/>
          </p:cNvSpPr>
          <p:nvPr>
            <p:ph idx="1"/>
          </p:nvPr>
        </p:nvSpPr>
        <p:spPr>
          <a:xfrm>
            <a:off x="4038592" y="1493521"/>
            <a:ext cx="7726687" cy="4609168"/>
          </a:xfrm>
        </p:spPr>
        <p:txBody>
          <a:bodyPr>
            <a:normAutofit/>
          </a:bodyPr>
          <a:lstStyle/>
          <a:p>
            <a:pPr algn="just">
              <a:lnSpc>
                <a:spcPct val="150000"/>
              </a:lnSpc>
            </a:pPr>
            <a:r>
              <a:rPr lang="uk-UA" sz="1600" b="1" kern="100" dirty="0">
                <a:solidFill>
                  <a:srgbClr val="FF0000"/>
                </a:solidFill>
                <a:latin typeface="Times New Roman" panose="02020603050405020304" pitchFamily="18" charset="0"/>
              </a:rPr>
              <a:t>Одноденки родини </a:t>
            </a:r>
            <a:r>
              <a:rPr lang="uk-UA" sz="1600" b="1" kern="100" dirty="0" err="1">
                <a:solidFill>
                  <a:srgbClr val="FF0000"/>
                </a:solidFill>
                <a:latin typeface="Times New Roman" panose="02020603050405020304" pitchFamily="18" charset="0"/>
              </a:rPr>
              <a:t>Baetidae</a:t>
            </a:r>
            <a:r>
              <a:rPr lang="uk-UA" sz="1600" b="1" kern="100" dirty="0">
                <a:solidFill>
                  <a:srgbClr val="FF0000"/>
                </a:solidFill>
                <a:latin typeface="Times New Roman" panose="02020603050405020304" pitchFamily="18" charset="0"/>
              </a:rPr>
              <a:t> - </a:t>
            </a:r>
            <a:r>
              <a:rPr lang="uk-UA" sz="1600" kern="100" dirty="0">
                <a:solidFill>
                  <a:schemeClr val="bg1"/>
                </a:solidFill>
                <a:latin typeface="Times New Roman" panose="02020603050405020304" pitchFamily="18" charset="0"/>
              </a:rPr>
              <a:t>досить стійкі таксони серед </a:t>
            </a:r>
            <a:r>
              <a:rPr lang="uk-UA" sz="1600" kern="100" dirty="0" err="1">
                <a:solidFill>
                  <a:schemeClr val="bg1"/>
                </a:solidFill>
                <a:latin typeface="Times New Roman" panose="02020603050405020304" pitchFamily="18" charset="0"/>
              </a:rPr>
              <a:t>літореофілів</a:t>
            </a:r>
            <a:r>
              <a:rPr lang="uk-UA" sz="1600" kern="100" dirty="0">
                <a:solidFill>
                  <a:schemeClr val="bg1"/>
                </a:solidFill>
                <a:latin typeface="Times New Roman" panose="02020603050405020304" pitchFamily="18" charset="0"/>
              </a:rPr>
              <a:t>. Ці комахи зазвичай зустрічаються в чистих або слабо забруднених водоймах з доброю якістю води. Однак їх присутність може вказувати на певні властивості водних середовищ і служити орієнтовним показником їх стану. Важливо враховувати, що це лише один із факторів, який слід враховувати під час оцінки екологічного стану водойм.</a:t>
            </a:r>
          </a:p>
          <a:p>
            <a:pPr marL="0" indent="0" algn="just">
              <a:lnSpc>
                <a:spcPct val="150000"/>
              </a:lnSpc>
              <a:buNone/>
            </a:pPr>
            <a:endParaRPr lang="uk-UA" sz="1600" kern="100" dirty="0">
              <a:solidFill>
                <a:schemeClr val="bg1"/>
              </a:solidFill>
              <a:latin typeface="Times New Roman" panose="02020603050405020304" pitchFamily="18" charset="0"/>
            </a:endParaRPr>
          </a:p>
          <a:p>
            <a:pPr algn="just">
              <a:lnSpc>
                <a:spcPct val="150000"/>
              </a:lnSpc>
            </a:pPr>
            <a:r>
              <a:rPr lang="uk-UA" sz="1600" b="1" kern="100" dirty="0">
                <a:solidFill>
                  <a:srgbClr val="FF0000"/>
                </a:solidFill>
                <a:latin typeface="Times New Roman" panose="02020603050405020304" pitchFamily="18" charset="0"/>
              </a:rPr>
              <a:t>Веснянки, або </a:t>
            </a:r>
            <a:r>
              <a:rPr lang="uk-UA" sz="1600" b="1" kern="100" dirty="0" err="1">
                <a:solidFill>
                  <a:srgbClr val="FF0000"/>
                </a:solidFill>
                <a:latin typeface="Times New Roman" panose="02020603050405020304" pitchFamily="18" charset="0"/>
              </a:rPr>
              <a:t>Trichoptera</a:t>
            </a:r>
            <a:r>
              <a:rPr lang="uk-UA" sz="1600" b="1" kern="100" dirty="0">
                <a:solidFill>
                  <a:srgbClr val="FF0000"/>
                </a:solidFill>
                <a:latin typeface="Times New Roman" panose="02020603050405020304" pitchFamily="18" charset="0"/>
              </a:rPr>
              <a:t> </a:t>
            </a:r>
            <a:r>
              <a:rPr lang="uk-UA" sz="1600" kern="100" dirty="0">
                <a:solidFill>
                  <a:schemeClr val="bg1"/>
                </a:solidFill>
                <a:latin typeface="Times New Roman" panose="02020603050405020304" pitchFamily="18" charset="0"/>
              </a:rPr>
              <a:t>є великою групою комах, які відомі своєю прив'язаністю до водних середовищ. Вони є найбільш близькими до метеликів (</a:t>
            </a:r>
            <a:r>
              <a:rPr lang="uk-UA" sz="1600" kern="100" dirty="0" err="1">
                <a:solidFill>
                  <a:schemeClr val="bg1"/>
                </a:solidFill>
                <a:latin typeface="Times New Roman" panose="02020603050405020304" pitchFamily="18" charset="0"/>
              </a:rPr>
              <a:t>Lepidoptera</a:t>
            </a:r>
            <a:r>
              <a:rPr lang="uk-UA" sz="1600" kern="100" dirty="0">
                <a:solidFill>
                  <a:schemeClr val="bg1"/>
                </a:solidFill>
                <a:latin typeface="Times New Roman" panose="02020603050405020304" pitchFamily="18" charset="0"/>
              </a:rPr>
              <a:t>). Вважаються стійким таксоном серед </a:t>
            </a:r>
            <a:r>
              <a:rPr lang="uk-UA" sz="1600" kern="100" dirty="0" err="1">
                <a:solidFill>
                  <a:schemeClr val="bg1"/>
                </a:solidFill>
                <a:latin typeface="Times New Roman" panose="02020603050405020304" pitchFamily="18" charset="0"/>
              </a:rPr>
              <a:t>літореофілів</a:t>
            </a:r>
            <a:r>
              <a:rPr lang="uk-UA" sz="1600" kern="100" dirty="0">
                <a:solidFill>
                  <a:schemeClr val="bg1"/>
                </a:solidFill>
                <a:latin typeface="Times New Roman" panose="02020603050405020304" pitchFamily="18" charset="0"/>
              </a:rPr>
              <a:t>. Вони є важливою складовою водних екосистем і можуть пристосовуватися до різних умов життя, включаючи забруднені водойми.</a:t>
            </a:r>
          </a:p>
          <a:p>
            <a:endParaRPr lang="uk-UA" sz="1400" dirty="0"/>
          </a:p>
        </p:txBody>
      </p:sp>
      <p:pic>
        <p:nvPicPr>
          <p:cNvPr id="7" name="Рисунок 6" descr="Зображення, що містить безхребетні, членистоногі, шкідник, лускокрилі&#10;&#10;Автоматично згенерований опис">
            <a:extLst>
              <a:ext uri="{FF2B5EF4-FFF2-40B4-BE49-F238E27FC236}">
                <a16:creationId xmlns:a16="http://schemas.microsoft.com/office/drawing/2014/main" id="{26B47771-8712-35AB-64ED-0FEC6FD0DA4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r="24637" b="-3"/>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5" name="Рисунок 4" descr="Зображення, що містить безхребетні, комаха, різнокрила бабка, шкідник&#10;&#10;Автоматично згенерований опис">
            <a:extLst>
              <a:ext uri="{FF2B5EF4-FFF2-40B4-BE49-F238E27FC236}">
                <a16:creationId xmlns:a16="http://schemas.microsoft.com/office/drawing/2014/main" id="{D395B425-AD37-91E2-3C83-EC34C3C63DFD}"/>
              </a:ext>
            </a:extLst>
          </p:cNvPr>
          <p:cNvPicPr>
            <a:picLocks noChangeAspect="1"/>
          </p:cNvPicPr>
          <p:nvPr/>
        </p:nvPicPr>
        <p:blipFill rotWithShape="1">
          <a:blip r:embed="rId3">
            <a:extLst>
              <a:ext uri="{28A0092B-C50C-407E-A947-70E740481C1C}">
                <a14:useLocalDpi xmlns:a14="http://schemas.microsoft.com/office/drawing/2010/main" val="0"/>
              </a:ext>
            </a:extLst>
          </a:blip>
          <a:srcRect r="993" b="-2"/>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Tree>
    <p:extLst>
      <p:ext uri="{BB962C8B-B14F-4D97-AF65-F5344CB8AC3E}">
        <p14:creationId xmlns:p14="http://schemas.microsoft.com/office/powerpoint/2010/main" val="480730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7D089C69-D862-87EA-E35F-2B9DBB76B6EF}"/>
              </a:ext>
            </a:extLst>
          </p:cNvPr>
          <p:cNvSpPr>
            <a:spLocks noGrp="1"/>
          </p:cNvSpPr>
          <p:nvPr>
            <p:ph idx="1"/>
          </p:nvPr>
        </p:nvSpPr>
        <p:spPr>
          <a:xfrm>
            <a:off x="123990" y="154745"/>
            <a:ext cx="5631057" cy="3899095"/>
          </a:xfrm>
        </p:spPr>
        <p:txBody>
          <a:bodyPr>
            <a:normAutofit/>
          </a:bodyPr>
          <a:lstStyle/>
          <a:p>
            <a:pPr algn="just">
              <a:lnSpc>
                <a:spcPct val="150000"/>
              </a:lnSpc>
            </a:pPr>
            <a:r>
              <a:rPr lang="uk-UA" sz="1600" b="1" kern="100" dirty="0">
                <a:solidFill>
                  <a:srgbClr val="FF0000"/>
                </a:solidFill>
                <a:latin typeface="Times New Roman" panose="02020603050405020304" pitchFamily="18" charset="0"/>
              </a:rPr>
              <a:t>Бабки (</a:t>
            </a:r>
            <a:r>
              <a:rPr lang="uk-UA" sz="1600" b="1" kern="100" dirty="0" err="1">
                <a:solidFill>
                  <a:srgbClr val="FF0000"/>
                </a:solidFill>
                <a:latin typeface="Times New Roman" panose="02020603050405020304" pitchFamily="18" charset="0"/>
              </a:rPr>
              <a:t>Ephemeroptera</a:t>
            </a:r>
            <a:r>
              <a:rPr lang="uk-UA" sz="1600" b="1" kern="100" dirty="0">
                <a:solidFill>
                  <a:srgbClr val="FF0000"/>
                </a:solidFill>
                <a:latin typeface="Times New Roman" panose="02020603050405020304" pitchFamily="18" charset="0"/>
              </a:rPr>
              <a:t>) </a:t>
            </a:r>
            <a:r>
              <a:rPr lang="uk-UA" sz="1600" kern="100" dirty="0">
                <a:solidFill>
                  <a:schemeClr val="bg1"/>
                </a:solidFill>
                <a:latin typeface="Times New Roman" panose="02020603050405020304" pitchFamily="18" charset="0"/>
              </a:rPr>
              <a:t>є важливими біологічними індикаторами якості води. Вони можуть свідчити про чистоту або забруднення водних екосистем.</a:t>
            </a:r>
          </a:p>
          <a:p>
            <a:pPr algn="just">
              <a:lnSpc>
                <a:spcPct val="150000"/>
              </a:lnSpc>
            </a:pPr>
            <a:r>
              <a:rPr lang="uk-UA" sz="1600" b="1" kern="100" dirty="0">
                <a:solidFill>
                  <a:srgbClr val="FF0000"/>
                </a:solidFill>
                <a:latin typeface="Times New Roman" panose="02020603050405020304" pitchFamily="18" charset="0"/>
              </a:rPr>
              <a:t>Водяні комарі (</a:t>
            </a:r>
            <a:r>
              <a:rPr lang="uk-UA" sz="1600" b="1" kern="100" dirty="0" err="1">
                <a:solidFill>
                  <a:srgbClr val="FF0000"/>
                </a:solidFill>
                <a:latin typeface="Times New Roman" panose="02020603050405020304" pitchFamily="18" charset="0"/>
              </a:rPr>
              <a:t>Culicidae</a:t>
            </a:r>
            <a:r>
              <a:rPr lang="uk-UA" sz="1600" b="1" kern="100" dirty="0">
                <a:solidFill>
                  <a:srgbClr val="FF0000"/>
                </a:solidFill>
                <a:latin typeface="Times New Roman" panose="02020603050405020304" pitchFamily="18" charset="0"/>
              </a:rPr>
              <a:t>) </a:t>
            </a:r>
            <a:r>
              <a:rPr lang="uk-UA" sz="1600" kern="100" dirty="0">
                <a:solidFill>
                  <a:schemeClr val="bg1"/>
                </a:solidFill>
                <a:latin typeface="Times New Roman" panose="02020603050405020304" pitchFamily="18" charset="0"/>
              </a:rPr>
              <a:t>є цікавим об'єктом дослідження у контексті забруднення водних середовищ. Вони є дуже чутливими до якості води та можуть служити індикаторами забруднення.</a:t>
            </a:r>
          </a:p>
          <a:p>
            <a:pPr algn="just"/>
            <a:endParaRPr lang="uk-UA" sz="1400" kern="100" dirty="0">
              <a:solidFill>
                <a:schemeClr val="tx1">
                  <a:lumMod val="85000"/>
                  <a:lumOff val="15000"/>
                </a:schemeClr>
              </a:solidFill>
              <a:effectLst/>
              <a:latin typeface="Times New Roman" panose="02020603050405020304" pitchFamily="18" charset="0"/>
              <a:ea typeface="Times New Roman" panose="02020603050405020304" pitchFamily="18" charset="0"/>
            </a:endParaRPr>
          </a:p>
          <a:p>
            <a:pPr marL="0" indent="0" algn="just">
              <a:buNone/>
            </a:pPr>
            <a:endParaRPr lang="uk-UA" sz="1400" dirty="0">
              <a:solidFill>
                <a:schemeClr val="tx1">
                  <a:lumMod val="85000"/>
                  <a:lumOff val="15000"/>
                </a:schemeClr>
              </a:solidFill>
            </a:endParaRPr>
          </a:p>
        </p:txBody>
      </p:sp>
      <p:pic>
        <p:nvPicPr>
          <p:cNvPr id="7" name="Рисунок 6" descr="Зображення, що містить безхребетні, комаха, членистоногі, просто неба&#10;&#10;Автоматично згенерований опис">
            <a:extLst>
              <a:ext uri="{FF2B5EF4-FFF2-40B4-BE49-F238E27FC236}">
                <a16:creationId xmlns:a16="http://schemas.microsoft.com/office/drawing/2014/main" id="{CC6D305C-F76A-A4D8-1060-1D2FDFF75328}"/>
              </a:ext>
            </a:extLst>
          </p:cNvPr>
          <p:cNvPicPr>
            <a:picLocks noChangeAspect="1"/>
          </p:cNvPicPr>
          <p:nvPr/>
        </p:nvPicPr>
        <p:blipFill rotWithShape="1">
          <a:blip r:embed="rId2">
            <a:extLst>
              <a:ext uri="{28A0092B-C50C-407E-A947-70E740481C1C}">
                <a14:useLocalDpi xmlns:a14="http://schemas.microsoft.com/office/drawing/2010/main" val="0"/>
              </a:ext>
            </a:extLst>
          </a:blip>
          <a:srcRect r="3" b="6071"/>
          <a:stretch/>
        </p:blipFill>
        <p:spPr>
          <a:xfrm>
            <a:off x="6248400" y="0"/>
            <a:ext cx="5943600"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9" name="Рисунок 8" descr="Зображення, що містить комаха, шкідник, безхребетні, членистоногі&#10;&#10;Автоматично згенерований опис">
            <a:extLst>
              <a:ext uri="{FF2B5EF4-FFF2-40B4-BE49-F238E27FC236}">
                <a16:creationId xmlns:a16="http://schemas.microsoft.com/office/drawing/2014/main" id="{A770CDE1-EFD0-66A7-AD82-4214272E4727}"/>
              </a:ext>
            </a:extLst>
          </p:cNvPr>
          <p:cNvPicPr>
            <a:picLocks noChangeAspect="1"/>
          </p:cNvPicPr>
          <p:nvPr/>
        </p:nvPicPr>
        <p:blipFill rotWithShape="1">
          <a:blip r:embed="rId3">
            <a:extLst>
              <a:ext uri="{28A0092B-C50C-407E-A947-70E740481C1C}">
                <a14:useLocalDpi xmlns:a14="http://schemas.microsoft.com/office/drawing/2010/main" val="0"/>
              </a:ext>
            </a:extLst>
          </a:blip>
          <a:srcRect r="-3" b="12326"/>
          <a:stretch/>
        </p:blipFill>
        <p:spPr>
          <a:xfrm>
            <a:off x="5943600" y="3429000"/>
            <a:ext cx="6248399"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pic>
        <p:nvPicPr>
          <p:cNvPr id="4" name="Рисунок 3" descr="Зображення, що містить просто неба, одежа, особа, небо&#10;&#10;Автоматично згенерований опис">
            <a:extLst>
              <a:ext uri="{FF2B5EF4-FFF2-40B4-BE49-F238E27FC236}">
                <a16:creationId xmlns:a16="http://schemas.microsoft.com/office/drawing/2014/main" id="{95E84B05-6B23-A8D2-719B-36F66D5B6909}"/>
              </a:ext>
            </a:extLst>
          </p:cNvPr>
          <p:cNvPicPr>
            <a:picLocks noChangeAspect="1"/>
          </p:cNvPicPr>
          <p:nvPr/>
        </p:nvPicPr>
        <p:blipFill rotWithShape="1">
          <a:blip r:embed="rId4">
            <a:extLst>
              <a:ext uri="{28A0092B-C50C-407E-A947-70E740481C1C}">
                <a14:useLocalDpi xmlns:a14="http://schemas.microsoft.com/office/drawing/2010/main" val="0"/>
              </a:ext>
            </a:extLst>
          </a:blip>
          <a:srcRect l="7333" t="27555" r="18000"/>
          <a:stretch/>
        </p:blipFill>
        <p:spPr>
          <a:xfrm>
            <a:off x="176859" y="3312234"/>
            <a:ext cx="2621280" cy="3391021"/>
          </a:xfrm>
          <a:prstGeom prst="rect">
            <a:avLst/>
          </a:prstGeom>
        </p:spPr>
      </p:pic>
      <p:pic>
        <p:nvPicPr>
          <p:cNvPr id="6" name="Рисунок 5" descr="Зображення, що містить просто неба, дерево, небо, озеро&#10;&#10;Автоматично згенерований опис">
            <a:extLst>
              <a:ext uri="{FF2B5EF4-FFF2-40B4-BE49-F238E27FC236}">
                <a16:creationId xmlns:a16="http://schemas.microsoft.com/office/drawing/2014/main" id="{5E29D655-27D7-191B-80CC-7A7E63AF84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768" y="3312234"/>
            <a:ext cx="2621280" cy="3391021"/>
          </a:xfrm>
          <a:prstGeom prst="rect">
            <a:avLst/>
          </a:prstGeom>
        </p:spPr>
      </p:pic>
    </p:spTree>
    <p:extLst>
      <p:ext uri="{BB962C8B-B14F-4D97-AF65-F5344CB8AC3E}">
        <p14:creationId xmlns:p14="http://schemas.microsoft.com/office/powerpoint/2010/main" val="2357196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944765-384A-8B54-30EE-B6925BB7ACF5}"/>
              </a:ext>
            </a:extLst>
          </p:cNvPr>
          <p:cNvSpPr txBox="1"/>
          <p:nvPr/>
        </p:nvSpPr>
        <p:spPr>
          <a:xfrm>
            <a:off x="125795" y="134415"/>
            <a:ext cx="11798169" cy="3979231"/>
          </a:xfrm>
          <a:prstGeom prst="rect">
            <a:avLst/>
          </a:prstGeom>
          <a:noFill/>
        </p:spPr>
        <p:txBody>
          <a:bodyPr wrap="square" rtlCol="0">
            <a:spAutoFit/>
          </a:bodyPr>
          <a:lstStyle/>
          <a:p>
            <a:pPr algn="just">
              <a:lnSpc>
                <a:spcPct val="115000"/>
              </a:lnSpc>
            </a:pPr>
            <a:r>
              <a:rPr lang="uk-UA" sz="1700" kern="100" dirty="0">
                <a:solidFill>
                  <a:srgbClr val="000000"/>
                </a:solidFill>
                <a:effectLst/>
                <a:latin typeface="Times New Roman" panose="02020603050405020304" pitchFamily="18" charset="0"/>
                <a:ea typeface="Times New Roman" panose="02020603050405020304" pitchFamily="18" charset="0"/>
              </a:rPr>
              <a:t>За результатами досліджень можна зробити такі </a:t>
            </a:r>
            <a:r>
              <a:rPr lang="uk-UA" b="1" kern="100" dirty="0">
                <a:solidFill>
                  <a:srgbClr val="FF0000"/>
                </a:solidFill>
                <a:effectLst/>
                <a:latin typeface="Times New Roman" panose="02020603050405020304" pitchFamily="18" charset="0"/>
                <a:ea typeface="Times New Roman" panose="02020603050405020304" pitchFamily="18" charset="0"/>
              </a:rPr>
              <a:t>висновки:</a:t>
            </a:r>
          </a:p>
          <a:p>
            <a:pPr algn="just">
              <a:lnSpc>
                <a:spcPct val="115000"/>
              </a:lnSpc>
            </a:pPr>
            <a:r>
              <a:rPr lang="uk-UA" sz="1700" b="1" kern="100" dirty="0">
                <a:solidFill>
                  <a:srgbClr val="FF0000"/>
                </a:solidFill>
                <a:effectLst/>
                <a:latin typeface="Times New Roman" panose="02020603050405020304" pitchFamily="18" charset="0"/>
                <a:ea typeface="Times New Roman" panose="02020603050405020304" pitchFamily="18" charset="0"/>
              </a:rPr>
              <a:t>Чутливі таксони:</a:t>
            </a:r>
            <a:endParaRPr lang="uk-UA" sz="1700" kern="100" dirty="0">
              <a:solidFill>
                <a:srgbClr val="FF0000"/>
              </a:solidFill>
              <a:effectLst/>
              <a:latin typeface="Times New Roman" panose="02020603050405020304" pitchFamily="18" charset="0"/>
              <a:ea typeface="Times New Roman" panose="02020603050405020304" pitchFamily="18" charset="0"/>
            </a:endParaRPr>
          </a:p>
          <a:p>
            <a:pPr algn="just">
              <a:lnSpc>
                <a:spcPct val="115000"/>
              </a:lnSpc>
            </a:pPr>
            <a:r>
              <a:rPr lang="uk-UA" sz="1700" kern="100" dirty="0">
                <a:solidFill>
                  <a:srgbClr val="000000"/>
                </a:solidFill>
                <a:effectLst/>
                <a:latin typeface="Times New Roman" panose="02020603050405020304" pitchFamily="18" charset="0"/>
                <a:ea typeface="Times New Roman" panose="02020603050405020304" pitchFamily="18" charset="0"/>
              </a:rPr>
              <a:t>Одноденки роду </a:t>
            </a:r>
            <a:r>
              <a:rPr lang="uk-UA" sz="1700" kern="100" dirty="0" err="1">
                <a:solidFill>
                  <a:srgbClr val="000000"/>
                </a:solidFill>
                <a:effectLst/>
                <a:latin typeface="Times New Roman" panose="02020603050405020304" pitchFamily="18" charset="0"/>
                <a:ea typeface="Times New Roman" panose="02020603050405020304" pitchFamily="18" charset="0"/>
              </a:rPr>
              <a:t>Ecdyonurus</a:t>
            </a:r>
            <a:r>
              <a:rPr lang="uk-UA" sz="1700" kern="100" dirty="0">
                <a:solidFill>
                  <a:srgbClr val="000000"/>
                </a:solidFill>
                <a:effectLst/>
                <a:latin typeface="Times New Roman" panose="02020603050405020304" pitchFamily="18" charset="0"/>
                <a:ea typeface="Times New Roman" panose="02020603050405020304" pitchFamily="18" charset="0"/>
              </a:rPr>
              <a:t> з родини </a:t>
            </a:r>
            <a:r>
              <a:rPr lang="uk-UA" sz="1700" kern="100" dirty="0" err="1">
                <a:solidFill>
                  <a:srgbClr val="000000"/>
                </a:solidFill>
                <a:effectLst/>
                <a:latin typeface="Times New Roman" panose="02020603050405020304" pitchFamily="18" charset="0"/>
                <a:ea typeface="Times New Roman" panose="02020603050405020304" pitchFamily="18" charset="0"/>
              </a:rPr>
              <a:t>Heptageniidae</a:t>
            </a:r>
            <a:r>
              <a:rPr lang="uk-UA" sz="1700" kern="100" dirty="0">
                <a:solidFill>
                  <a:srgbClr val="000000"/>
                </a:solidFill>
                <a:effectLst/>
                <a:latin typeface="Times New Roman" panose="02020603050405020304" pitchFamily="18" charset="0"/>
                <a:ea typeface="Times New Roman" panose="02020603050405020304" pitchFamily="18" charset="0"/>
              </a:rPr>
              <a:t> та </a:t>
            </a:r>
            <a:r>
              <a:rPr lang="uk-UA" sz="1700" kern="100" dirty="0" err="1">
                <a:solidFill>
                  <a:srgbClr val="000000"/>
                </a:solidFill>
                <a:effectLst/>
                <a:latin typeface="Times New Roman" panose="02020603050405020304" pitchFamily="18" charset="0"/>
                <a:ea typeface="Times New Roman" panose="02020603050405020304" pitchFamily="18" charset="0"/>
              </a:rPr>
              <a:t>водомірки</a:t>
            </a:r>
            <a:r>
              <a:rPr lang="uk-UA" sz="1700" kern="100" dirty="0">
                <a:solidFill>
                  <a:srgbClr val="000000"/>
                </a:solidFill>
                <a:effectLst/>
                <a:latin typeface="Times New Roman" panose="02020603050405020304" pitchFamily="18" charset="0"/>
                <a:ea typeface="Times New Roman" panose="02020603050405020304" pitchFamily="18" charset="0"/>
              </a:rPr>
              <a:t> (</a:t>
            </a:r>
            <a:r>
              <a:rPr lang="uk-UA" sz="1700" kern="100" dirty="0" err="1">
                <a:solidFill>
                  <a:srgbClr val="000000"/>
                </a:solidFill>
                <a:effectLst/>
                <a:latin typeface="Times New Roman" panose="02020603050405020304" pitchFamily="18" charset="0"/>
                <a:ea typeface="Times New Roman" panose="02020603050405020304" pitchFamily="18" charset="0"/>
              </a:rPr>
              <a:t>Gerridae</a:t>
            </a:r>
            <a:r>
              <a:rPr lang="uk-UA" sz="1700" kern="100" dirty="0">
                <a:solidFill>
                  <a:srgbClr val="000000"/>
                </a:solidFill>
                <a:effectLst/>
                <a:latin typeface="Times New Roman" panose="02020603050405020304" pitchFamily="18" charset="0"/>
                <a:ea typeface="Times New Roman" panose="02020603050405020304" pitchFamily="18" charset="0"/>
              </a:rPr>
              <a:t>) вважаються чутливими таксонами серед </a:t>
            </a:r>
            <a:r>
              <a:rPr lang="uk-UA" sz="1700" kern="100" dirty="0" err="1">
                <a:solidFill>
                  <a:srgbClr val="000000"/>
                </a:solidFill>
                <a:effectLst/>
                <a:latin typeface="Times New Roman" panose="02020603050405020304" pitchFamily="18" charset="0"/>
                <a:ea typeface="Times New Roman" panose="02020603050405020304" pitchFamily="18" charset="0"/>
              </a:rPr>
              <a:t>літореофілів</a:t>
            </a:r>
            <a:r>
              <a:rPr lang="uk-UA" sz="1700" kern="100" dirty="0">
                <a:solidFill>
                  <a:srgbClr val="000000"/>
                </a:solidFill>
                <a:effectLst/>
                <a:latin typeface="Times New Roman" panose="02020603050405020304" pitchFamily="18" charset="0"/>
                <a:ea typeface="Times New Roman" panose="02020603050405020304" pitchFamily="18" charset="0"/>
              </a:rPr>
              <a:t>. Присутність або відсутність цих комах може служити показником екологічного стану водних об'єктів.</a:t>
            </a:r>
            <a:endParaRPr lang="uk-UA" sz="1700" kern="100" dirty="0">
              <a:effectLst/>
              <a:latin typeface="Times New Roman" panose="02020603050405020304" pitchFamily="18" charset="0"/>
              <a:ea typeface="Times New Roman" panose="02020603050405020304" pitchFamily="18" charset="0"/>
            </a:endParaRPr>
          </a:p>
          <a:p>
            <a:pPr algn="just">
              <a:lnSpc>
                <a:spcPct val="115000"/>
              </a:lnSpc>
            </a:pPr>
            <a:r>
              <a:rPr lang="uk-UA" sz="1700" b="1" kern="100" dirty="0">
                <a:solidFill>
                  <a:srgbClr val="FF0000"/>
                </a:solidFill>
                <a:effectLst/>
                <a:latin typeface="Times New Roman" panose="02020603050405020304" pitchFamily="18" charset="0"/>
                <a:ea typeface="Times New Roman" panose="02020603050405020304" pitchFamily="18" charset="0"/>
              </a:rPr>
              <a:t>Стійкі таксони:</a:t>
            </a:r>
            <a:endParaRPr lang="uk-UA" sz="1700" kern="100" dirty="0">
              <a:solidFill>
                <a:srgbClr val="FF0000"/>
              </a:solidFill>
              <a:effectLst/>
              <a:latin typeface="Times New Roman" panose="02020603050405020304" pitchFamily="18" charset="0"/>
              <a:ea typeface="Times New Roman" panose="02020603050405020304" pitchFamily="18" charset="0"/>
            </a:endParaRPr>
          </a:p>
          <a:p>
            <a:pPr algn="just">
              <a:lnSpc>
                <a:spcPct val="115000"/>
              </a:lnSpc>
            </a:pPr>
            <a:r>
              <a:rPr lang="uk-UA" sz="1700" kern="100" dirty="0">
                <a:solidFill>
                  <a:srgbClr val="000000"/>
                </a:solidFill>
                <a:effectLst/>
                <a:latin typeface="Times New Roman" panose="02020603050405020304" pitchFamily="18" charset="0"/>
                <a:ea typeface="Times New Roman" panose="02020603050405020304" pitchFamily="18" charset="0"/>
              </a:rPr>
              <a:t>Одноденки родини </a:t>
            </a:r>
            <a:r>
              <a:rPr lang="uk-UA" sz="1700" kern="100" dirty="0" err="1">
                <a:solidFill>
                  <a:srgbClr val="000000"/>
                </a:solidFill>
                <a:effectLst/>
                <a:latin typeface="Times New Roman" panose="02020603050405020304" pitchFamily="18" charset="0"/>
                <a:ea typeface="Times New Roman" panose="02020603050405020304" pitchFamily="18" charset="0"/>
              </a:rPr>
              <a:t>Baetidae</a:t>
            </a:r>
            <a:r>
              <a:rPr lang="uk-UA" sz="1700" kern="100" dirty="0">
                <a:solidFill>
                  <a:srgbClr val="000000"/>
                </a:solidFill>
                <a:effectLst/>
                <a:latin typeface="Times New Roman" panose="02020603050405020304" pitchFamily="18" charset="0"/>
                <a:ea typeface="Times New Roman" panose="02020603050405020304" pitchFamily="18" charset="0"/>
              </a:rPr>
              <a:t> та веснянки (</a:t>
            </a:r>
            <a:r>
              <a:rPr lang="uk-UA" sz="1700" kern="100" dirty="0" err="1">
                <a:solidFill>
                  <a:srgbClr val="000000"/>
                </a:solidFill>
                <a:effectLst/>
                <a:latin typeface="Times New Roman" panose="02020603050405020304" pitchFamily="18" charset="0"/>
                <a:ea typeface="Times New Roman" panose="02020603050405020304" pitchFamily="18" charset="0"/>
              </a:rPr>
              <a:t>Trichoptera</a:t>
            </a:r>
            <a:r>
              <a:rPr lang="uk-UA" sz="1700" kern="100" dirty="0">
                <a:solidFill>
                  <a:srgbClr val="000000"/>
                </a:solidFill>
                <a:effectLst/>
                <a:latin typeface="Times New Roman" panose="02020603050405020304" pitchFamily="18" charset="0"/>
                <a:ea typeface="Times New Roman" panose="02020603050405020304" pitchFamily="18" charset="0"/>
              </a:rPr>
              <a:t>) відносяться до стійких таксонів серед </a:t>
            </a:r>
            <a:r>
              <a:rPr lang="uk-UA" sz="1700" kern="100" dirty="0" err="1">
                <a:solidFill>
                  <a:srgbClr val="000000"/>
                </a:solidFill>
                <a:effectLst/>
                <a:latin typeface="Times New Roman" panose="02020603050405020304" pitchFamily="18" charset="0"/>
                <a:ea typeface="Times New Roman" panose="02020603050405020304" pitchFamily="18" charset="0"/>
              </a:rPr>
              <a:t>літореофілів</a:t>
            </a:r>
            <a:r>
              <a:rPr lang="uk-UA" sz="1700" kern="100" dirty="0">
                <a:solidFill>
                  <a:srgbClr val="000000"/>
                </a:solidFill>
                <a:effectLst/>
                <a:latin typeface="Times New Roman" panose="02020603050405020304" pitchFamily="18" charset="0"/>
                <a:ea typeface="Times New Roman" panose="02020603050405020304" pitchFamily="18" charset="0"/>
              </a:rPr>
              <a:t>. Вони можуть існувати в різних умовах водних середовищ, але їх присутність може вказувати на певні характеристики водойм.</a:t>
            </a:r>
            <a:endParaRPr lang="uk-UA" sz="1700" kern="100" dirty="0">
              <a:effectLst/>
              <a:latin typeface="Times New Roman" panose="02020603050405020304" pitchFamily="18" charset="0"/>
              <a:ea typeface="Times New Roman" panose="02020603050405020304" pitchFamily="18" charset="0"/>
            </a:endParaRPr>
          </a:p>
          <a:p>
            <a:pPr algn="just">
              <a:lnSpc>
                <a:spcPct val="115000"/>
              </a:lnSpc>
            </a:pPr>
            <a:r>
              <a:rPr lang="uk-UA" sz="1700" b="1" kern="100" dirty="0">
                <a:solidFill>
                  <a:srgbClr val="FF0000"/>
                </a:solidFill>
                <a:effectLst/>
                <a:latin typeface="Times New Roman" panose="02020603050405020304" pitchFamily="18" charset="0"/>
                <a:ea typeface="Times New Roman" panose="02020603050405020304" pitchFamily="18" charset="0"/>
              </a:rPr>
              <a:t>Індекс якості води:</a:t>
            </a:r>
            <a:endParaRPr lang="uk-UA" sz="1700" kern="100" dirty="0">
              <a:solidFill>
                <a:srgbClr val="FF0000"/>
              </a:solidFill>
              <a:effectLst/>
              <a:latin typeface="Times New Roman" panose="02020603050405020304" pitchFamily="18" charset="0"/>
              <a:ea typeface="Times New Roman" panose="02020603050405020304" pitchFamily="18" charset="0"/>
            </a:endParaRPr>
          </a:p>
          <a:p>
            <a:pPr algn="just">
              <a:lnSpc>
                <a:spcPct val="115000"/>
              </a:lnSpc>
            </a:pPr>
            <a:r>
              <a:rPr lang="uk-UA" sz="1700" kern="100" dirty="0">
                <a:solidFill>
                  <a:srgbClr val="000000"/>
                </a:solidFill>
                <a:effectLst/>
                <a:latin typeface="Times New Roman" panose="02020603050405020304" pitchFamily="18" charset="0"/>
                <a:ea typeface="Times New Roman" panose="02020603050405020304" pitchFamily="18" charset="0"/>
              </a:rPr>
              <a:t>Для оцінки ступеня забруднення водоймища можна використовувати індекс, що базується на кількості чутливих і стійких таксонів </a:t>
            </a:r>
            <a:r>
              <a:rPr lang="uk-UA" sz="1700" kern="100" dirty="0" err="1">
                <a:solidFill>
                  <a:srgbClr val="000000"/>
                </a:solidFill>
                <a:effectLst/>
                <a:latin typeface="Times New Roman" panose="02020603050405020304" pitchFamily="18" charset="0"/>
                <a:ea typeface="Times New Roman" panose="02020603050405020304" pitchFamily="18" charset="0"/>
              </a:rPr>
              <a:t>літореофілів</a:t>
            </a:r>
            <a:r>
              <a:rPr lang="uk-UA" sz="1700" kern="100" dirty="0">
                <a:solidFill>
                  <a:srgbClr val="000000"/>
                </a:solidFill>
                <a:effectLst/>
                <a:latin typeface="Times New Roman" panose="02020603050405020304" pitchFamily="18" charset="0"/>
                <a:ea typeface="Times New Roman" panose="02020603050405020304" pitchFamily="18" charset="0"/>
              </a:rPr>
              <a:t>. Значення індексу може допомогти в оцінці екологічного стану водного об'єкту та необхідності заходів для його відновлення.</a:t>
            </a:r>
            <a:endParaRPr lang="uk-UA" sz="1700" kern="100" dirty="0">
              <a:effectLst/>
              <a:latin typeface="Times New Roman" panose="02020603050405020304" pitchFamily="18" charset="0"/>
              <a:ea typeface="Times New Roman" panose="02020603050405020304" pitchFamily="18" charset="0"/>
            </a:endParaRPr>
          </a:p>
          <a:p>
            <a:pPr algn="just">
              <a:lnSpc>
                <a:spcPct val="115000"/>
              </a:lnSpc>
            </a:pPr>
            <a:r>
              <a:rPr lang="uk-UA" sz="1700" kern="100" dirty="0">
                <a:solidFill>
                  <a:srgbClr val="000000"/>
                </a:solidFill>
                <a:effectLst/>
                <a:latin typeface="Times New Roman" panose="02020603050405020304" pitchFamily="18" charset="0"/>
                <a:ea typeface="Times New Roman" panose="02020603050405020304" pitchFamily="18" charset="0"/>
              </a:rPr>
              <a:t>Враховуючи ці висновки, дослідження водяних комарів, бабок, </a:t>
            </a:r>
            <a:r>
              <a:rPr lang="uk-UA" sz="1700" kern="100" dirty="0" err="1">
                <a:solidFill>
                  <a:srgbClr val="000000"/>
                </a:solidFill>
                <a:effectLst/>
                <a:latin typeface="Times New Roman" panose="02020603050405020304" pitchFamily="18" charset="0"/>
                <a:ea typeface="Times New Roman" panose="02020603050405020304" pitchFamily="18" charset="0"/>
              </a:rPr>
              <a:t>одноденків</a:t>
            </a:r>
            <a:r>
              <a:rPr lang="uk-UA" sz="1700" kern="100" dirty="0">
                <a:solidFill>
                  <a:srgbClr val="000000"/>
                </a:solidFill>
                <a:effectLst/>
                <a:latin typeface="Times New Roman" panose="02020603050405020304" pitchFamily="18" charset="0"/>
                <a:ea typeface="Times New Roman" panose="02020603050405020304" pitchFamily="18" charset="0"/>
              </a:rPr>
              <a:t> та веснянок може бути корисним інструментом для моніторингу та оцінки якості водних екосистем.</a:t>
            </a:r>
            <a:endParaRPr lang="uk-UA" sz="1700" kern="100" dirty="0">
              <a:effectLst/>
              <a:latin typeface="Times New Roman" panose="02020603050405020304" pitchFamily="18" charset="0"/>
              <a:ea typeface="Times New Roman" panose="02020603050405020304" pitchFamily="18" charset="0"/>
            </a:endParaRPr>
          </a:p>
        </p:txBody>
      </p:sp>
      <p:pic>
        <p:nvPicPr>
          <p:cNvPr id="3" name="Рисунок 2" descr="Зображення, що містить просто неба, небо, особа, одежа&#10;&#10;Автоматично згенерований опис">
            <a:extLst>
              <a:ext uri="{FF2B5EF4-FFF2-40B4-BE49-F238E27FC236}">
                <a16:creationId xmlns:a16="http://schemas.microsoft.com/office/drawing/2014/main" id="{812C2F86-B88C-7F3B-027C-012202723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16" y="4236722"/>
            <a:ext cx="2259874" cy="2621278"/>
          </a:xfrm>
          <a:prstGeom prst="rect">
            <a:avLst/>
          </a:prstGeom>
          <a:solidFill>
            <a:schemeClr val="accent2"/>
          </a:solidFill>
          <a:effectLst>
            <a:outerShdw blurRad="50800" dist="38100" algn="l" rotWithShape="0">
              <a:prstClr val="black">
                <a:alpha val="40000"/>
              </a:prstClr>
            </a:outerShdw>
          </a:effectLst>
        </p:spPr>
      </p:pic>
      <p:pic>
        <p:nvPicPr>
          <p:cNvPr id="6" name="Рисунок 5" descr="Зображення, що містить просто неба, хмара, вода, дерево&#10;&#10;Автоматично згенерований опис">
            <a:extLst>
              <a:ext uri="{FF2B5EF4-FFF2-40B4-BE49-F238E27FC236}">
                <a16:creationId xmlns:a16="http://schemas.microsoft.com/office/drawing/2014/main" id="{6924866C-BD6C-9B9C-EBC2-BE201536D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760" y="4236721"/>
            <a:ext cx="3495040" cy="2621280"/>
          </a:xfrm>
          <a:prstGeom prst="rect">
            <a:avLst/>
          </a:prstGeom>
          <a:effectLst>
            <a:outerShdw blurRad="50800" dist="38100" dir="2700000" algn="tl" rotWithShape="0">
              <a:prstClr val="black">
                <a:alpha val="40000"/>
              </a:prstClr>
            </a:outerShdw>
          </a:effectLst>
        </p:spPr>
      </p:pic>
      <p:pic>
        <p:nvPicPr>
          <p:cNvPr id="8" name="Рисунок 7" descr="Зображення, що містить просто неба, вода, одежа, небо&#10;&#10;Автоматично згенерований опис">
            <a:extLst>
              <a:ext uri="{FF2B5EF4-FFF2-40B4-BE49-F238E27FC236}">
                <a16:creationId xmlns:a16="http://schemas.microsoft.com/office/drawing/2014/main" id="{CB65A9DA-AE5E-8886-9144-5B553B590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796" y="4236721"/>
            <a:ext cx="2210044" cy="2621279"/>
          </a:xfrm>
          <a:prstGeom prst="rect">
            <a:avLst/>
          </a:prstGeom>
          <a:effectLst>
            <a:outerShdw blurRad="50800" dist="38100" dir="2700000" algn="tl" rotWithShape="0">
              <a:prstClr val="black">
                <a:alpha val="40000"/>
              </a:prstClr>
            </a:outerShdw>
          </a:effectLst>
        </p:spPr>
      </p:pic>
      <p:pic>
        <p:nvPicPr>
          <p:cNvPr id="10" name="Рисунок 9" descr="Зображення, що містить просто неба, особа, одежа, Обличчя людини&#10;&#10;Автоматично згенерований опис">
            <a:extLst>
              <a:ext uri="{FF2B5EF4-FFF2-40B4-BE49-F238E27FC236}">
                <a16:creationId xmlns:a16="http://schemas.microsoft.com/office/drawing/2014/main" id="{B6D1C4E1-5E76-263C-28CF-4B5A68ED0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8202" y="4236723"/>
            <a:ext cx="1965958" cy="2621277"/>
          </a:xfrm>
          <a:prstGeom prst="rect">
            <a:avLst/>
          </a:prstGeom>
        </p:spPr>
      </p:pic>
    </p:spTree>
    <p:extLst>
      <p:ext uri="{BB962C8B-B14F-4D97-AF65-F5344CB8AC3E}">
        <p14:creationId xmlns:p14="http://schemas.microsoft.com/office/powerpoint/2010/main" val="206620606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C5253103-0D4B-79EE-02BE-B135098118F1}"/>
              </a:ext>
            </a:extLst>
          </p:cNvPr>
          <p:cNvSpPr>
            <a:spLocks noGrp="1"/>
          </p:cNvSpPr>
          <p:nvPr>
            <p:ph idx="1"/>
          </p:nvPr>
        </p:nvSpPr>
        <p:spPr>
          <a:xfrm>
            <a:off x="492369" y="337625"/>
            <a:ext cx="11352628" cy="6203852"/>
          </a:xfrm>
        </p:spPr>
        <p:txBody>
          <a:bodyPr/>
          <a:lstStyle/>
          <a:p>
            <a:pPr algn="just">
              <a:lnSpc>
                <a:spcPct val="115000"/>
              </a:lnSpc>
            </a:pPr>
            <a:r>
              <a:rPr lang="uk-UA"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Джерела, використані для підготовки дослідження:</a:t>
            </a:r>
          </a:p>
          <a:p>
            <a:pPr algn="just">
              <a:lnSpc>
                <a:spcPct val="115000"/>
              </a:lnSpc>
            </a:pP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uk-UA"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Батаров</a:t>
            </a: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Ю. Л., Виноградова А. Б. Значення </a:t>
            </a:r>
            <a:r>
              <a:rPr lang="uk-UA"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літореофільних</a:t>
            </a: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джерел для самостійної структуризації водних екосистем // Біосистеми, ландшафти, геофізичні й біологічні ресурси України: </a:t>
            </a:r>
            <a:r>
              <a:rPr lang="uk-UA"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зб</a:t>
            </a: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наук. праць / відп. ред. Г. П. Волков. – К., 2012. – </a:t>
            </a:r>
            <a:r>
              <a:rPr lang="uk-UA"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Вип</a:t>
            </a: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16 (19). – С. 63-70.</a:t>
            </a:r>
          </a:p>
          <a:p>
            <a:pPr algn="just">
              <a:lnSpc>
                <a:spcPct val="115000"/>
              </a:lnSpc>
            </a:pP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Захаров Ю. Ф. та ін. Наукові засади моніторингу та охорони водних біотопів: Навчальний посібник. – К.: </a:t>
            </a:r>
            <a:r>
              <a:rPr lang="uk-UA"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Лібра</a:t>
            </a: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Трейд</a:t>
            </a: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2008. – 320 с.</a:t>
            </a:r>
          </a:p>
          <a:p>
            <a:pPr algn="just">
              <a:lnSpc>
                <a:spcPct val="115000"/>
              </a:lnSpc>
            </a:pP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 Мілевський Б. В., Лобанова М. Б. Екологія водяних комах (</a:t>
            </a:r>
            <a:r>
              <a:rPr lang="uk-UA"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Diptera</a:t>
            </a: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Актуальні проблеми екології. – 2018. – </a:t>
            </a:r>
            <a:r>
              <a:rPr lang="uk-UA"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Вип</a:t>
            </a: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27, том 5. – С. 36-44.</a:t>
            </a:r>
          </a:p>
          <a:p>
            <a:pPr algn="just">
              <a:lnSpc>
                <a:spcPct val="115000"/>
              </a:lnSpc>
            </a:pP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 Москаленко В. В., Захаров Ю. Ф. Комахи річок України: </a:t>
            </a:r>
            <a:r>
              <a:rPr lang="uk-UA"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навч</a:t>
            </a: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посіб</a:t>
            </a: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К.: Вид. дім "КМ Академія", 2004. – 272 с.</a:t>
            </a:r>
          </a:p>
          <a:p>
            <a:pPr algn="just">
              <a:lnSpc>
                <a:spcPct val="115000"/>
              </a:lnSpc>
            </a:pP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 Полякова Л. В., Поляков О. Г. Водні комарі (</a:t>
            </a:r>
            <a:r>
              <a:rPr lang="uk-UA"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Diptera</a:t>
            </a: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Culicidae</a:t>
            </a: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різних природних зон України: </a:t>
            </a:r>
            <a:r>
              <a:rPr lang="uk-UA" sz="1800" kern="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екофауна</a:t>
            </a:r>
            <a:r>
              <a:rPr lang="uk-UA"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та біологічні особливості // Вісник Луганського національного університету імені Тараса Шевченка. – 2014. – № 15 (257), ч. 1. – С. 161-167.</a:t>
            </a:r>
          </a:p>
          <a:p>
            <a:r>
              <a:rPr lang="uk-U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6. Шумейко В. О., Маркова Т. О., </a:t>
            </a:r>
            <a:r>
              <a:rPr lang="uk-UA" sz="1800" dirty="0" err="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Масловська</a:t>
            </a:r>
            <a:r>
              <a:rPr lang="uk-U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О. В. та ін. Водні комарі (</a:t>
            </a:r>
            <a:r>
              <a:rPr lang="uk-UA" sz="1800" dirty="0" err="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Diptera</a:t>
            </a:r>
            <a:r>
              <a:rPr lang="uk-U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uk-UA" sz="1800" dirty="0" err="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Culicidae</a:t>
            </a:r>
            <a:r>
              <a:rPr lang="uk-U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uk-UA" sz="1800" dirty="0" err="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Дніпровсько-орільського</a:t>
            </a:r>
            <a:r>
              <a:rPr lang="uk-U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uk-UA" sz="1800" dirty="0" err="1">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заплав’я</a:t>
            </a:r>
            <a:r>
              <a:rPr lang="uk-UA" sz="18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та їх роль в екосистемі // Лісівництво і агролісомеліорація. – 2018. – № 134. – С. 38-44.</a:t>
            </a:r>
            <a:endParaRPr lang="uk-UA"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315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944765-384A-8B54-30EE-B6925BB7ACF5}"/>
              </a:ext>
            </a:extLst>
          </p:cNvPr>
          <p:cNvSpPr txBox="1"/>
          <p:nvPr/>
        </p:nvSpPr>
        <p:spPr>
          <a:xfrm>
            <a:off x="196915" y="473144"/>
            <a:ext cx="11798169" cy="2215991"/>
          </a:xfrm>
          <a:prstGeom prst="rect">
            <a:avLst/>
          </a:prstGeom>
          <a:noFill/>
        </p:spPr>
        <p:txBody>
          <a:bodyPr wrap="square" rtlCol="0">
            <a:spAutoFit/>
          </a:bodyPr>
          <a:lstStyle/>
          <a:p>
            <a:pPr algn="just">
              <a:lnSpc>
                <a:spcPct val="150000"/>
              </a:lnSpc>
            </a:pPr>
            <a:r>
              <a:rPr lang="uk-UA" sz="2000" kern="100" dirty="0">
                <a:solidFill>
                  <a:srgbClr val="000000"/>
                </a:solidFill>
                <a:effectLst/>
                <a:latin typeface="Times New Roman" panose="02020603050405020304" pitchFamily="18" charset="0"/>
                <a:ea typeface="Times New Roman" panose="02020603050405020304" pitchFamily="18" charset="0"/>
              </a:rPr>
              <a:t>Усі аспекти сучасної діяльності людини становлять потенційну загрозу для різноманітних водних екосистем через випуск різних видів забруднень. Вирубка лісів, меліорація та зрошування земель, зміни в гідрографічній мережі, урбанізація, промислові та побутові стоки, а також використання добрив і пестицидів призводять до різноманітних змін у функціонуванні екосистем. </a:t>
            </a:r>
            <a:endParaRPr lang="uk-UA" sz="2000" kern="100" dirty="0">
              <a:effectLst/>
              <a:latin typeface="Times New Roman" panose="02020603050405020304" pitchFamily="18" charset="0"/>
              <a:ea typeface="Times New Roman" panose="02020603050405020304" pitchFamily="18" charset="0"/>
            </a:endParaRPr>
          </a:p>
          <a:p>
            <a:endParaRPr lang="uk-UA" dirty="0"/>
          </a:p>
        </p:txBody>
      </p:sp>
      <p:pic>
        <p:nvPicPr>
          <p:cNvPr id="9" name="Рисунок 8" descr="Зображення, що містить просто неба, пейзаж, хмара, вода&#10;&#10;Автоматично згенерований опис">
            <a:extLst>
              <a:ext uri="{FF2B5EF4-FFF2-40B4-BE49-F238E27FC236}">
                <a16:creationId xmlns:a16="http://schemas.microsoft.com/office/drawing/2014/main" id="{21AD03B9-CE02-EE79-605B-B754DF491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115" y="2689135"/>
            <a:ext cx="6026046" cy="4003973"/>
          </a:xfrm>
          <a:prstGeom prst="rect">
            <a:avLst/>
          </a:prstGeom>
        </p:spPr>
      </p:pic>
    </p:spTree>
    <p:extLst>
      <p:ext uri="{BB962C8B-B14F-4D97-AF65-F5344CB8AC3E}">
        <p14:creationId xmlns:p14="http://schemas.microsoft.com/office/powerpoint/2010/main" val="311512349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3" name="Рисунок 2" descr="Зображення, що містить просто неба, дерево, вода, небо&#10;&#10;Автоматично згенерований опис">
            <a:extLst>
              <a:ext uri="{FF2B5EF4-FFF2-40B4-BE49-F238E27FC236}">
                <a16:creationId xmlns:a16="http://schemas.microsoft.com/office/drawing/2014/main" id="{FB0728E1-1D5C-46C7-B376-6BDE16C5A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0160" y="4368800"/>
            <a:ext cx="5273040" cy="2466633"/>
          </a:xfrm>
          <a:prstGeom prst="rect">
            <a:avLst/>
          </a:prstGeom>
        </p:spPr>
      </p:pic>
      <p:sp>
        <p:nvSpPr>
          <p:cNvPr id="4" name="TextBox 3">
            <a:extLst>
              <a:ext uri="{FF2B5EF4-FFF2-40B4-BE49-F238E27FC236}">
                <a16:creationId xmlns:a16="http://schemas.microsoft.com/office/drawing/2014/main" id="{9E944765-384A-8B54-30EE-B6925BB7ACF5}"/>
              </a:ext>
            </a:extLst>
          </p:cNvPr>
          <p:cNvSpPr txBox="1"/>
          <p:nvPr/>
        </p:nvSpPr>
        <p:spPr>
          <a:xfrm>
            <a:off x="119921" y="223853"/>
            <a:ext cx="11564079" cy="4985980"/>
          </a:xfrm>
          <a:prstGeom prst="rect">
            <a:avLst/>
          </a:prstGeom>
          <a:noFill/>
        </p:spPr>
        <p:txBody>
          <a:bodyPr wrap="square" rtlCol="0">
            <a:spAutoFit/>
          </a:bodyPr>
          <a:lstStyle/>
          <a:p>
            <a:pPr marL="0" indent="0" algn="just">
              <a:lnSpc>
                <a:spcPct val="150000"/>
              </a:lnSpc>
              <a:buNone/>
            </a:pPr>
            <a:r>
              <a:rPr lang="uk-UA" sz="2000" kern="100" dirty="0">
                <a:solidFill>
                  <a:srgbClr val="000000"/>
                </a:solidFill>
                <a:effectLst/>
                <a:latin typeface="Times New Roman" panose="02020603050405020304" pitchFamily="18" charset="0"/>
                <a:ea typeface="Times New Roman" panose="02020603050405020304" pitchFamily="18" charset="0"/>
              </a:rPr>
              <a:t>Розвиток атомної промисловості також вносить свій внесок через радіоактивне забруднення водойм. Скиди води від енергетичних підприємств призводять до теплового забруднення, що шкідливо впливає на </a:t>
            </a:r>
            <a:r>
              <a:rPr lang="uk-UA" sz="2000" kern="100" dirty="0" err="1">
                <a:solidFill>
                  <a:srgbClr val="000000"/>
                </a:solidFill>
                <a:effectLst/>
                <a:latin typeface="Times New Roman" panose="02020603050405020304" pitchFamily="18" charset="0"/>
                <a:ea typeface="Times New Roman" panose="02020603050405020304" pitchFamily="18" charset="0"/>
              </a:rPr>
              <a:t>гідробіонтів</a:t>
            </a:r>
            <a:r>
              <a:rPr lang="uk-UA" sz="2000" kern="100" dirty="0">
                <a:solidFill>
                  <a:srgbClr val="000000"/>
                </a:solidFill>
                <a:effectLst/>
                <a:latin typeface="Times New Roman" panose="02020603050405020304" pitchFamily="18" charset="0"/>
                <a:ea typeface="Times New Roman" panose="02020603050405020304" pitchFamily="18" charset="0"/>
              </a:rPr>
              <a:t>. Використані в сільському господарстві пестициди та добрива потрапляють у водойми, створюючи надмір мінеральних речовин, зокрема аміаку та солей амонію, що може призводити до загибелі тварин. Промислові стоки містять важкі метали, хлорорганічні сполуки, пестициди, нафтопродукти та інші речовини, що становлять загрозу для водних екосистем. Особливо небезпечні сполуки оксидів азоту та сірки, а також кислотні дощі, які можуть привести до знищення життя у водоймах. Значна частина забруднення природних водойм відбувається через скидання в них органічних речовин та біогенних елементів, що сприяють росту органічної маси та забрудненню </a:t>
            </a:r>
            <a:r>
              <a:rPr lang="uk-UA" sz="2000" kern="100" dirty="0" err="1">
                <a:solidFill>
                  <a:srgbClr val="000000"/>
                </a:solidFill>
                <a:effectLst/>
                <a:latin typeface="Times New Roman" panose="02020603050405020304" pitchFamily="18" charset="0"/>
                <a:ea typeface="Times New Roman" panose="02020603050405020304" pitchFamily="18" charset="0"/>
              </a:rPr>
              <a:t>дна</a:t>
            </a:r>
            <a:r>
              <a:rPr lang="uk-UA" sz="2000" kern="100" dirty="0">
                <a:solidFill>
                  <a:srgbClr val="000000"/>
                </a:solidFill>
                <a:effectLst/>
                <a:latin typeface="Times New Roman" panose="02020603050405020304" pitchFamily="18" charset="0"/>
                <a:ea typeface="Times New Roman" panose="02020603050405020304" pitchFamily="18" charset="0"/>
              </a:rPr>
              <a:t>. Це може призвести до змін у складі та функціонуванні водних екосистем. </a:t>
            </a:r>
            <a:endParaRPr lang="uk-UA" sz="2000" kern="100" dirty="0">
              <a:effectLst/>
              <a:latin typeface="Times New Roman" panose="02020603050405020304" pitchFamily="18" charset="0"/>
              <a:ea typeface="Times New Roman" panose="02020603050405020304" pitchFamily="18" charset="0"/>
            </a:endParaRPr>
          </a:p>
          <a:p>
            <a:endParaRPr lang="uk-UA" dirty="0"/>
          </a:p>
        </p:txBody>
      </p:sp>
    </p:spTree>
    <p:extLst>
      <p:ext uri="{BB962C8B-B14F-4D97-AF65-F5344CB8AC3E}">
        <p14:creationId xmlns:p14="http://schemas.microsoft.com/office/powerpoint/2010/main" val="386134462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944765-384A-8B54-30EE-B6925BB7ACF5}"/>
              </a:ext>
            </a:extLst>
          </p:cNvPr>
          <p:cNvSpPr txBox="1"/>
          <p:nvPr/>
        </p:nvSpPr>
        <p:spPr>
          <a:xfrm>
            <a:off x="239843" y="344774"/>
            <a:ext cx="11798169" cy="1218795"/>
          </a:xfrm>
          <a:prstGeom prst="rect">
            <a:avLst/>
          </a:prstGeom>
          <a:noFill/>
        </p:spPr>
        <p:txBody>
          <a:bodyPr wrap="square" rtlCol="0">
            <a:spAutoFit/>
          </a:bodyPr>
          <a:lstStyle/>
          <a:p>
            <a:pPr marL="0" indent="0" algn="just">
              <a:lnSpc>
                <a:spcPct val="115000"/>
              </a:lnSpc>
              <a:buNone/>
            </a:pPr>
            <a:r>
              <a:rPr lang="uk-UA" sz="2400" kern="100" dirty="0">
                <a:solidFill>
                  <a:srgbClr val="000000"/>
                </a:solidFill>
                <a:effectLst/>
                <a:latin typeface="Times New Roman" panose="02020603050405020304" pitchFamily="18" charset="0"/>
                <a:ea typeface="Times New Roman" panose="02020603050405020304" pitchFamily="18" charset="0"/>
              </a:rPr>
              <a:t>Загалом, забруднення водойм є складною проблемою, проте важливо враховувати, що деякі види водних організмів можуть бути стійкішими до цих забруднень, ніж інші. </a:t>
            </a:r>
            <a:endParaRPr lang="uk-UA" sz="2400" kern="100" dirty="0">
              <a:effectLst/>
              <a:latin typeface="Times New Roman" panose="02020603050405020304" pitchFamily="18" charset="0"/>
              <a:ea typeface="Times New Roman" panose="02020603050405020304" pitchFamily="18" charset="0"/>
            </a:endParaRPr>
          </a:p>
          <a:p>
            <a:endParaRPr lang="uk-UA" dirty="0"/>
          </a:p>
        </p:txBody>
      </p:sp>
      <p:pic>
        <p:nvPicPr>
          <p:cNvPr id="6" name="Рисунок 5" descr="Зображення, що містить комаха, гусінь, членистоногі, безхребетні&#10;&#10;Автоматично згенерований опис">
            <a:extLst>
              <a:ext uri="{FF2B5EF4-FFF2-40B4-BE49-F238E27FC236}">
                <a16:creationId xmlns:a16="http://schemas.microsoft.com/office/drawing/2014/main" id="{7D414E56-5B22-FD7C-8A0A-AFABFAD08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719122" y="2000665"/>
            <a:ext cx="5391369" cy="4323300"/>
          </a:xfrm>
          <a:prstGeom prst="rect">
            <a:avLst/>
          </a:prstGeom>
        </p:spPr>
      </p:pic>
    </p:spTree>
    <p:extLst>
      <p:ext uri="{BB962C8B-B14F-4D97-AF65-F5344CB8AC3E}">
        <p14:creationId xmlns:p14="http://schemas.microsoft.com/office/powerpoint/2010/main" val="353783063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944765-384A-8B54-30EE-B6925BB7ACF5}"/>
              </a:ext>
            </a:extLst>
          </p:cNvPr>
          <p:cNvSpPr txBox="1"/>
          <p:nvPr/>
        </p:nvSpPr>
        <p:spPr>
          <a:xfrm>
            <a:off x="0" y="96580"/>
            <a:ext cx="11798169" cy="4247317"/>
          </a:xfrm>
          <a:prstGeom prst="rect">
            <a:avLst/>
          </a:prstGeom>
          <a:noFill/>
        </p:spPr>
        <p:txBody>
          <a:bodyPr wrap="square" rtlCol="0">
            <a:spAutoFit/>
          </a:bodyPr>
          <a:lstStyle/>
          <a:p>
            <a:pPr marL="0" indent="0" algn="just">
              <a:lnSpc>
                <a:spcPct val="150000"/>
              </a:lnSpc>
              <a:buNone/>
            </a:pPr>
            <a:r>
              <a:rPr lang="uk-UA" sz="2400" b="1" dirty="0" err="1">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Літореофіли</a:t>
            </a:r>
            <a:r>
              <a:rPr lang="uk-UA" sz="2400" b="1"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uk-UA" sz="24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це організми, які здатні пристосовуватися до умов життя в забруднених водоймах. У місті Запоріжжя, де водойми часто піддаються забрудненню від промислових та побутових стоків, </a:t>
            </a:r>
            <a:r>
              <a:rPr lang="uk-UA" sz="24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літореофіли</a:t>
            </a:r>
            <a:r>
              <a:rPr lang="uk-UA" sz="24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грають важливу роль у збереженні екологічної рівноваги. Вони можуть включати різноманітних водних організмів, таких як водорості, водні комахи, різні види бактерій та інші мікроорганізми. Ці організми можуть мати високий рівень толерантності до забруднення і допомагати очищувати водні середовища, а також слугувати показниками рівня забруднення у водоймах міста.</a:t>
            </a:r>
            <a:endParaRPr lang="uk-UA"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uk-UA" dirty="0"/>
          </a:p>
        </p:txBody>
      </p:sp>
      <p:pic>
        <p:nvPicPr>
          <p:cNvPr id="5" name="Рисунок 4" descr="Зображення, що містить безхребетні, комаха, шкідник, членистоногі&#10;&#10;Автоматично згенерований опис">
            <a:extLst>
              <a:ext uri="{FF2B5EF4-FFF2-40B4-BE49-F238E27FC236}">
                <a16:creationId xmlns:a16="http://schemas.microsoft.com/office/drawing/2014/main" id="{777173D1-3C9A-E089-3C1C-514337A6D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323347" y="2970490"/>
            <a:ext cx="2761536" cy="4820323"/>
          </a:xfrm>
          <a:prstGeom prst="rect">
            <a:avLst/>
          </a:prstGeom>
        </p:spPr>
      </p:pic>
    </p:spTree>
    <p:extLst>
      <p:ext uri="{BB962C8B-B14F-4D97-AF65-F5344CB8AC3E}">
        <p14:creationId xmlns:p14="http://schemas.microsoft.com/office/powerpoint/2010/main" val="234499022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3" name="Рисунок 2" descr="Зображення, що містить Дитяча творчість, картинки, ілюстрація&#10;&#10;Автоматично згенерований опис">
            <a:extLst>
              <a:ext uri="{FF2B5EF4-FFF2-40B4-BE49-F238E27FC236}">
                <a16:creationId xmlns:a16="http://schemas.microsoft.com/office/drawing/2014/main" id="{6AFDCEF1-6ECC-DF90-D306-C870C8673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724" y="3332480"/>
            <a:ext cx="6715276" cy="3525520"/>
          </a:xfrm>
          <a:prstGeom prst="rect">
            <a:avLst/>
          </a:prstGeom>
        </p:spPr>
      </p:pic>
      <p:sp>
        <p:nvSpPr>
          <p:cNvPr id="4" name="TextBox 3">
            <a:extLst>
              <a:ext uri="{FF2B5EF4-FFF2-40B4-BE49-F238E27FC236}">
                <a16:creationId xmlns:a16="http://schemas.microsoft.com/office/drawing/2014/main" id="{9E944765-384A-8B54-30EE-B6925BB7ACF5}"/>
              </a:ext>
            </a:extLst>
          </p:cNvPr>
          <p:cNvSpPr txBox="1"/>
          <p:nvPr/>
        </p:nvSpPr>
        <p:spPr>
          <a:xfrm>
            <a:off x="196915" y="626093"/>
            <a:ext cx="11798169" cy="2917722"/>
          </a:xfrm>
          <a:prstGeom prst="rect">
            <a:avLst/>
          </a:prstGeom>
          <a:noFill/>
        </p:spPr>
        <p:txBody>
          <a:bodyPr wrap="square" rtlCol="0">
            <a:spAutoFit/>
          </a:bodyPr>
          <a:lstStyle/>
          <a:p>
            <a:pPr algn="just">
              <a:lnSpc>
                <a:spcPct val="115000"/>
              </a:lnSpc>
            </a:pPr>
            <a:r>
              <a:rPr lang="uk-UA" sz="2400" b="1" kern="100" dirty="0">
                <a:solidFill>
                  <a:srgbClr val="FF0000"/>
                </a:solidFill>
                <a:effectLst/>
                <a:latin typeface="Times New Roman" panose="02020603050405020304" pitchFamily="18" charset="0"/>
                <a:ea typeface="Times New Roman" panose="02020603050405020304" pitchFamily="18" charset="0"/>
              </a:rPr>
              <a:t>Проблемне питання:</a:t>
            </a:r>
            <a:r>
              <a:rPr lang="uk-UA" sz="2400" kern="100" dirty="0">
                <a:solidFill>
                  <a:srgbClr val="FF0000"/>
                </a:solidFill>
                <a:effectLst/>
                <a:latin typeface="Times New Roman" panose="02020603050405020304" pitchFamily="18" charset="0"/>
                <a:ea typeface="Times New Roman" panose="02020603050405020304" pitchFamily="18" charset="0"/>
              </a:rPr>
              <a:t> </a:t>
            </a:r>
            <a:r>
              <a:rPr lang="uk-UA" sz="2400" kern="100" dirty="0">
                <a:solidFill>
                  <a:srgbClr val="000000"/>
                </a:solidFill>
                <a:effectLst/>
                <a:latin typeface="Times New Roman" panose="02020603050405020304" pitchFamily="18" charset="0"/>
                <a:ea typeface="Times New Roman" panose="02020603050405020304" pitchFamily="18" charset="0"/>
              </a:rPr>
              <a:t>які методи можна використовувати для оцінки рівня забруднення водних екосистем на основі дослідження </a:t>
            </a:r>
            <a:r>
              <a:rPr lang="uk-UA" sz="2400" kern="100" dirty="0" err="1">
                <a:solidFill>
                  <a:srgbClr val="000000"/>
                </a:solidFill>
                <a:effectLst/>
                <a:latin typeface="Times New Roman" panose="02020603050405020304" pitchFamily="18" charset="0"/>
                <a:ea typeface="Times New Roman" panose="02020603050405020304" pitchFamily="18" charset="0"/>
              </a:rPr>
              <a:t>літореофілів</a:t>
            </a:r>
            <a:r>
              <a:rPr lang="uk-UA" sz="2400" kern="100" dirty="0">
                <a:solidFill>
                  <a:srgbClr val="000000"/>
                </a:solidFill>
                <a:effectLst/>
                <a:latin typeface="Times New Roman" panose="02020603050405020304" pitchFamily="18" charset="0"/>
                <a:ea typeface="Times New Roman" panose="02020603050405020304" pitchFamily="18" charset="0"/>
              </a:rPr>
              <a:t> у місті Запоріжжя?</a:t>
            </a:r>
            <a:endParaRPr lang="uk-UA" sz="2400" kern="100" dirty="0">
              <a:effectLst/>
              <a:latin typeface="Times New Roman" panose="02020603050405020304" pitchFamily="18" charset="0"/>
              <a:ea typeface="Times New Roman" panose="02020603050405020304" pitchFamily="18" charset="0"/>
            </a:endParaRPr>
          </a:p>
          <a:p>
            <a:pPr algn="just">
              <a:lnSpc>
                <a:spcPct val="115000"/>
              </a:lnSpc>
            </a:pPr>
            <a:r>
              <a:rPr lang="uk-UA" sz="2400" b="1" kern="100" dirty="0">
                <a:solidFill>
                  <a:srgbClr val="FF0000"/>
                </a:solidFill>
                <a:latin typeface="Times New Roman" panose="02020603050405020304" pitchFamily="18" charset="0"/>
              </a:rPr>
              <a:t>Мета дослідження: </a:t>
            </a:r>
            <a:r>
              <a:rPr lang="uk-UA" sz="2400" kern="100" dirty="0">
                <a:solidFill>
                  <a:srgbClr val="000000"/>
                </a:solidFill>
                <a:latin typeface="Times New Roman" panose="02020603050405020304" pitchFamily="18" charset="0"/>
              </a:rPr>
              <a:t>дослідити </a:t>
            </a:r>
            <a:r>
              <a:rPr lang="uk-UA" sz="2400" kern="100" dirty="0">
                <a:solidFill>
                  <a:srgbClr val="000000"/>
                </a:solidFill>
                <a:effectLst/>
                <a:latin typeface="Times New Roman" panose="02020603050405020304" pitchFamily="18" charset="0"/>
                <a:ea typeface="Times New Roman" panose="02020603050405020304" pitchFamily="18" charset="0"/>
              </a:rPr>
              <a:t>методи оцінки забруднення водних екосистем за допомогою </a:t>
            </a:r>
            <a:r>
              <a:rPr lang="uk-UA" sz="2400" kern="100" dirty="0" err="1">
                <a:solidFill>
                  <a:srgbClr val="000000"/>
                </a:solidFill>
                <a:effectLst/>
                <a:latin typeface="Times New Roman" panose="02020603050405020304" pitchFamily="18" charset="0"/>
                <a:ea typeface="Times New Roman" panose="02020603050405020304" pitchFamily="18" charset="0"/>
              </a:rPr>
              <a:t>літореофілів</a:t>
            </a:r>
            <a:r>
              <a:rPr lang="uk-UA" sz="2400" kern="100" dirty="0">
                <a:solidFill>
                  <a:srgbClr val="000000"/>
                </a:solidFill>
                <a:effectLst/>
                <a:latin typeface="Times New Roman" panose="02020603050405020304" pitchFamily="18" charset="0"/>
                <a:ea typeface="Times New Roman" panose="02020603050405020304" pitchFamily="18" charset="0"/>
              </a:rPr>
              <a:t> у місті Запоріжжя.</a:t>
            </a:r>
            <a:endParaRPr lang="uk-UA" sz="2400" kern="100" dirty="0">
              <a:effectLst/>
              <a:latin typeface="Times New Roman" panose="02020603050405020304" pitchFamily="18" charset="0"/>
              <a:ea typeface="Times New Roman" panose="02020603050405020304" pitchFamily="18" charset="0"/>
            </a:endParaRPr>
          </a:p>
          <a:p>
            <a:pPr algn="just">
              <a:lnSpc>
                <a:spcPct val="115000"/>
              </a:lnSpc>
            </a:pPr>
            <a:r>
              <a:rPr lang="uk-UA" sz="2400" b="1" kern="100" dirty="0">
                <a:solidFill>
                  <a:srgbClr val="FF0000"/>
                </a:solidFill>
                <a:latin typeface="Times New Roman" panose="02020603050405020304" pitchFamily="18" charset="0"/>
              </a:rPr>
              <a:t>Об'єкт дослідження: </a:t>
            </a:r>
            <a:r>
              <a:rPr lang="uk-UA" sz="2400" kern="100" dirty="0" err="1">
                <a:solidFill>
                  <a:srgbClr val="000000"/>
                </a:solidFill>
                <a:latin typeface="Times New Roman" panose="02020603050405020304" pitchFamily="18" charset="0"/>
              </a:rPr>
              <a:t>літореофіли</a:t>
            </a:r>
            <a:r>
              <a:rPr lang="uk-UA" sz="2400" kern="100" dirty="0">
                <a:solidFill>
                  <a:srgbClr val="000000"/>
                </a:solidFill>
                <a:latin typeface="Times New Roman" panose="02020603050405020304" pitchFamily="18" charset="0"/>
              </a:rPr>
              <a:t> </a:t>
            </a:r>
            <a:r>
              <a:rPr lang="uk-UA" sz="2400" kern="100" dirty="0">
                <a:solidFill>
                  <a:srgbClr val="000000"/>
                </a:solidFill>
                <a:effectLst/>
                <a:latin typeface="Times New Roman" panose="02020603050405020304" pitchFamily="18" charset="0"/>
                <a:ea typeface="Times New Roman" panose="02020603050405020304" pitchFamily="18" charset="0"/>
              </a:rPr>
              <a:t>(водні організми), які пристосовуються до умов життя в забруднених водоймах міста Запоріжжя.</a:t>
            </a:r>
            <a:endParaRPr lang="uk-UA" sz="2400" kern="100" dirty="0">
              <a:effectLst/>
              <a:latin typeface="Times New Roman" panose="02020603050405020304" pitchFamily="18" charset="0"/>
              <a:ea typeface="Times New Roman" panose="02020603050405020304" pitchFamily="18" charset="0"/>
            </a:endParaRPr>
          </a:p>
          <a:p>
            <a:endParaRPr lang="uk-UA" dirty="0"/>
          </a:p>
        </p:txBody>
      </p:sp>
    </p:spTree>
    <p:extLst>
      <p:ext uri="{BB962C8B-B14F-4D97-AF65-F5344CB8AC3E}">
        <p14:creationId xmlns:p14="http://schemas.microsoft.com/office/powerpoint/2010/main" val="159456879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944765-384A-8B54-30EE-B6925BB7ACF5}"/>
              </a:ext>
            </a:extLst>
          </p:cNvPr>
          <p:cNvSpPr txBox="1"/>
          <p:nvPr/>
        </p:nvSpPr>
        <p:spPr>
          <a:xfrm>
            <a:off x="196915" y="620381"/>
            <a:ext cx="11798169" cy="2181944"/>
          </a:xfrm>
          <a:prstGeom prst="rect">
            <a:avLst/>
          </a:prstGeom>
          <a:noFill/>
        </p:spPr>
        <p:txBody>
          <a:bodyPr wrap="square" rtlCol="0">
            <a:spAutoFit/>
          </a:bodyPr>
          <a:lstStyle/>
          <a:p>
            <a:pPr algn="just">
              <a:lnSpc>
                <a:spcPct val="115000"/>
              </a:lnSpc>
            </a:pPr>
            <a:r>
              <a:rPr lang="uk-UA" sz="2400" b="1" kern="100" dirty="0">
                <a:solidFill>
                  <a:srgbClr val="FF0000"/>
                </a:solidFill>
                <a:effectLst/>
                <a:latin typeface="Times New Roman" panose="02020603050405020304" pitchFamily="18" charset="0"/>
                <a:ea typeface="Times New Roman" panose="02020603050405020304" pitchFamily="18" charset="0"/>
              </a:rPr>
              <a:t>Методи дослідження:</a:t>
            </a:r>
            <a:endParaRPr lang="uk-UA" sz="2400" kern="100" dirty="0">
              <a:solidFill>
                <a:srgbClr val="FF0000"/>
              </a:solidFill>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Wingdings" panose="05000000000000000000" pitchFamily="2" charset="2"/>
              <a:buChar char=""/>
            </a:pPr>
            <a:r>
              <a:rPr lang="uk-UA" sz="2400" kern="100" dirty="0">
                <a:solidFill>
                  <a:srgbClr val="000000"/>
                </a:solidFill>
                <a:effectLst/>
                <a:latin typeface="Times New Roman" panose="02020603050405020304" pitchFamily="18" charset="0"/>
                <a:ea typeface="Times New Roman" panose="02020603050405020304" pitchFamily="18" charset="0"/>
              </a:rPr>
              <a:t>визначення видового складу </a:t>
            </a:r>
            <a:r>
              <a:rPr lang="uk-UA" sz="2400" kern="100" dirty="0" err="1">
                <a:solidFill>
                  <a:srgbClr val="000000"/>
                </a:solidFill>
                <a:effectLst/>
                <a:latin typeface="Times New Roman" panose="02020603050405020304" pitchFamily="18" charset="0"/>
                <a:ea typeface="Times New Roman" panose="02020603050405020304" pitchFamily="18" charset="0"/>
              </a:rPr>
              <a:t>літореофілів</a:t>
            </a:r>
            <a:r>
              <a:rPr lang="uk-UA" sz="2400" kern="100" dirty="0">
                <a:solidFill>
                  <a:srgbClr val="000000"/>
                </a:solidFill>
                <a:effectLst/>
                <a:latin typeface="Times New Roman" panose="02020603050405020304" pitchFamily="18" charset="0"/>
                <a:ea typeface="Times New Roman" panose="02020603050405020304" pitchFamily="18" charset="0"/>
              </a:rPr>
              <a:t> у водоймах міста Запоріжжя за </a:t>
            </a:r>
            <a:r>
              <a:rPr lang="uk-UA" sz="2400" kern="100" dirty="0">
                <a:solidFill>
                  <a:srgbClr val="000000"/>
                </a:solidFill>
                <a:latin typeface="Times New Roman" panose="02020603050405020304" pitchFamily="18" charset="0"/>
              </a:rPr>
              <a:t>допомогою екологічних експедицій та біологічних досліджень.</a:t>
            </a:r>
          </a:p>
          <a:p>
            <a:pPr marL="342900" lvl="0" indent="-342900" algn="just">
              <a:lnSpc>
                <a:spcPct val="115000"/>
              </a:lnSpc>
              <a:buFont typeface="Wingdings" panose="05000000000000000000" pitchFamily="2" charset="2"/>
              <a:buChar char=""/>
            </a:pPr>
            <a:r>
              <a:rPr lang="uk-UA" sz="2400" kern="100" dirty="0">
                <a:solidFill>
                  <a:srgbClr val="000000"/>
                </a:solidFill>
                <a:latin typeface="Times New Roman" panose="02020603050405020304" pitchFamily="18" charset="0"/>
              </a:rPr>
              <a:t>моніторинг змін у популяціях </a:t>
            </a:r>
            <a:r>
              <a:rPr lang="uk-UA" sz="2400" kern="100" dirty="0" err="1">
                <a:solidFill>
                  <a:srgbClr val="000000"/>
                </a:solidFill>
                <a:latin typeface="Times New Roman" panose="02020603050405020304" pitchFamily="18" charset="0"/>
              </a:rPr>
              <a:t>літореофілів</a:t>
            </a:r>
            <a:r>
              <a:rPr lang="uk-UA" sz="2400" kern="100" dirty="0">
                <a:solidFill>
                  <a:srgbClr val="000000"/>
                </a:solidFill>
                <a:latin typeface="Times New Roman" panose="02020603050405020304" pitchFamily="18" charset="0"/>
              </a:rPr>
              <a:t> на різних ділянках водних екосистем міста Запоріжжя зі зростанням або зменшенням рівня забруднення.</a:t>
            </a:r>
          </a:p>
        </p:txBody>
      </p:sp>
      <p:pic>
        <p:nvPicPr>
          <p:cNvPr id="3" name="Рисунок 2" descr="Зображення, що містить просто неба, дерево, вода, відбиття&#10;&#10;Автоматично згенерований опис">
            <a:extLst>
              <a:ext uri="{FF2B5EF4-FFF2-40B4-BE49-F238E27FC236}">
                <a16:creationId xmlns:a16="http://schemas.microsoft.com/office/drawing/2014/main" id="{71A07FF2-55DA-D88A-3A1D-E587EDE97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318" y="3351441"/>
            <a:ext cx="4680966" cy="3510725"/>
          </a:xfrm>
          <a:prstGeom prst="rect">
            <a:avLst/>
          </a:prstGeom>
        </p:spPr>
      </p:pic>
      <p:pic>
        <p:nvPicPr>
          <p:cNvPr id="8" name="Рисунок 7" descr="Зображення, що містить просто неба, одежа, особа, рослина&#10;&#10;Автоматично згенерований опис">
            <a:extLst>
              <a:ext uri="{FF2B5EF4-FFF2-40B4-BE49-F238E27FC236}">
                <a16:creationId xmlns:a16="http://schemas.microsoft.com/office/drawing/2014/main" id="{A3915B4E-C75C-5FE7-CC4A-B298C2A0A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3351441"/>
            <a:ext cx="2679448" cy="3506559"/>
          </a:xfrm>
          <a:prstGeom prst="rect">
            <a:avLst/>
          </a:prstGeom>
        </p:spPr>
      </p:pic>
    </p:spTree>
    <p:extLst>
      <p:ext uri="{BB962C8B-B14F-4D97-AF65-F5344CB8AC3E}">
        <p14:creationId xmlns:p14="http://schemas.microsoft.com/office/powerpoint/2010/main" val="280826461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944765-384A-8B54-30EE-B6925BB7ACF5}"/>
              </a:ext>
            </a:extLst>
          </p:cNvPr>
          <p:cNvSpPr txBox="1"/>
          <p:nvPr/>
        </p:nvSpPr>
        <p:spPr>
          <a:xfrm>
            <a:off x="257875" y="813797"/>
            <a:ext cx="10958765" cy="4305602"/>
          </a:xfrm>
          <a:prstGeom prst="rect">
            <a:avLst/>
          </a:prstGeom>
          <a:noFill/>
        </p:spPr>
        <p:txBody>
          <a:bodyPr wrap="square" rtlCol="0">
            <a:spAutoFit/>
          </a:bodyPr>
          <a:lstStyle/>
          <a:p>
            <a:pPr marL="0" indent="0" algn="just">
              <a:lnSpc>
                <a:spcPct val="115000"/>
              </a:lnSpc>
              <a:buNone/>
            </a:pPr>
            <a:r>
              <a:rPr lang="uk-UA" sz="2400" b="1" kern="100" dirty="0">
                <a:solidFill>
                  <a:srgbClr val="FF0000"/>
                </a:solidFill>
                <a:latin typeface="Times New Roman" panose="02020603050405020304" pitchFamily="18" charset="0"/>
              </a:rPr>
              <a:t>Предмет дослідження: </a:t>
            </a:r>
            <a:r>
              <a:rPr lang="uk-UA" sz="2400" kern="100" dirty="0">
                <a:solidFill>
                  <a:srgbClr val="000000"/>
                </a:solidFill>
                <a:latin typeface="Times New Roman" panose="02020603050405020304" pitchFamily="18" charset="0"/>
              </a:rPr>
              <a:t>методи оцінки рівня забруднення водних екосистем на основі дослідження </a:t>
            </a:r>
            <a:r>
              <a:rPr lang="uk-UA" sz="2400" kern="100" dirty="0" err="1">
                <a:solidFill>
                  <a:srgbClr val="000000"/>
                </a:solidFill>
                <a:latin typeface="Times New Roman" panose="02020603050405020304" pitchFamily="18" charset="0"/>
              </a:rPr>
              <a:t>літореофілів</a:t>
            </a:r>
            <a:r>
              <a:rPr lang="uk-UA" sz="2400" kern="100" dirty="0">
                <a:solidFill>
                  <a:srgbClr val="000000"/>
                </a:solidFill>
                <a:latin typeface="Times New Roman" panose="02020603050405020304" pitchFamily="18" charset="0"/>
              </a:rPr>
              <a:t> у місті Запоріжжя.</a:t>
            </a:r>
          </a:p>
          <a:p>
            <a:pPr marL="0" indent="0" algn="just">
              <a:lnSpc>
                <a:spcPct val="115000"/>
              </a:lnSpc>
              <a:buNone/>
            </a:pPr>
            <a:r>
              <a:rPr lang="uk-UA" sz="2400" b="1" kern="100" dirty="0">
                <a:solidFill>
                  <a:srgbClr val="FF0000"/>
                </a:solidFill>
                <a:latin typeface="Times New Roman" panose="02020603050405020304" pitchFamily="18" charset="0"/>
              </a:rPr>
              <a:t>Гіпотеза: </a:t>
            </a:r>
            <a:r>
              <a:rPr lang="uk-UA" sz="2400" kern="100" dirty="0">
                <a:solidFill>
                  <a:srgbClr val="000000"/>
                </a:solidFill>
                <a:latin typeface="Times New Roman" panose="02020603050405020304" pitchFamily="18" charset="0"/>
              </a:rPr>
              <a:t>використання </a:t>
            </a:r>
            <a:r>
              <a:rPr lang="uk-UA" sz="2400" kern="100" dirty="0" err="1">
                <a:solidFill>
                  <a:srgbClr val="000000"/>
                </a:solidFill>
                <a:latin typeface="Times New Roman" panose="02020603050405020304" pitchFamily="18" charset="0"/>
              </a:rPr>
              <a:t>літореофілів</a:t>
            </a:r>
            <a:r>
              <a:rPr lang="uk-UA" sz="2400" kern="100" dirty="0">
                <a:solidFill>
                  <a:srgbClr val="000000"/>
                </a:solidFill>
                <a:latin typeface="Times New Roman" panose="02020603050405020304" pitchFamily="18" charset="0"/>
              </a:rPr>
              <a:t> як </a:t>
            </a:r>
            <a:r>
              <a:rPr lang="uk-UA" sz="2400" kern="100" dirty="0" err="1">
                <a:solidFill>
                  <a:srgbClr val="000000"/>
                </a:solidFill>
                <a:latin typeface="Times New Roman" panose="02020603050405020304" pitchFamily="18" charset="0"/>
              </a:rPr>
              <a:t>біоіндикаторів</a:t>
            </a:r>
            <a:r>
              <a:rPr lang="uk-UA" sz="2400" kern="100" dirty="0">
                <a:solidFill>
                  <a:srgbClr val="000000"/>
                </a:solidFill>
                <a:latin typeface="Times New Roman" panose="02020603050405020304" pitchFamily="18" charset="0"/>
              </a:rPr>
              <a:t> може допомогти в оцінці рівня забруднення водних екосистем у місті Запоріжжя. Види та кількість </a:t>
            </a:r>
            <a:r>
              <a:rPr lang="uk-UA" sz="2400" kern="100" dirty="0" err="1">
                <a:solidFill>
                  <a:srgbClr val="000000"/>
                </a:solidFill>
                <a:latin typeface="Times New Roman" panose="02020603050405020304" pitchFamily="18" charset="0"/>
              </a:rPr>
              <a:t>літореофілів</a:t>
            </a:r>
            <a:r>
              <a:rPr lang="uk-UA" sz="2400" kern="100" dirty="0">
                <a:solidFill>
                  <a:srgbClr val="000000"/>
                </a:solidFill>
                <a:latin typeface="Times New Roman" panose="02020603050405020304" pitchFamily="18" charset="0"/>
              </a:rPr>
              <a:t> можуть відображати рівень забруднення та його вплив на водні екосистеми.</a:t>
            </a:r>
          </a:p>
          <a:p>
            <a:pPr marL="0" indent="0" algn="just">
              <a:lnSpc>
                <a:spcPct val="115000"/>
              </a:lnSpc>
              <a:buNone/>
            </a:pPr>
            <a:r>
              <a:rPr lang="uk-UA" sz="2400" b="1" kern="100" dirty="0">
                <a:solidFill>
                  <a:srgbClr val="FF0000"/>
                </a:solidFill>
                <a:latin typeface="Times New Roman" panose="02020603050405020304" pitchFamily="18" charset="0"/>
              </a:rPr>
              <a:t>Новизна: </a:t>
            </a:r>
            <a:r>
              <a:rPr lang="uk-UA" sz="2400" kern="100" dirty="0">
                <a:solidFill>
                  <a:srgbClr val="000000"/>
                </a:solidFill>
                <a:latin typeface="Times New Roman" panose="02020603050405020304" pitchFamily="18" charset="0"/>
              </a:rPr>
              <a:t>дослідження з використанням </a:t>
            </a:r>
            <a:r>
              <a:rPr lang="uk-UA" sz="2400" kern="100" dirty="0" err="1">
                <a:solidFill>
                  <a:srgbClr val="000000"/>
                </a:solidFill>
                <a:latin typeface="Times New Roman" panose="02020603050405020304" pitchFamily="18" charset="0"/>
              </a:rPr>
              <a:t>літореофілів</a:t>
            </a:r>
            <a:r>
              <a:rPr lang="uk-UA" sz="2400" kern="100" dirty="0">
                <a:solidFill>
                  <a:srgbClr val="000000"/>
                </a:solidFill>
                <a:latin typeface="Times New Roman" panose="02020603050405020304" pitchFamily="18" charset="0"/>
              </a:rPr>
              <a:t> як індикаторів забруднення водних екосистем міста Запоріжжя є новим і оригінальним підходом, який може привести до розробки більш ефективних методів моніторингу та управління водними ресурсами.</a:t>
            </a:r>
          </a:p>
        </p:txBody>
      </p:sp>
    </p:spTree>
    <p:extLst>
      <p:ext uri="{BB962C8B-B14F-4D97-AF65-F5344CB8AC3E}">
        <p14:creationId xmlns:p14="http://schemas.microsoft.com/office/powerpoint/2010/main" val="1398147081"/>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944765-384A-8B54-30EE-B6925BB7ACF5}"/>
              </a:ext>
            </a:extLst>
          </p:cNvPr>
          <p:cNvSpPr txBox="1"/>
          <p:nvPr/>
        </p:nvSpPr>
        <p:spPr>
          <a:xfrm>
            <a:off x="196915" y="733592"/>
            <a:ext cx="11798169" cy="1341008"/>
          </a:xfrm>
          <a:prstGeom prst="rect">
            <a:avLst/>
          </a:prstGeom>
          <a:noFill/>
        </p:spPr>
        <p:txBody>
          <a:bodyPr wrap="square" rtlCol="0">
            <a:spAutoFit/>
          </a:bodyPr>
          <a:lstStyle/>
          <a:p>
            <a:pPr marL="0" indent="0" algn="just">
              <a:lnSpc>
                <a:spcPct val="115000"/>
              </a:lnSpc>
              <a:buNone/>
            </a:pPr>
            <a:r>
              <a:rPr lang="uk-UA" sz="1800" kern="100" dirty="0">
                <a:effectLst/>
                <a:latin typeface="Times New Roman" panose="02020603050405020304" pitchFamily="18" charset="0"/>
                <a:ea typeface="Times New Roman" panose="02020603050405020304" pitchFamily="18" charset="0"/>
              </a:rPr>
              <a:t>Як індикаторні таксони використовувались личинки комах (веснянок, одноденки), водяні комарі, бабки.</a:t>
            </a:r>
          </a:p>
          <a:p>
            <a:pPr marL="0" indent="0" algn="just">
              <a:lnSpc>
                <a:spcPct val="115000"/>
              </a:lnSpc>
              <a:buNone/>
            </a:pPr>
            <a:r>
              <a:rPr lang="uk-UA" sz="1800" kern="100" dirty="0">
                <a:effectLst/>
                <a:latin typeface="Times New Roman" panose="02020603050405020304" pitchFamily="18" charset="0"/>
                <a:ea typeface="Times New Roman" panose="02020603050405020304" pitchFamily="18" charset="0"/>
              </a:rPr>
              <a:t> Індикаторні таксони були розбиті на дві групи (таблиця 1): А (чутливі до забруднення і нестачі кисню) і В (стійкі до нестачі кисню, збільшуючи свою кількість при органічному забрудненні і замулюванні).</a:t>
            </a:r>
          </a:p>
          <a:p>
            <a:pPr marL="0" indent="0" algn="just">
              <a:lnSpc>
                <a:spcPct val="115000"/>
              </a:lnSpc>
              <a:buNone/>
            </a:pPr>
            <a:endParaRPr lang="uk-UA" sz="1800" kern="1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9E944765-384A-8B54-30EE-B6925BB7ACF5}"/>
              </a:ext>
            </a:extLst>
          </p:cNvPr>
          <p:cNvSpPr txBox="1"/>
          <p:nvPr/>
        </p:nvSpPr>
        <p:spPr>
          <a:xfrm>
            <a:off x="447042" y="1896128"/>
            <a:ext cx="9138528" cy="1376402"/>
          </a:xfrm>
          <a:prstGeom prst="rect">
            <a:avLst/>
          </a:prstGeom>
          <a:noFill/>
        </p:spPr>
        <p:txBody>
          <a:bodyPr wrap="square" rtlCol="0">
            <a:spAutoFit/>
          </a:bodyPr>
          <a:lstStyle/>
          <a:p>
            <a:pPr marL="0" indent="0" algn="ctr">
              <a:lnSpc>
                <a:spcPct val="115000"/>
              </a:lnSpc>
              <a:buNone/>
            </a:pPr>
            <a:r>
              <a:rPr lang="uk-UA" sz="2000" b="1" kern="100" dirty="0" err="1">
                <a:solidFill>
                  <a:srgbClr val="FF0000"/>
                </a:solidFill>
                <a:effectLst/>
                <a:latin typeface="Times New Roman" panose="02020603050405020304" pitchFamily="18" charset="0"/>
                <a:ea typeface="Times New Roman" panose="02020603050405020304" pitchFamily="18" charset="0"/>
              </a:rPr>
              <a:t>Літореофіли</a:t>
            </a:r>
            <a:r>
              <a:rPr lang="uk-UA" sz="2000" b="1" kern="100" dirty="0">
                <a:solidFill>
                  <a:srgbClr val="FF0000"/>
                </a:solidFill>
                <a:effectLst/>
                <a:latin typeface="Times New Roman" panose="02020603050405020304" pitchFamily="18" charset="0"/>
                <a:ea typeface="Times New Roman" panose="02020603050405020304" pitchFamily="18" charset="0"/>
              </a:rPr>
              <a:t> - індикатори забруднення</a:t>
            </a:r>
          </a:p>
          <a:p>
            <a:pPr marL="0" indent="0" algn="ctr">
              <a:lnSpc>
                <a:spcPct val="115000"/>
              </a:lnSpc>
              <a:buNone/>
            </a:pPr>
            <a:r>
              <a:rPr lang="uk-UA" sz="1800" kern="100" dirty="0">
                <a:effectLst/>
                <a:latin typeface="Times New Roman" panose="02020603050405020304" pitchFamily="18" charset="0"/>
                <a:ea typeface="Times New Roman" panose="02020603050405020304" pitchFamily="18" charset="0"/>
              </a:rPr>
              <a:t>                                                                                                                                                                                 </a:t>
            </a:r>
          </a:p>
          <a:p>
            <a:pPr marL="0" indent="0" algn="ctr">
              <a:lnSpc>
                <a:spcPct val="115000"/>
              </a:lnSpc>
              <a:buNone/>
            </a:pPr>
            <a:r>
              <a:rPr lang="uk-UA" sz="1800" kern="100" dirty="0">
                <a:effectLst/>
                <a:latin typeface="Times New Roman" panose="02020603050405020304" pitchFamily="18" charset="0"/>
                <a:ea typeface="Times New Roman" panose="02020603050405020304" pitchFamily="18" charset="0"/>
              </a:rPr>
              <a:t>                                                                                                                                           Таблиця 1</a:t>
            </a:r>
            <a:br>
              <a:rPr lang="uk-UA" sz="1800" kern="100" dirty="0">
                <a:effectLst/>
                <a:latin typeface="Times New Roman" panose="02020603050405020304" pitchFamily="18" charset="0"/>
                <a:ea typeface="Times New Roman" panose="02020603050405020304" pitchFamily="18" charset="0"/>
              </a:rPr>
            </a:br>
            <a:r>
              <a:rPr lang="uk-UA" sz="1800" kern="100" dirty="0">
                <a:effectLst/>
                <a:latin typeface="Times New Roman" panose="02020603050405020304" pitchFamily="18" charset="0"/>
                <a:ea typeface="Times New Roman" panose="02020603050405020304" pitchFamily="18" charset="0"/>
              </a:rPr>
              <a:t> </a:t>
            </a:r>
          </a:p>
        </p:txBody>
      </p:sp>
      <p:graphicFrame>
        <p:nvGraphicFramePr>
          <p:cNvPr id="3" name="Місце для вмісту 3">
            <a:extLst>
              <a:ext uri="{FF2B5EF4-FFF2-40B4-BE49-F238E27FC236}">
                <a16:creationId xmlns:a16="http://schemas.microsoft.com/office/drawing/2014/main" id="{230992E8-A5A7-CAC0-AB11-3DB9C721F547}"/>
              </a:ext>
            </a:extLst>
          </p:cNvPr>
          <p:cNvGraphicFramePr>
            <a:graphicFrameLocks noGrp="1"/>
          </p:cNvGraphicFramePr>
          <p:nvPr>
            <p:ph idx="1"/>
            <p:extLst>
              <p:ext uri="{D42A27DB-BD31-4B8C-83A1-F6EECF244321}">
                <p14:modId xmlns:p14="http://schemas.microsoft.com/office/powerpoint/2010/main" val="3417072012"/>
              </p:ext>
            </p:extLst>
          </p:nvPr>
        </p:nvGraphicFramePr>
        <p:xfrm>
          <a:off x="447042" y="2993095"/>
          <a:ext cx="9138528" cy="2883941"/>
        </p:xfrm>
        <a:graphic>
          <a:graphicData uri="http://schemas.openxmlformats.org/drawingml/2006/table">
            <a:tbl>
              <a:tblPr firstRow="1" firstCol="1" bandRow="1">
                <a:tableStyleId>{0505E3EF-67EA-436B-97B2-0124C06EBD24}</a:tableStyleId>
              </a:tblPr>
              <a:tblGrid>
                <a:gridCol w="4568775">
                  <a:extLst>
                    <a:ext uri="{9D8B030D-6E8A-4147-A177-3AD203B41FA5}">
                      <a16:colId xmlns:a16="http://schemas.microsoft.com/office/drawing/2014/main" val="2979064111"/>
                    </a:ext>
                  </a:extLst>
                </a:gridCol>
                <a:gridCol w="4569753">
                  <a:extLst>
                    <a:ext uri="{9D8B030D-6E8A-4147-A177-3AD203B41FA5}">
                      <a16:colId xmlns:a16="http://schemas.microsoft.com/office/drawing/2014/main" val="1910567239"/>
                    </a:ext>
                  </a:extLst>
                </a:gridCol>
              </a:tblGrid>
              <a:tr h="578001">
                <a:tc>
                  <a:txBody>
                    <a:bodyPr/>
                    <a:lstStyle/>
                    <a:p>
                      <a:pPr algn="ctr">
                        <a:lnSpc>
                          <a:spcPct val="115000"/>
                        </a:lnSpc>
                      </a:pPr>
                      <a:r>
                        <a:rPr lang="uk-UA" sz="2000" b="1" kern="100" dirty="0">
                          <a:solidFill>
                            <a:schemeClr val="dk1"/>
                          </a:solidFill>
                          <a:effectLst/>
                          <a:latin typeface="Times New Roman" panose="02020603050405020304" pitchFamily="18" charset="0"/>
                          <a:ea typeface="+mn-ea"/>
                          <a:cs typeface="Times New Roman" panose="02020603050405020304" pitchFamily="18" charset="0"/>
                        </a:rPr>
                        <a:t>Чутливі таксони (група А)</a:t>
                      </a:r>
                    </a:p>
                  </a:txBody>
                  <a:tcPr marL="68580" marR="68580" marT="0" marB="0"/>
                </a:tc>
                <a:tc>
                  <a:txBody>
                    <a:bodyPr/>
                    <a:lstStyle/>
                    <a:p>
                      <a:pPr algn="ctr">
                        <a:lnSpc>
                          <a:spcPct val="115000"/>
                        </a:lnSpc>
                      </a:pPr>
                      <a:r>
                        <a:rPr lang="uk-UA" sz="2000" b="1" kern="100" dirty="0">
                          <a:solidFill>
                            <a:schemeClr val="dk1"/>
                          </a:solidFill>
                          <a:effectLst/>
                          <a:latin typeface="Times New Roman" panose="02020603050405020304" pitchFamily="18" charset="0"/>
                          <a:ea typeface="+mn-ea"/>
                          <a:cs typeface="Times New Roman" panose="02020603050405020304" pitchFamily="18" charset="0"/>
                        </a:rPr>
                        <a:t>Стійкі таксони (група B)</a:t>
                      </a:r>
                    </a:p>
                  </a:txBody>
                  <a:tcPr marL="68580" marR="68580" marT="0" marB="0"/>
                </a:tc>
                <a:extLst>
                  <a:ext uri="{0D108BD9-81ED-4DB2-BD59-A6C34878D82A}">
                    <a16:rowId xmlns:a16="http://schemas.microsoft.com/office/drawing/2014/main" val="47772136"/>
                  </a:ext>
                </a:extLst>
              </a:tr>
              <a:tr h="576485">
                <a:tc>
                  <a:txBody>
                    <a:bodyPr/>
                    <a:lstStyle/>
                    <a:p>
                      <a:pPr algn="ctr">
                        <a:lnSpc>
                          <a:spcPct val="115000"/>
                        </a:lnSpc>
                      </a:pPr>
                      <a:r>
                        <a:rPr lang="uk-UA" sz="1800" b="0" kern="100" dirty="0">
                          <a:solidFill>
                            <a:schemeClr val="dk1"/>
                          </a:solidFill>
                          <a:effectLst/>
                          <a:latin typeface="Times New Roman" panose="02020603050405020304" pitchFamily="18" charset="0"/>
                          <a:ea typeface="+mn-ea"/>
                          <a:cs typeface="Times New Roman" panose="02020603050405020304" pitchFamily="18" charset="0"/>
                        </a:rPr>
                        <a:t>Одноденки: </a:t>
                      </a:r>
                      <a:r>
                        <a:rPr lang="uk-UA" sz="1800" b="0" kern="100" dirty="0" err="1">
                          <a:solidFill>
                            <a:schemeClr val="dk1"/>
                          </a:solidFill>
                          <a:effectLst/>
                          <a:latin typeface="Times New Roman" panose="02020603050405020304" pitchFamily="18" charset="0"/>
                          <a:ea typeface="+mn-ea"/>
                          <a:cs typeface="Times New Roman" panose="02020603050405020304" pitchFamily="18" charset="0"/>
                        </a:rPr>
                        <a:t>Ecdyonurus</a:t>
                      </a:r>
                      <a:r>
                        <a:rPr lang="uk-UA" sz="1800" b="0" kern="100" dirty="0">
                          <a:solidFill>
                            <a:schemeClr val="dk1"/>
                          </a:solidFill>
                          <a:effectLst/>
                          <a:latin typeface="Times New Roman" panose="02020603050405020304" pitchFamily="18" charset="0"/>
                          <a:ea typeface="+mn-ea"/>
                          <a:cs typeface="Times New Roman" panose="02020603050405020304" pitchFamily="18" charset="0"/>
                        </a:rPr>
                        <a:t> (</a:t>
                      </a:r>
                      <a:r>
                        <a:rPr lang="uk-UA" sz="1800" b="0" kern="100" dirty="0" err="1">
                          <a:solidFill>
                            <a:schemeClr val="dk1"/>
                          </a:solidFill>
                          <a:effectLst/>
                          <a:latin typeface="Times New Roman" panose="02020603050405020304" pitchFamily="18" charset="0"/>
                          <a:ea typeface="+mn-ea"/>
                          <a:cs typeface="Times New Roman" panose="02020603050405020304" pitchFamily="18" charset="0"/>
                        </a:rPr>
                        <a:t>Heptageniidae</a:t>
                      </a:r>
                      <a:r>
                        <a:rPr lang="uk-UA" sz="1800" b="0" kern="1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tc>
                  <a:txBody>
                    <a:bodyPr/>
                    <a:lstStyle/>
                    <a:p>
                      <a:pPr algn="ctr">
                        <a:lnSpc>
                          <a:spcPct val="115000"/>
                        </a:lnSpc>
                      </a:pPr>
                      <a:r>
                        <a:rPr lang="uk-UA" sz="1800" b="0" kern="100" dirty="0">
                          <a:solidFill>
                            <a:schemeClr val="dk1"/>
                          </a:solidFill>
                          <a:effectLst/>
                          <a:latin typeface="Times New Roman" panose="02020603050405020304" pitchFamily="18" charset="0"/>
                          <a:ea typeface="+mn-ea"/>
                          <a:cs typeface="Times New Roman" panose="02020603050405020304" pitchFamily="18" charset="0"/>
                        </a:rPr>
                        <a:t>Одноденки: (</a:t>
                      </a:r>
                      <a:r>
                        <a:rPr lang="uk-UA" sz="1800" b="0" kern="100" dirty="0" err="1">
                          <a:solidFill>
                            <a:schemeClr val="dk1"/>
                          </a:solidFill>
                          <a:effectLst/>
                          <a:latin typeface="Times New Roman" panose="02020603050405020304" pitchFamily="18" charset="0"/>
                          <a:ea typeface="+mn-ea"/>
                          <a:cs typeface="Times New Roman" panose="02020603050405020304" pitchFamily="18" charset="0"/>
                        </a:rPr>
                        <a:t>Baetidae</a:t>
                      </a:r>
                      <a:r>
                        <a:rPr lang="uk-UA" sz="1800" b="0" kern="1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433564393"/>
                  </a:ext>
                </a:extLst>
              </a:tr>
              <a:tr h="576485">
                <a:tc>
                  <a:txBody>
                    <a:bodyPr/>
                    <a:lstStyle/>
                    <a:p>
                      <a:pPr algn="ctr">
                        <a:lnSpc>
                          <a:spcPct val="115000"/>
                        </a:lnSpc>
                      </a:pPr>
                      <a:r>
                        <a:rPr lang="uk-UA" sz="1800" b="0" kern="100" dirty="0" err="1">
                          <a:solidFill>
                            <a:schemeClr val="dk1"/>
                          </a:solidFill>
                          <a:effectLst/>
                          <a:latin typeface="Times New Roman" panose="02020603050405020304" pitchFamily="18" charset="0"/>
                          <a:ea typeface="+mn-ea"/>
                          <a:cs typeface="Times New Roman" panose="02020603050405020304" pitchFamily="18" charset="0"/>
                        </a:rPr>
                        <a:t>Водомірки</a:t>
                      </a:r>
                      <a:r>
                        <a:rPr lang="uk-UA" sz="1800" b="0" kern="100" dirty="0">
                          <a:solidFill>
                            <a:schemeClr val="dk1"/>
                          </a:solidFill>
                          <a:effectLst/>
                          <a:latin typeface="Times New Roman" panose="02020603050405020304" pitchFamily="18" charset="0"/>
                          <a:ea typeface="+mn-ea"/>
                          <a:cs typeface="Times New Roman" panose="02020603050405020304" pitchFamily="18" charset="0"/>
                        </a:rPr>
                        <a:t> (</a:t>
                      </a:r>
                      <a:r>
                        <a:rPr lang="uk-UA" sz="1800" b="0" kern="100" dirty="0" err="1">
                          <a:solidFill>
                            <a:schemeClr val="dk1"/>
                          </a:solidFill>
                          <a:effectLst/>
                          <a:latin typeface="Times New Roman" panose="02020603050405020304" pitchFamily="18" charset="0"/>
                          <a:ea typeface="+mn-ea"/>
                          <a:cs typeface="Times New Roman" panose="02020603050405020304" pitchFamily="18" charset="0"/>
                        </a:rPr>
                        <a:t>Gerridae</a:t>
                      </a:r>
                      <a:r>
                        <a:rPr lang="uk-UA" sz="1800" b="0" kern="1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tc>
                  <a:txBody>
                    <a:bodyPr/>
                    <a:lstStyle/>
                    <a:p>
                      <a:pPr algn="ctr">
                        <a:lnSpc>
                          <a:spcPct val="115000"/>
                        </a:lnSpc>
                      </a:pPr>
                      <a:r>
                        <a:rPr lang="uk-UA" sz="1800" b="0" kern="100" dirty="0">
                          <a:solidFill>
                            <a:schemeClr val="dk1"/>
                          </a:solidFill>
                          <a:effectLst/>
                          <a:latin typeface="Times New Roman" panose="02020603050405020304" pitchFamily="18" charset="0"/>
                          <a:ea typeface="+mn-ea"/>
                          <a:cs typeface="Times New Roman" panose="02020603050405020304" pitchFamily="18" charset="0"/>
                        </a:rPr>
                        <a:t>Веснянки (</a:t>
                      </a:r>
                      <a:r>
                        <a:rPr lang="uk-UA" sz="1800" b="0" kern="100" dirty="0" err="1">
                          <a:solidFill>
                            <a:schemeClr val="dk1"/>
                          </a:solidFill>
                          <a:effectLst/>
                          <a:latin typeface="Times New Roman" panose="02020603050405020304" pitchFamily="18" charset="0"/>
                          <a:ea typeface="+mn-ea"/>
                          <a:cs typeface="Times New Roman" panose="02020603050405020304" pitchFamily="18" charset="0"/>
                        </a:rPr>
                        <a:t>Trichoptera</a:t>
                      </a:r>
                      <a:r>
                        <a:rPr lang="uk-UA" sz="1800" b="0" kern="1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2011334387"/>
                  </a:ext>
                </a:extLst>
              </a:tr>
              <a:tr h="576485">
                <a:tc>
                  <a:txBody>
                    <a:bodyPr/>
                    <a:lstStyle/>
                    <a:p>
                      <a:pPr algn="ctr">
                        <a:lnSpc>
                          <a:spcPct val="115000"/>
                        </a:lnSpc>
                      </a:pPr>
                      <a:r>
                        <a:rPr lang="uk-UA" sz="1800" b="0" kern="100">
                          <a:solidFill>
                            <a:schemeClr val="dk1"/>
                          </a:solidFill>
                          <a:effectLst/>
                          <a:latin typeface="Times New Roman" panose="02020603050405020304" pitchFamily="18" charset="0"/>
                          <a:ea typeface="+mn-ea"/>
                          <a:cs typeface="Times New Roman" panose="02020603050405020304" pitchFamily="18" charset="0"/>
                        </a:rPr>
                        <a:t> </a:t>
                      </a:r>
                    </a:p>
                  </a:txBody>
                  <a:tcPr marL="68580" marR="68580" marT="0" marB="0"/>
                </a:tc>
                <a:tc>
                  <a:txBody>
                    <a:bodyPr/>
                    <a:lstStyle/>
                    <a:p>
                      <a:pPr algn="ctr">
                        <a:lnSpc>
                          <a:spcPct val="115000"/>
                        </a:lnSpc>
                      </a:pPr>
                      <a:r>
                        <a:rPr lang="uk-UA" sz="1800" b="0" kern="100" dirty="0">
                          <a:solidFill>
                            <a:schemeClr val="dk1"/>
                          </a:solidFill>
                          <a:effectLst/>
                          <a:latin typeface="Times New Roman" panose="02020603050405020304" pitchFamily="18" charset="0"/>
                          <a:ea typeface="+mn-ea"/>
                          <a:cs typeface="Times New Roman" panose="02020603050405020304" pitchFamily="18" charset="0"/>
                        </a:rPr>
                        <a:t>Водяні комарі (</a:t>
                      </a:r>
                      <a:r>
                        <a:rPr lang="uk-UA" sz="1800" b="0" kern="100" dirty="0" err="1">
                          <a:solidFill>
                            <a:schemeClr val="dk1"/>
                          </a:solidFill>
                          <a:effectLst/>
                          <a:latin typeface="Times New Roman" panose="02020603050405020304" pitchFamily="18" charset="0"/>
                          <a:ea typeface="+mn-ea"/>
                          <a:cs typeface="Times New Roman" panose="02020603050405020304" pitchFamily="18" charset="0"/>
                        </a:rPr>
                        <a:t>Diptera</a:t>
                      </a:r>
                      <a:r>
                        <a:rPr lang="uk-UA" sz="1800" b="0" kern="100" dirty="0">
                          <a:solidFill>
                            <a:schemeClr val="dk1"/>
                          </a:solidFill>
                          <a:effectLst/>
                          <a:latin typeface="Times New Roman" panose="02020603050405020304" pitchFamily="18" charset="0"/>
                          <a:ea typeface="+mn-ea"/>
                          <a:cs typeface="Times New Roman" panose="02020603050405020304" pitchFamily="18" charset="0"/>
                        </a:rPr>
                        <a:t>: </a:t>
                      </a:r>
                      <a:r>
                        <a:rPr lang="uk-UA" sz="1800" b="0" kern="100" dirty="0" err="1">
                          <a:solidFill>
                            <a:schemeClr val="dk1"/>
                          </a:solidFill>
                          <a:effectLst/>
                          <a:latin typeface="Times New Roman" panose="02020603050405020304" pitchFamily="18" charset="0"/>
                          <a:ea typeface="+mn-ea"/>
                          <a:cs typeface="Times New Roman" panose="02020603050405020304" pitchFamily="18" charset="0"/>
                        </a:rPr>
                        <a:t>Culicidae</a:t>
                      </a:r>
                      <a:r>
                        <a:rPr lang="uk-UA" sz="1800" b="0" kern="1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2995373057"/>
                  </a:ext>
                </a:extLst>
              </a:tr>
              <a:tr h="576485">
                <a:tc>
                  <a:txBody>
                    <a:bodyPr/>
                    <a:lstStyle/>
                    <a:p>
                      <a:pPr algn="r">
                        <a:lnSpc>
                          <a:spcPct val="115000"/>
                        </a:lnSpc>
                      </a:pPr>
                      <a:r>
                        <a:rPr lang="uk-UA" sz="1800" b="0" kern="100">
                          <a:solidFill>
                            <a:schemeClr val="dk1"/>
                          </a:solidFill>
                          <a:effectLst/>
                          <a:latin typeface="Times New Roman" panose="02020603050405020304" pitchFamily="18" charset="0"/>
                          <a:ea typeface="+mn-ea"/>
                          <a:cs typeface="Times New Roman" panose="02020603050405020304" pitchFamily="18" charset="0"/>
                        </a:rPr>
                        <a:t> </a:t>
                      </a:r>
                    </a:p>
                  </a:txBody>
                  <a:tcPr marL="68580" marR="68580" marT="0" marB="0"/>
                </a:tc>
                <a:tc>
                  <a:txBody>
                    <a:bodyPr/>
                    <a:lstStyle/>
                    <a:p>
                      <a:pPr algn="ctr">
                        <a:lnSpc>
                          <a:spcPct val="115000"/>
                        </a:lnSpc>
                      </a:pPr>
                      <a:r>
                        <a:rPr lang="uk-UA" sz="1800" b="0" kern="100" dirty="0">
                          <a:solidFill>
                            <a:schemeClr val="dk1"/>
                          </a:solidFill>
                          <a:effectLst/>
                          <a:latin typeface="Times New Roman" panose="02020603050405020304" pitchFamily="18" charset="0"/>
                          <a:ea typeface="+mn-ea"/>
                          <a:cs typeface="Times New Roman" panose="02020603050405020304" pitchFamily="18" charset="0"/>
                        </a:rPr>
                        <a:t>Бабки (</a:t>
                      </a:r>
                      <a:r>
                        <a:rPr lang="uk-UA" sz="1800" b="0" kern="100" dirty="0" err="1">
                          <a:solidFill>
                            <a:schemeClr val="dk1"/>
                          </a:solidFill>
                          <a:effectLst/>
                          <a:latin typeface="Times New Roman" panose="02020603050405020304" pitchFamily="18" charset="0"/>
                          <a:ea typeface="+mn-ea"/>
                          <a:cs typeface="Times New Roman" panose="02020603050405020304" pitchFamily="18" charset="0"/>
                        </a:rPr>
                        <a:t>Ephemeroptera</a:t>
                      </a:r>
                      <a:r>
                        <a:rPr lang="uk-UA" sz="1800" b="0" kern="1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743204"/>
                  </a:ext>
                </a:extLst>
              </a:tr>
            </a:tbl>
          </a:graphicData>
        </a:graphic>
      </p:graphicFrame>
    </p:spTree>
    <p:extLst>
      <p:ext uri="{BB962C8B-B14F-4D97-AF65-F5344CB8AC3E}">
        <p14:creationId xmlns:p14="http://schemas.microsoft.com/office/powerpoint/2010/main" val="4101000806"/>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Скибка">
  <a:themeElements>
    <a:clrScheme name="Скибка">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кибка">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кибка">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186</TotalTime>
  <Words>1528</Words>
  <Application>Microsoft Office PowerPoint</Application>
  <PresentationFormat>Широкий екран</PresentationFormat>
  <Paragraphs>65</Paragraphs>
  <Slides>15</Slides>
  <Notes>0</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15</vt:i4>
      </vt:variant>
    </vt:vector>
  </HeadingPairs>
  <TitlesOfParts>
    <vt:vector size="20" baseType="lpstr">
      <vt:lpstr>Century Gothic</vt:lpstr>
      <vt:lpstr>Times New Roman</vt:lpstr>
      <vt:lpstr>Wingdings</vt:lpstr>
      <vt:lpstr>Wingdings 3</vt:lpstr>
      <vt:lpstr>Скибка</vt:lpstr>
      <vt:lpstr>Метод оцінки забруднення за допомогою літореофілів у місті Запоріжжя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Чутливі таксони </vt:lpstr>
      <vt:lpstr>Стійкі таксони </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Andrew G</dc:creator>
  <cp:lastModifiedBy>Скорбатюк Денис</cp:lastModifiedBy>
  <cp:revision>8</cp:revision>
  <dcterms:created xsi:type="dcterms:W3CDTF">2024-04-22T08:03:44Z</dcterms:created>
  <dcterms:modified xsi:type="dcterms:W3CDTF">2024-04-22T14:23:04Z</dcterms:modified>
</cp:coreProperties>
</file>