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2" r:id="rId4"/>
    <p:sldId id="260" r:id="rId5"/>
    <p:sldId id="261" r:id="rId6"/>
    <p:sldId id="259" r:id="rId7"/>
    <p:sldId id="263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39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tia\Desktop\documents\&#1075;&#1091;&#1088;&#1090;&#1086;&#1082;\2023-2024\&#1052;&#1040;&#1053;%20&#1102;&#1085;&#1110;&#1086;&#1088;%20&#1040;&#1085;&#1076;&#1088;&#1110;&#1081;\&#1075;&#1088;&#1091;&#1085;&#1090;&#1086;&#1074;&#1110;%20&#1082;&#1086;&#1084;&#1072;&#1093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tia\Desktop\documents\&#1075;&#1091;&#1088;&#1090;&#1086;&#1082;\2023-2024\&#1052;&#1040;&#1053;%20&#1102;&#1085;&#1110;&#1086;&#1088;%20&#1040;&#1085;&#1076;&#1088;&#1110;&#1081;\&#1075;&#1088;&#1091;&#1085;&#1090;&#1086;&#1074;&#1110;%20&#1082;&#1086;&#1084;&#1072;&#1093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Sheet7!$E$4</c:f>
              <c:strCache>
                <c:ptCount val="1"/>
                <c:pt idx="0">
                  <c:v>З КС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Sheet7!$D$5:$D$16</c:f>
              <c:strCache>
                <c:ptCount val="12"/>
                <c:pt idx="0">
                  <c:v>Anthicidae</c:v>
                </c:pt>
                <c:pt idx="1">
                  <c:v>Carabidae </c:v>
                </c:pt>
                <c:pt idx="2">
                  <c:v>Chrysomelidae</c:v>
                </c:pt>
                <c:pt idx="3">
                  <c:v>Coreidae</c:v>
                </c:pt>
                <c:pt idx="4">
                  <c:v>Curculionidae</c:v>
                </c:pt>
                <c:pt idx="5">
                  <c:v>Dermestidae </c:v>
                </c:pt>
                <c:pt idx="6">
                  <c:v>Histeridae</c:v>
                </c:pt>
                <c:pt idx="7">
                  <c:v>Myrmecophilidae </c:v>
                </c:pt>
                <c:pt idx="8">
                  <c:v>Nitidulidae</c:v>
                </c:pt>
                <c:pt idx="9">
                  <c:v>Scarabaeidae</c:v>
                </c:pt>
                <c:pt idx="10">
                  <c:v>Staphylinidae</c:v>
                </c:pt>
                <c:pt idx="11">
                  <c:v>Tenebrionidae</c:v>
                </c:pt>
              </c:strCache>
            </c:strRef>
          </c:cat>
          <c:val>
            <c:numRef>
              <c:f>Sheet7!$E$5:$E$16</c:f>
              <c:numCache>
                <c:formatCode>General</c:formatCode>
                <c:ptCount val="12"/>
                <c:pt idx="0">
                  <c:v>19</c:v>
                </c:pt>
                <c:pt idx="1">
                  <c:v>194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5</c:v>
                </c:pt>
                <c:pt idx="10">
                  <c:v>12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CE-4DE3-876B-8CC9319ACC87}"/>
            </c:ext>
          </c:extLst>
        </c:ser>
        <c:ser>
          <c:idx val="1"/>
          <c:order val="1"/>
          <c:tx>
            <c:strRef>
              <c:f>Sheet7!$F$4</c:f>
              <c:strCache>
                <c:ptCount val="1"/>
                <c:pt idx="0">
                  <c:v>Без КС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Sheet7!$D$5:$D$16</c:f>
              <c:strCache>
                <c:ptCount val="12"/>
                <c:pt idx="0">
                  <c:v>Anthicidae</c:v>
                </c:pt>
                <c:pt idx="1">
                  <c:v>Carabidae </c:v>
                </c:pt>
                <c:pt idx="2">
                  <c:v>Chrysomelidae</c:v>
                </c:pt>
                <c:pt idx="3">
                  <c:v>Coreidae</c:v>
                </c:pt>
                <c:pt idx="4">
                  <c:v>Curculionidae</c:v>
                </c:pt>
                <c:pt idx="5">
                  <c:v>Dermestidae </c:v>
                </c:pt>
                <c:pt idx="6">
                  <c:v>Histeridae</c:v>
                </c:pt>
                <c:pt idx="7">
                  <c:v>Myrmecophilidae </c:v>
                </c:pt>
                <c:pt idx="8">
                  <c:v>Nitidulidae</c:v>
                </c:pt>
                <c:pt idx="9">
                  <c:v>Scarabaeidae</c:v>
                </c:pt>
                <c:pt idx="10">
                  <c:v>Staphylinidae</c:v>
                </c:pt>
                <c:pt idx="11">
                  <c:v>Tenebrionidae</c:v>
                </c:pt>
              </c:strCache>
            </c:strRef>
          </c:cat>
          <c:val>
            <c:numRef>
              <c:f>Sheet7!$F$5:$F$16</c:f>
              <c:numCache>
                <c:formatCode>General</c:formatCode>
                <c:ptCount val="12"/>
                <c:pt idx="0">
                  <c:v>13</c:v>
                </c:pt>
                <c:pt idx="1">
                  <c:v>149</c:v>
                </c:pt>
                <c:pt idx="2">
                  <c:v>1</c:v>
                </c:pt>
                <c:pt idx="5">
                  <c:v>7</c:v>
                </c:pt>
                <c:pt idx="6">
                  <c:v>1</c:v>
                </c:pt>
                <c:pt idx="9">
                  <c:v>5</c:v>
                </c:pt>
                <c:pt idx="1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CE-4DE3-876B-8CC9319AC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3920879"/>
        <c:axId val="1843921359"/>
      </c:barChart>
      <c:catAx>
        <c:axId val="18439208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43921359"/>
        <c:crosses val="autoZero"/>
        <c:auto val="1"/>
        <c:lblAlgn val="ctr"/>
        <c:lblOffset val="100"/>
        <c:noMultiLvlLbl val="0"/>
      </c:catAx>
      <c:valAx>
        <c:axId val="1843921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43920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Sheet6!$H$3</c:f>
              <c:strCache>
                <c:ptCount val="1"/>
                <c:pt idx="0">
                  <c:v>З КС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Sheet6!$G$4:$G$10</c:f>
              <c:strCache>
                <c:ptCount val="7"/>
                <c:pt idx="0">
                  <c:v>зсф</c:v>
                </c:pt>
                <c:pt idx="1">
                  <c:v>зф</c:v>
                </c:pt>
                <c:pt idx="2">
                  <c:v>зфф</c:v>
                </c:pt>
                <c:pt idx="3">
                  <c:v>сф</c:v>
                </c:pt>
                <c:pt idx="4">
                  <c:v>фф</c:v>
                </c:pt>
                <c:pt idx="5">
                  <c:v>фз</c:v>
                </c:pt>
                <c:pt idx="6">
                  <c:v>фсз</c:v>
                </c:pt>
              </c:strCache>
            </c:strRef>
          </c:cat>
          <c:val>
            <c:numRef>
              <c:f>Sheet6!$H$4:$H$10</c:f>
              <c:numCache>
                <c:formatCode>General</c:formatCode>
                <c:ptCount val="7"/>
                <c:pt idx="0">
                  <c:v>19</c:v>
                </c:pt>
                <c:pt idx="1">
                  <c:v>195</c:v>
                </c:pt>
                <c:pt idx="2">
                  <c:v>13</c:v>
                </c:pt>
                <c:pt idx="3">
                  <c:v>8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98-4659-AC70-198FFA3A130D}"/>
            </c:ext>
          </c:extLst>
        </c:ser>
        <c:ser>
          <c:idx val="1"/>
          <c:order val="1"/>
          <c:tx>
            <c:strRef>
              <c:f>Sheet6!$I$3</c:f>
              <c:strCache>
                <c:ptCount val="1"/>
                <c:pt idx="0">
                  <c:v>Без КС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Sheet6!$G$4:$G$10</c:f>
              <c:strCache>
                <c:ptCount val="7"/>
                <c:pt idx="0">
                  <c:v>зсф</c:v>
                </c:pt>
                <c:pt idx="1">
                  <c:v>зф</c:v>
                </c:pt>
                <c:pt idx="2">
                  <c:v>зфф</c:v>
                </c:pt>
                <c:pt idx="3">
                  <c:v>сф</c:v>
                </c:pt>
                <c:pt idx="4">
                  <c:v>фф</c:v>
                </c:pt>
                <c:pt idx="5">
                  <c:v>фз</c:v>
                </c:pt>
                <c:pt idx="6">
                  <c:v>фсз</c:v>
                </c:pt>
              </c:strCache>
            </c:strRef>
          </c:cat>
          <c:val>
            <c:numRef>
              <c:f>Sheet6!$I$4:$I$10</c:f>
              <c:numCache>
                <c:formatCode>General</c:formatCode>
                <c:ptCount val="7"/>
                <c:pt idx="0">
                  <c:v>8</c:v>
                </c:pt>
                <c:pt idx="1">
                  <c:v>132</c:v>
                </c:pt>
                <c:pt idx="2">
                  <c:v>24</c:v>
                </c:pt>
                <c:pt idx="3">
                  <c:v>11</c:v>
                </c:pt>
                <c:pt idx="4">
                  <c:v>2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98-4659-AC70-198FFA3A1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998367"/>
        <c:axId val="1851999327"/>
      </c:barChart>
      <c:catAx>
        <c:axId val="1851998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1851999327"/>
        <c:crosses val="autoZero"/>
        <c:auto val="1"/>
        <c:lblAlgn val="ctr"/>
        <c:lblOffset val="100"/>
        <c:noMultiLvlLbl val="0"/>
      </c:catAx>
      <c:valAx>
        <c:axId val="1851999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Кількість особин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1851998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FFC4A-ED1E-4C8B-9C7A-DB3BC6B67D8D}" type="datetimeFigureOut">
              <a:rPr lang="en-CH" smtClean="0"/>
              <a:t>07/04/2024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52876-F19C-47A0-9700-7F6D0C25FC4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6571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B2EF-078A-626A-03EE-69EE756FE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9C469-6E1C-6BD8-F3B6-305BFF095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83389-0BD2-66E5-1B86-28506247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E05-4758-4762-A81A-966480C6860E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4B4C4-351B-6A21-77B1-9C4E1379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C3DE5-207E-8A1B-6E87-357B325B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0079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1FC7-4A4E-1FDB-5C55-A21691EC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FA4CD-EEAB-3C71-F42B-A79BD77BD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34A2E-A995-79F5-8BDE-2E34267D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70E0-06A0-41A8-AFE7-06B6E3986BC9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0D7A7-4EC5-AE88-41C6-3E3293A3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E1854-C7A4-01A3-53C9-74B0BE15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7073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CD348C-3F96-59CC-FEE6-19A34D8EA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59BDE-088D-7943-3EED-BD799596F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4A1EA-6F38-483D-9E1B-A1AB10D0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E30-F610-4093-AF3B-593030D2388A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C5DCF-CD59-BC96-B987-13612B08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768F5-86C4-87F1-6DA3-E43707DC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6451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75811-1D23-2D56-CD23-2E134550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B16BF-BA9E-4864-EEB2-2D2C8BB84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A7CA8-35D7-D78A-9F55-1FF250E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F863-E98D-418F-8DAE-56E6E8A60B99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B0DCF-1553-A092-222A-B6F5792F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B107C-D9F7-C378-B2C3-3F38CCA2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0913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8D9E2-CAD5-C6B5-3B21-64DBF5829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822CE-4D48-47A8-C6E2-24F52B1CE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95648-730E-9E48-5717-C52AEEFD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C5D1-DEBF-4A25-BEC3-DA4BDB8D183A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B3722-5608-E0C5-4F42-0F54D079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B90FF-D1E1-5975-1576-FF16386F8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4963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3EE6-121F-3D7B-B164-DE4E58EB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87008-032C-D67A-7468-2C941AEB2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E1548-668E-6750-DEDB-23FC7B606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039FA-0675-12F7-9DC5-0C55310E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F4DD-6AAC-4874-8D15-F16973FBB701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6AF66-3DF4-C122-9EA0-0E78BC40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CA7A8-3927-5A80-F60A-A41C1A6A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1285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C5C7D-F3CA-033A-E475-C2166CB3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8C803-6A48-1913-D55B-ECB6C2EDB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EEB89-CA3C-76B4-DD1E-5ACAC1809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99489-1B25-D66D-8FC7-3B5DDA40B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14E93-EB75-0180-2217-EC97AA0CC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AFEFBC-DB67-AC20-F97C-8BB3826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0702E-EEFB-4CA4-B710-1D727FB76085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0460A-1BE5-7ABB-B8E5-7754E643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7D966-5347-63C6-73BD-DC3C50A5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0249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2CD6-53B3-9466-7EF5-E2D22B09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D96479-69B6-E682-85CF-B4FC892F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7148-A9FB-4BA2-BFB3-2234F2E3177C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42DBD-9153-C68C-B70C-A4A30415A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D5D96-6349-048D-AE7C-CCC1C86E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7718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97FC74-2D25-1FD4-1C05-490515CB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69384-F5BD-4058-8B3D-C6085621B9E2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7FBD2-8364-FEDD-A101-B26CCD22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3D245-F39D-D772-893A-9CA2E8DB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5249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2187-644B-20AC-FFB1-8B70567F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449DD-3244-093E-CE94-289E14B62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80CE3-3EBF-E797-BE38-D20EF48DD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FBCA7-78B0-1C25-3F23-9855CC48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A07A-B23C-4FB1-8ACB-947F70FDC551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E0F6-4F73-9669-DC90-536A60FE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195C2-B857-F37E-994B-2EA9397C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5502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2BBE-2C61-2A98-0771-72FA626F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AE2AF4-555E-47DF-A259-8D0A4BEF8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93460-1AD8-1AF2-D54E-FAFB75C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776FD-3ED5-86C1-8623-0D090918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4E21-AF5E-421A-AB19-A29E53A20D0A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561E6-C9BA-8422-D1FE-0E656F832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A711-5EF5-0486-75DB-7E704D84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1508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437651-4222-3740-4620-53555B09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41EFA-3515-B576-81ED-7C3737FC3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5BC3E-F5B7-D818-DE33-4CC32D63D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85EBC-912F-4547-8E67-DC3DDED34A29}" type="datetime8">
              <a:rPr lang="en-CH" smtClean="0"/>
              <a:t>07/04/2024 14:30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080A-CC0B-293D-3638-AD1CFDD1E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E0B06-DC4D-6473-D2A5-CDF98B26A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4516E-CC54-4BB4-AA21-030253C6115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519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449E93-4F22-58C3-92BB-0C72A303A6AE}"/>
              </a:ext>
            </a:extLst>
          </p:cNvPr>
          <p:cNvSpPr txBox="1"/>
          <p:nvPr/>
        </p:nvSpPr>
        <p:spPr>
          <a:xfrm>
            <a:off x="1893723" y="79344"/>
            <a:ext cx="87748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Міністерство освіти і науки України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Департамент освіти і науки Київської обласної державної адміністрації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Білоцерківське територіальне відділення МАН України 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Білоцерківський ліцей-гімназія 17 Білоцерківської міської ради Київської області</a:t>
            </a:r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F00DD-34DC-4A47-DD50-E8EDDA7A9BC2}"/>
              </a:ext>
            </a:extLst>
          </p:cNvPr>
          <p:cNvSpPr txBox="1"/>
          <p:nvPr/>
        </p:nvSpPr>
        <p:spPr>
          <a:xfrm>
            <a:off x="2385391" y="1799518"/>
            <a:ext cx="8488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Герпетобіонти як індикатори стану середовища: оцінка впливу квіткових смуг на полях сої</a:t>
            </a:r>
            <a:endParaRPr lang="en-CH" sz="2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6DDC7A69-AE62-324E-7CE7-C01B04DEC97B}"/>
              </a:ext>
            </a:extLst>
          </p:cNvPr>
          <p:cNvSpPr/>
          <p:nvPr/>
        </p:nvSpPr>
        <p:spPr>
          <a:xfrm>
            <a:off x="7122317" y="3373258"/>
            <a:ext cx="3943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виконав: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Злочевський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Андрій Віталійович,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7а класу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Білоцерківського ліцею-гімназії № 17 Білоцерківської міської ради Київської області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FFFB749-16C4-A20B-70A5-86C9DE67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1</a:t>
            </a:fld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DCA15-0B4D-2B46-523C-68B7AAF9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r="40138"/>
          <a:stretch/>
        </p:blipFill>
        <p:spPr>
          <a:xfrm>
            <a:off x="595618" y="2966418"/>
            <a:ext cx="6325299" cy="27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6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20210629_094327">
            <a:extLst>
              <a:ext uri="{FF2B5EF4-FFF2-40B4-BE49-F238E27FC236}">
                <a16:creationId xmlns:a16="http://schemas.microsoft.com/office/drawing/2014/main" id="{25B6CCD8-23AA-E6BD-2319-36F7D5AB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7" y="136525"/>
            <a:ext cx="6054653" cy="453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4BB40-E83C-BD68-09A6-50395A01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10</a:t>
            </a:fld>
            <a:endParaRPr lang="en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D6A7D-0847-19BF-89E5-F07ACA1B9B53}"/>
              </a:ext>
            </a:extLst>
          </p:cNvPr>
          <p:cNvSpPr txBox="1"/>
          <p:nvPr/>
        </p:nvSpPr>
        <p:spPr>
          <a:xfrm>
            <a:off x="6811618" y="1733586"/>
            <a:ext cx="3849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Дякую за увагу!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15483-DD63-A3CB-1B03-F7181A323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46" y="3711576"/>
            <a:ext cx="8257563" cy="30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2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MG_20210813_094006">
            <a:extLst>
              <a:ext uri="{FF2B5EF4-FFF2-40B4-BE49-F238E27FC236}">
                <a16:creationId xmlns:a16="http://schemas.microsoft.com/office/drawing/2014/main" id="{67ED3E63-1566-BA4D-2C0B-0BD5CEC80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3"/>
          <a:stretch/>
        </p:blipFill>
        <p:spPr bwMode="auto">
          <a:xfrm>
            <a:off x="690169" y="923527"/>
            <a:ext cx="2930524" cy="4855869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FEC38-6E73-E836-8024-493D5B48ACF8}"/>
              </a:ext>
            </a:extLst>
          </p:cNvPr>
          <p:cNvSpPr txBox="1"/>
          <p:nvPr/>
        </p:nvSpPr>
        <p:spPr>
          <a:xfrm>
            <a:off x="4207565" y="2427885"/>
            <a:ext cx="6858000" cy="327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uk-UA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CH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таксономічний аналіз зібраних комах, </a:t>
            </a:r>
            <a:endParaRPr lang="en-CH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визначити хаочиву спеціализацію герпетобіонтів на полях з квітковими смугами і без, </a:t>
            </a:r>
            <a:endParaRPr lang="en-CH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розрахувати індекси біорізноманітності комах, </a:t>
            </a:r>
            <a:endParaRPr lang="en-CH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проаналізувати вплив квіткових смуг на поля сої за індикаторними показниками.</a:t>
            </a:r>
            <a:endParaRPr lang="en-CH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59BBB-D91E-2644-7685-45F41D2B5E02}"/>
              </a:ext>
            </a:extLst>
          </p:cNvPr>
          <p:cNvSpPr txBox="1"/>
          <p:nvPr/>
        </p:nvSpPr>
        <p:spPr>
          <a:xfrm>
            <a:off x="4147929" y="1041585"/>
            <a:ext cx="7023653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 дослідження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за допомогою індикаторів-герпетобіонтів визначити вплив квіткових смуг на посіви сої.</a:t>
            </a:r>
            <a:endParaRPr lang="en-CH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1EA466-29FE-C423-7C24-40C216D4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2394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C7136F6-2503-7B7B-37A9-36518F925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983564"/>
              </p:ext>
            </p:extLst>
          </p:nvPr>
        </p:nvGraphicFramePr>
        <p:xfrm>
          <a:off x="5602030" y="2297171"/>
          <a:ext cx="5641520" cy="2381252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2497066">
                  <a:extLst>
                    <a:ext uri="{9D8B030D-6E8A-4147-A177-3AD203B41FA5}">
                      <a16:colId xmlns:a16="http://schemas.microsoft.com/office/drawing/2014/main" val="3441197063"/>
                    </a:ext>
                  </a:extLst>
                </a:gridCol>
                <a:gridCol w="1572227">
                  <a:extLst>
                    <a:ext uri="{9D8B030D-6E8A-4147-A177-3AD203B41FA5}">
                      <a16:colId xmlns:a16="http://schemas.microsoft.com/office/drawing/2014/main" val="3653449794"/>
                    </a:ext>
                  </a:extLst>
                </a:gridCol>
                <a:gridCol w="1572227">
                  <a:extLst>
                    <a:ext uri="{9D8B030D-6E8A-4147-A177-3AD203B41FA5}">
                      <a16:colId xmlns:a16="http://schemas.microsoft.com/office/drawing/2014/main" val="660565997"/>
                    </a:ext>
                  </a:extLst>
                </a:gridCol>
              </a:tblGrid>
              <a:tr h="5953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КС*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КС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910062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родин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0284895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видів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46856612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особин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H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endParaRPr lang="en-CH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79714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AC3FAD3-B3F3-064B-BBD9-D596826981BE}"/>
              </a:ext>
            </a:extLst>
          </p:cNvPr>
          <p:cNvSpPr txBox="1"/>
          <p:nvPr/>
        </p:nvSpPr>
        <p:spPr>
          <a:xfrm>
            <a:off x="6037269" y="1267346"/>
            <a:ext cx="4542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Кількість таксонів на ділянках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C782F-3A0F-1263-D3EA-4611B989E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3</a:t>
            </a:fld>
            <a:endParaRPr lang="en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234FB-58BE-F074-50F8-B8888BA46A6F}"/>
              </a:ext>
            </a:extLst>
          </p:cNvPr>
          <p:cNvSpPr txBox="1"/>
          <p:nvPr/>
        </p:nvSpPr>
        <p:spPr>
          <a:xfrm>
            <a:off x="5602030" y="4850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* З КС – з квітковими смугами, без КС – без квіткових смуг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F220F2-FA9A-9FA1-8070-2EC113694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1" y="219496"/>
            <a:ext cx="4777393" cy="3019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3770F-F5AF-E39C-65C6-496D89C0F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0" y="3388846"/>
            <a:ext cx="4769984" cy="29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1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7DDD0C-1237-86B7-A281-C70F537ED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690739"/>
              </p:ext>
            </p:extLst>
          </p:nvPr>
        </p:nvGraphicFramePr>
        <p:xfrm>
          <a:off x="117448" y="172965"/>
          <a:ext cx="5780014" cy="6512070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3281872">
                  <a:extLst>
                    <a:ext uri="{9D8B030D-6E8A-4147-A177-3AD203B41FA5}">
                      <a16:colId xmlns:a16="http://schemas.microsoft.com/office/drawing/2014/main" val="2314122805"/>
                    </a:ext>
                  </a:extLst>
                </a:gridCol>
                <a:gridCol w="1249071">
                  <a:extLst>
                    <a:ext uri="{9D8B030D-6E8A-4147-A177-3AD203B41FA5}">
                      <a16:colId xmlns:a16="http://schemas.microsoft.com/office/drawing/2014/main" val="1826287026"/>
                    </a:ext>
                  </a:extLst>
                </a:gridCol>
                <a:gridCol w="1249071">
                  <a:extLst>
                    <a:ext uri="{9D8B030D-6E8A-4147-A177-3AD203B41FA5}">
                      <a16:colId xmlns:a16="http://schemas.microsoft.com/office/drawing/2014/main" val="3270890328"/>
                    </a:ext>
                  </a:extLst>
                </a:gridCol>
              </a:tblGrid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Вид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З КС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Без КС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465355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Acupalpus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Meridianus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4119570138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effectLst/>
                        </a:rPr>
                        <a:t>Amara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similata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3267084279"/>
                  </a:ext>
                </a:extLst>
              </a:tr>
              <a:tr h="213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Anisoplia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austriaca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410672091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Anthicus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hispidus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18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8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46556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Anthicus</a:t>
                      </a:r>
                      <a:r>
                        <a:rPr lang="en-US" sz="1400" b="0" i="1" u="none" strike="noStrike" dirty="0">
                          <a:effectLst/>
                        </a:rPr>
                        <a:t> sp.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2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688208783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Bembidion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properans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14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29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515781"/>
                  </a:ext>
                </a:extLst>
              </a:tr>
              <a:tr h="193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Bembidion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quadrimaculatum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1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3878127643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Bothynoderes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punctiventris</a:t>
                      </a:r>
                      <a:r>
                        <a:rPr lang="en-US" sz="1400" b="0" i="1" u="none" strike="noStrike" dirty="0">
                          <a:effectLst/>
                        </a:rPr>
                        <a:t> 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278226098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effectLst/>
                        </a:rPr>
                        <a:t>Calathus (</a:t>
                      </a:r>
                      <a:r>
                        <a:rPr lang="en-US" sz="1400" b="0" i="1" u="none" strike="noStrike" dirty="0" err="1">
                          <a:effectLst/>
                        </a:rPr>
                        <a:t>Dolichus</a:t>
                      </a:r>
                      <a:r>
                        <a:rPr lang="en-US" sz="1400" b="0" i="1" u="none" strike="noStrike" dirty="0">
                          <a:effectLst/>
                        </a:rPr>
                        <a:t>)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halensis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2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260360278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effectLst/>
                        </a:rPr>
                        <a:t>Calathus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fuscipes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2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12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03634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effectLst/>
                        </a:rPr>
                        <a:t>Calosoma auropunctatum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5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3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1279389421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Coreus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marginatus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2998382399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Cylindera</a:t>
                      </a:r>
                      <a:r>
                        <a:rPr lang="en-US" sz="1400" b="0" i="1" u="none" strike="noStrike" dirty="0">
                          <a:effectLst/>
                        </a:rPr>
                        <a:t> germanica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2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2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1956645219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Dermestes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laniarius</a:t>
                      </a:r>
                      <a:r>
                        <a:rPr lang="en-US" sz="1400" b="0" i="1" u="none" strike="noStrike" dirty="0">
                          <a:effectLst/>
                        </a:rPr>
                        <a:t> 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3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7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450650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Harpalus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distinguendus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4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1176209519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Harpalus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rufipes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8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23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224091"/>
                  </a:ext>
                </a:extLst>
              </a:tr>
              <a:tr h="209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Hister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carbonarius</a:t>
                      </a:r>
                      <a:r>
                        <a:rPr lang="en-US" sz="1400" b="0" i="1" u="none" strike="noStrike" dirty="0">
                          <a:effectLst/>
                        </a:rPr>
                        <a:t> 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3721603093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Meligethes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3904515170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Microlestes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minutulus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3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1264651697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Notoxus</a:t>
                      </a:r>
                      <a:r>
                        <a:rPr lang="en-US" sz="1400" b="0" i="1" u="none" strike="noStrike" dirty="0">
                          <a:effectLst/>
                        </a:rPr>
                        <a:t> monoceros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3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1908188419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Myrmecophilus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acervorum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1814169901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Philonthus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sp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6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3453223847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Opatrum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sabulosum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2540587214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Phyllotreta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vitula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12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3272901715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Pleurophorus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caesus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5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3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3423830667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Poecilus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cupreus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154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35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330108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Poecilus</a:t>
                      </a:r>
                      <a:r>
                        <a:rPr lang="en-US" sz="1400" b="0" i="1" u="none" strike="noStrike" dirty="0">
                          <a:effectLst/>
                        </a:rPr>
                        <a:t> versicolor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 dirty="0">
                          <a:effectLst/>
                        </a:rPr>
                        <a:t>40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301584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Potosia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affinis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>
                          <a:effectLst/>
                        </a:rPr>
                        <a:t> 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2707029160"/>
                  </a:ext>
                </a:extLst>
              </a:tr>
              <a:tr h="1986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 err="1">
                          <a:effectLst/>
                        </a:rPr>
                        <a:t>Rhinoncus</a:t>
                      </a:r>
                      <a:r>
                        <a:rPr lang="en-US" sz="1400" b="0" i="1" u="none" strike="noStrike" dirty="0">
                          <a:effectLst/>
                        </a:rPr>
                        <a:t> </a:t>
                      </a:r>
                      <a:r>
                        <a:rPr lang="en-US" sz="1400" b="0" i="1" u="none" strike="noStrike" dirty="0" err="1">
                          <a:effectLst/>
                        </a:rPr>
                        <a:t>bruchoides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400" u="none" strike="noStrike">
                          <a:effectLst/>
                        </a:rPr>
                        <a:t>1</a:t>
                      </a:r>
                      <a:endParaRPr lang="en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400" u="none" strike="noStrike" dirty="0">
                          <a:effectLst/>
                        </a:rPr>
                        <a:t> </a:t>
                      </a:r>
                      <a:endParaRPr lang="en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b"/>
                </a:tc>
                <a:extLst>
                  <a:ext uri="{0D108BD9-81ED-4DB2-BD59-A6C34878D82A}">
                    <a16:rowId xmlns:a16="http://schemas.microsoft.com/office/drawing/2014/main" val="4113882600"/>
                  </a:ext>
                </a:extLst>
              </a:tr>
            </a:tbl>
          </a:graphicData>
        </a:graphic>
      </p:graphicFrame>
      <p:pic>
        <p:nvPicPr>
          <p:cNvPr id="3074" name="Picture 2" descr="Bembidion properans | uk beetles">
            <a:extLst>
              <a:ext uri="{FF2B5EF4-FFF2-40B4-BE49-F238E27FC236}">
                <a16:creationId xmlns:a16="http://schemas.microsoft.com/office/drawing/2014/main" id="{E80BE2AD-A1CC-85D3-1841-8660B515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08" y="493114"/>
            <a:ext cx="1291807" cy="19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9F91A1-349F-2827-5383-43B62512B10E}"/>
              </a:ext>
            </a:extLst>
          </p:cNvPr>
          <p:cNvSpPr txBox="1"/>
          <p:nvPr/>
        </p:nvSpPr>
        <p:spPr>
          <a:xfrm>
            <a:off x="5963602" y="2370941"/>
            <a:ext cx="2320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600" i="1" u="none" strike="noStrike" dirty="0" err="1">
                <a:effectLst/>
              </a:rPr>
              <a:t>Bembidion</a:t>
            </a:r>
            <a:r>
              <a:rPr lang="en-US" sz="1600" i="1" u="none" strike="noStrike" dirty="0">
                <a:effectLst/>
              </a:rPr>
              <a:t> </a:t>
            </a:r>
            <a:r>
              <a:rPr lang="en-US" sz="1600" i="1" u="none" strike="noStrike" dirty="0" err="1">
                <a:effectLst/>
              </a:rPr>
              <a:t>properans</a:t>
            </a:r>
            <a:endParaRPr lang="en-US" sz="16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22" descr="Harpalus rufipes (De Geer, 1774) | UK Beetle Recording">
            <a:extLst>
              <a:ext uri="{FF2B5EF4-FFF2-40B4-BE49-F238E27FC236}">
                <a16:creationId xmlns:a16="http://schemas.microsoft.com/office/drawing/2014/main" id="{834EB5E9-8917-49D2-BEC0-38044AAB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678" y="1021046"/>
            <a:ext cx="829658" cy="17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3">
            <a:extLst>
              <a:ext uri="{FF2B5EF4-FFF2-40B4-BE49-F238E27FC236}">
                <a16:creationId xmlns:a16="http://schemas.microsoft.com/office/drawing/2014/main" id="{FC4AE057-4FA1-67DD-8C47-B3B8863A2BB1}"/>
              </a:ext>
            </a:extLst>
          </p:cNvPr>
          <p:cNvSpPr/>
          <p:nvPr/>
        </p:nvSpPr>
        <p:spPr>
          <a:xfrm>
            <a:off x="7444004" y="2858040"/>
            <a:ext cx="1595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i="1" dirty="0" err="1"/>
              <a:t>Harpalus</a:t>
            </a:r>
            <a:r>
              <a:rPr lang="uk-UA" sz="1600" i="1" dirty="0"/>
              <a:t> </a:t>
            </a:r>
            <a:r>
              <a:rPr lang="uk-UA" sz="1600" i="1" dirty="0" err="1"/>
              <a:t>rufipes</a:t>
            </a:r>
            <a:r>
              <a:rPr lang="uk-UA" sz="1600" dirty="0"/>
              <a:t> </a:t>
            </a:r>
          </a:p>
        </p:txBody>
      </p:sp>
      <p:pic>
        <p:nvPicPr>
          <p:cNvPr id="7" name="Picture 10" descr="Poecilus cupreus | uk beetles">
            <a:extLst>
              <a:ext uri="{FF2B5EF4-FFF2-40B4-BE49-F238E27FC236}">
                <a16:creationId xmlns:a16="http://schemas.microsoft.com/office/drawing/2014/main" id="{5FECFDEA-4D45-3477-0422-75FE4AD9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626" y="3010348"/>
            <a:ext cx="1196538" cy="20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F26ECF-1613-9202-0D96-AEB7D85DBD3E}"/>
              </a:ext>
            </a:extLst>
          </p:cNvPr>
          <p:cNvSpPr/>
          <p:nvPr/>
        </p:nvSpPr>
        <p:spPr>
          <a:xfrm>
            <a:off x="6129003" y="5151974"/>
            <a:ext cx="1597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i="1" dirty="0" err="1"/>
              <a:t>Poecilus</a:t>
            </a:r>
            <a:r>
              <a:rPr lang="uk-UA" sz="1600" i="1" dirty="0"/>
              <a:t> </a:t>
            </a:r>
            <a:r>
              <a:rPr lang="uk-UA" sz="1600" i="1" dirty="0" err="1"/>
              <a:t>cupreus</a:t>
            </a:r>
            <a:r>
              <a:rPr lang="uk-UA" sz="16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003D9-31DB-0162-A5E7-EC9B9D7D90E8}"/>
              </a:ext>
            </a:extLst>
          </p:cNvPr>
          <p:cNvSpPr txBox="1"/>
          <p:nvPr/>
        </p:nvSpPr>
        <p:spPr>
          <a:xfrm>
            <a:off x="10395266" y="3671671"/>
            <a:ext cx="2007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600" i="1" u="none" strike="noStrike" dirty="0" err="1">
                <a:effectLst/>
              </a:rPr>
              <a:t>Anthicus</a:t>
            </a:r>
            <a:r>
              <a:rPr lang="en-US" sz="1600" i="1" u="none" strike="noStrike" dirty="0">
                <a:effectLst/>
              </a:rPr>
              <a:t> </a:t>
            </a:r>
            <a:r>
              <a:rPr lang="en-US" sz="1600" i="1" u="none" strike="noStrike" dirty="0" err="1">
                <a:effectLst/>
              </a:rPr>
              <a:t>hispidus</a:t>
            </a:r>
            <a:endParaRPr lang="en-US" sz="16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6" name="Picture 4" descr="Anthicus flavicans photo - Tom Murray photos at pbase.com">
            <a:extLst>
              <a:ext uri="{FF2B5EF4-FFF2-40B4-BE49-F238E27FC236}">
                <a16:creationId xmlns:a16="http://schemas.microsoft.com/office/drawing/2014/main" id="{7F778708-EC7B-384E-EF3C-525FE1EC9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1940" r="13573" b="13438"/>
          <a:stretch/>
        </p:blipFill>
        <p:spPr bwMode="auto">
          <a:xfrm rot="5400000">
            <a:off x="10405853" y="1985603"/>
            <a:ext cx="1578022" cy="129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lathus fuscipes | uk beetles">
            <a:extLst>
              <a:ext uri="{FF2B5EF4-FFF2-40B4-BE49-F238E27FC236}">
                <a16:creationId xmlns:a16="http://schemas.microsoft.com/office/drawing/2014/main" id="{384BDE22-1CA9-179B-2056-8DAD82467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71" y="3675781"/>
            <a:ext cx="1147965" cy="17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C5A155-80FD-1F73-8DD1-16DBE0C4C700}"/>
              </a:ext>
            </a:extLst>
          </p:cNvPr>
          <p:cNvSpPr txBox="1"/>
          <p:nvPr/>
        </p:nvSpPr>
        <p:spPr>
          <a:xfrm>
            <a:off x="7444004" y="5435596"/>
            <a:ext cx="20079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600" i="1" u="none" strike="noStrike" dirty="0">
                <a:effectLst/>
              </a:rPr>
              <a:t>Calathus </a:t>
            </a:r>
            <a:r>
              <a:rPr lang="en-US" sz="1600" i="1" u="none" strike="noStrike" dirty="0" err="1">
                <a:effectLst/>
              </a:rPr>
              <a:t>fuscipes</a:t>
            </a:r>
            <a:endParaRPr lang="en-US" sz="16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80" name="Picture 8" descr="Poecilus versicolor | uk beetles">
            <a:extLst>
              <a:ext uri="{FF2B5EF4-FFF2-40B4-BE49-F238E27FC236}">
                <a16:creationId xmlns:a16="http://schemas.microsoft.com/office/drawing/2014/main" id="{11CB084C-E83F-7A6A-C933-9A8D604D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506" y="1464553"/>
            <a:ext cx="1096016" cy="189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86D5F3-DF76-FFD7-3325-122C894BAB6E}"/>
              </a:ext>
            </a:extLst>
          </p:cNvPr>
          <p:cNvSpPr txBox="1"/>
          <p:nvPr/>
        </p:nvSpPr>
        <p:spPr>
          <a:xfrm>
            <a:off x="8827336" y="3353849"/>
            <a:ext cx="1941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600" i="1" u="none" strike="noStrike" dirty="0" err="1">
                <a:effectLst/>
              </a:rPr>
              <a:t>Poecilus</a:t>
            </a:r>
            <a:r>
              <a:rPr lang="en-US" sz="1600" i="1" u="none" strike="noStrike" dirty="0">
                <a:effectLst/>
              </a:rPr>
              <a:t> versicolor</a:t>
            </a:r>
            <a:endParaRPr lang="en-US" sz="16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82" name="Picture 10" descr="Phyllotreta vittula">
            <a:extLst>
              <a:ext uri="{FF2B5EF4-FFF2-40B4-BE49-F238E27FC236}">
                <a16:creationId xmlns:a16="http://schemas.microsoft.com/office/drawing/2014/main" id="{9ADA7AC6-033A-820B-1840-24AF813C4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91" b="713"/>
          <a:stretch/>
        </p:blipFill>
        <p:spPr bwMode="auto">
          <a:xfrm>
            <a:off x="9201969" y="4143871"/>
            <a:ext cx="1096015" cy="15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1822B6-A537-68BB-0A9E-4B16DB0E9436}"/>
              </a:ext>
            </a:extLst>
          </p:cNvPr>
          <p:cNvSpPr txBox="1"/>
          <p:nvPr/>
        </p:nvSpPr>
        <p:spPr>
          <a:xfrm>
            <a:off x="8910501" y="5888495"/>
            <a:ext cx="1775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600" i="1" u="none" strike="noStrike" dirty="0" err="1">
                <a:effectLst/>
              </a:rPr>
              <a:t>Phyllotreta</a:t>
            </a:r>
            <a:r>
              <a:rPr lang="en-US" sz="1600" i="1" u="none" strike="noStrike" dirty="0">
                <a:effectLst/>
              </a:rPr>
              <a:t> </a:t>
            </a:r>
            <a:r>
              <a:rPr lang="en-US" sz="1600" i="1" u="none" strike="noStrike" dirty="0" err="1">
                <a:effectLst/>
              </a:rPr>
              <a:t>vitula</a:t>
            </a:r>
            <a:endParaRPr lang="en-US" sz="16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4430D-C855-B8B4-94A5-E92AAF6796AF}"/>
              </a:ext>
            </a:extLst>
          </p:cNvPr>
          <p:cNvSpPr txBox="1"/>
          <p:nvPr/>
        </p:nvSpPr>
        <p:spPr>
          <a:xfrm>
            <a:off x="7373469" y="131927"/>
            <a:ext cx="401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Кількість особин у родинах</a:t>
            </a:r>
          </a:p>
        </p:txBody>
      </p:sp>
      <p:pic>
        <p:nvPicPr>
          <p:cNvPr id="18" name="Picture 4" descr="Dermestes (Dermestinus) laniarius Ill., 1810 (Dermestidae) - атлас жуков  России - фото К.В.Макарова">
            <a:extLst>
              <a:ext uri="{FF2B5EF4-FFF2-40B4-BE49-F238E27FC236}">
                <a16:creationId xmlns:a16="http://schemas.microsoft.com/office/drawing/2014/main" id="{BBC36E80-DC91-A945-A0F7-4E01C582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398" y="4792116"/>
            <a:ext cx="834784" cy="128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id="{00887403-65B6-3360-1D88-14AD56ABB299}"/>
              </a:ext>
            </a:extLst>
          </p:cNvPr>
          <p:cNvSpPr/>
          <p:nvPr/>
        </p:nvSpPr>
        <p:spPr>
          <a:xfrm>
            <a:off x="10227522" y="6249239"/>
            <a:ext cx="1821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 err="1"/>
              <a:t>Dermestes</a:t>
            </a:r>
            <a:r>
              <a:rPr lang="en-GB" sz="1600" i="1" dirty="0"/>
              <a:t> </a:t>
            </a:r>
            <a:r>
              <a:rPr lang="en-GB" sz="1600" i="1" dirty="0" err="1"/>
              <a:t>laniarius</a:t>
            </a:r>
            <a:endParaRPr lang="uk-UA" sz="1600" i="1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3EB625C-ED9A-6A5D-6759-940CB365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488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5A7CD8-5366-4E57-C8CE-942525EF6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405351"/>
              </p:ext>
            </p:extLst>
          </p:nvPr>
        </p:nvGraphicFramePr>
        <p:xfrm>
          <a:off x="2676071" y="1535359"/>
          <a:ext cx="5934529" cy="4441372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3369605">
                  <a:extLst>
                    <a:ext uri="{9D8B030D-6E8A-4147-A177-3AD203B41FA5}">
                      <a16:colId xmlns:a16="http://schemas.microsoft.com/office/drawing/2014/main" val="2702403841"/>
                    </a:ext>
                  </a:extLst>
                </a:gridCol>
                <a:gridCol w="1282462">
                  <a:extLst>
                    <a:ext uri="{9D8B030D-6E8A-4147-A177-3AD203B41FA5}">
                      <a16:colId xmlns:a16="http://schemas.microsoft.com/office/drawing/2014/main" val="3704833308"/>
                    </a:ext>
                  </a:extLst>
                </a:gridCol>
                <a:gridCol w="1282462">
                  <a:extLst>
                    <a:ext uri="{9D8B030D-6E8A-4147-A177-3AD203B41FA5}">
                      <a16:colId xmlns:a16="http://schemas.microsoft.com/office/drawing/2014/main" val="3082200227"/>
                    </a:ext>
                  </a:extLst>
                </a:gridCol>
              </a:tblGrid>
              <a:tr h="3416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Родина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КС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КС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8316623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Anthicidae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941219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Carabidae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069096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Chrysomelidae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49610004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Coreidae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76619987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Curculionidae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608919883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Dermestidae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843115314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Histeridae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56021788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Myrmecophilidae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845276373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Nitidulidae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17245746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Scarabaeidae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65839982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Staphylinidae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00356054"/>
                  </a:ext>
                </a:extLst>
              </a:tr>
              <a:tr h="3416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Tenebrionidae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764509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5FBDEC8-5AED-7F69-2E76-DD90EFB27672}"/>
              </a:ext>
            </a:extLst>
          </p:cNvPr>
          <p:cNvSpPr txBox="1"/>
          <p:nvPr/>
        </p:nvSpPr>
        <p:spPr>
          <a:xfrm>
            <a:off x="2093844" y="746651"/>
            <a:ext cx="7209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Родини комах герпетобіонтів,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ількість особин</a:t>
            </a:r>
            <a:endParaRPr lang="en-CH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D6A6C-9499-DA42-9C55-E118BA1E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704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FC5B0FA-B977-0762-9062-2DD68276A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6052413"/>
              </p:ext>
            </p:extLst>
          </p:nvPr>
        </p:nvGraphicFramePr>
        <p:xfrm>
          <a:off x="1775555" y="1104575"/>
          <a:ext cx="8541262" cy="543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1BD145-3230-9704-D026-C157B39EE1C1}"/>
              </a:ext>
            </a:extLst>
          </p:cNvPr>
          <p:cNvSpPr txBox="1"/>
          <p:nvPr/>
        </p:nvSpPr>
        <p:spPr>
          <a:xfrm>
            <a:off x="1940407" y="460347"/>
            <a:ext cx="8311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Співвідношення кількості комах на ділянках за родинами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763B7-DC21-59AE-F21C-0B517E5B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877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E07CF47-C53A-B665-4381-66BE20FB13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182381"/>
              </p:ext>
            </p:extLst>
          </p:nvPr>
        </p:nvGraphicFramePr>
        <p:xfrm>
          <a:off x="1872343" y="1034144"/>
          <a:ext cx="7588542" cy="4315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4D9AC7B-F3D9-DD3D-4501-5D924DB7377F}"/>
              </a:ext>
            </a:extLst>
          </p:cNvPr>
          <p:cNvSpPr txBox="1"/>
          <p:nvPr/>
        </p:nvSpPr>
        <p:spPr>
          <a:xfrm>
            <a:off x="2723938" y="402899"/>
            <a:ext cx="645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Кількість особин за харчовою спеціалізацією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93E4F-9E42-3F34-D926-34C3499C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6567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A058CE-2EFB-24CE-B76B-F47F388C4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854061"/>
              </p:ext>
            </p:extLst>
          </p:nvPr>
        </p:nvGraphicFramePr>
        <p:xfrm>
          <a:off x="2986945" y="2462774"/>
          <a:ext cx="5991680" cy="2138409"/>
        </p:xfrm>
        <a:graphic>
          <a:graphicData uri="http://schemas.openxmlformats.org/drawingml/2006/table">
            <a:tbl>
              <a:tblPr firstRow="1" firstCol="1">
                <a:tableStyleId>{BC89EF96-8CEA-46FF-86C4-4CE0E7609802}</a:tableStyleId>
              </a:tblPr>
              <a:tblGrid>
                <a:gridCol w="2111058">
                  <a:extLst>
                    <a:ext uri="{9D8B030D-6E8A-4147-A177-3AD203B41FA5}">
                      <a16:colId xmlns:a16="http://schemas.microsoft.com/office/drawing/2014/main" val="1488178857"/>
                    </a:ext>
                  </a:extLst>
                </a:gridCol>
                <a:gridCol w="1055529">
                  <a:extLst>
                    <a:ext uri="{9D8B030D-6E8A-4147-A177-3AD203B41FA5}">
                      <a16:colId xmlns:a16="http://schemas.microsoft.com/office/drawing/2014/main" val="1420246608"/>
                    </a:ext>
                  </a:extLst>
                </a:gridCol>
                <a:gridCol w="1769564">
                  <a:extLst>
                    <a:ext uri="{9D8B030D-6E8A-4147-A177-3AD203B41FA5}">
                      <a16:colId xmlns:a16="http://schemas.microsoft.com/office/drawing/2014/main" val="2169060219"/>
                    </a:ext>
                  </a:extLst>
                </a:gridCol>
                <a:gridCol w="1055529">
                  <a:extLst>
                    <a:ext uri="{9D8B030D-6E8A-4147-A177-3AD203B41FA5}">
                      <a16:colId xmlns:a16="http://schemas.microsoft.com/office/drawing/2014/main" val="3204737886"/>
                    </a:ext>
                  </a:extLst>
                </a:gridCol>
              </a:tblGrid>
              <a:tr h="45849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Ділянка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Індекс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666940"/>
                  </a:ext>
                </a:extLst>
              </a:tr>
              <a:tr h="797159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Шеннона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Бернера-Паркера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Пієлоу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75483"/>
                  </a:ext>
                </a:extLst>
              </a:tr>
              <a:tr h="42425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КС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3.73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1.38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82622098"/>
                  </a:ext>
                </a:extLst>
              </a:tr>
              <a:tr h="458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КС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3.63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en-CH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H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en-CH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275193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4CD58F-437A-452A-3D09-53B70F64EE0C}"/>
              </a:ext>
            </a:extLst>
          </p:cNvPr>
          <p:cNvSpPr txBox="1"/>
          <p:nvPr/>
        </p:nvSpPr>
        <p:spPr>
          <a:xfrm>
            <a:off x="3782419" y="1456445"/>
            <a:ext cx="4828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Індекси біорізноманітності комах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4969-89A1-9474-9C42-C1535CD2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8280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71181-9FE3-2CBF-C709-FC442999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516E-CC54-4BB4-AA21-030253C61153}" type="slidenum">
              <a:rPr lang="en-CH" smtClean="0"/>
              <a:t>9</a:t>
            </a:fld>
            <a:endParaRPr lang="en-CH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8AB853-1C99-E436-BEA1-8144131D50AE}"/>
              </a:ext>
            </a:extLst>
          </p:cNvPr>
          <p:cNvSpPr/>
          <p:nvPr/>
        </p:nvSpPr>
        <p:spPr>
          <a:xfrm>
            <a:off x="1943352" y="1298551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uk-UA" b="1" dirty="0"/>
              <a:t> </a:t>
            </a:r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FE1F2-0C96-D0F9-3AE1-9B3A78F6DAEB}"/>
              </a:ext>
            </a:extLst>
          </p:cNvPr>
          <p:cNvSpPr txBox="1"/>
          <p:nvPr/>
        </p:nvSpPr>
        <p:spPr>
          <a:xfrm>
            <a:off x="1175820" y="2752462"/>
            <a:ext cx="3584022" cy="280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Результати дослідження підтверджують ефективність насадження квіткових смуг, про що свідчить більша кількість і різноманіття герпетобіонтів. </a:t>
            </a:r>
            <a:endParaRPr lang="en-CH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EB3AB-CC19-DCC6-FC2C-756F75505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03" y="304378"/>
            <a:ext cx="3907971" cy="521062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E368C1-F1F9-7162-B776-880B8267D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80" y="1760216"/>
            <a:ext cx="3584022" cy="477869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7115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Microsoft Office PowerPoint</Application>
  <PresentationFormat>Widescreen</PresentationFormat>
  <Paragraphs>197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Tetiana Grabovska</dc:creator>
  <cp:lastModifiedBy>Tetiana Grabovska</cp:lastModifiedBy>
  <cp:revision>4</cp:revision>
  <dcterms:created xsi:type="dcterms:W3CDTF">2024-03-31T11:41:21Z</dcterms:created>
  <dcterms:modified xsi:type="dcterms:W3CDTF">2024-04-07T16:08:58Z</dcterms:modified>
</cp:coreProperties>
</file>