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8" r:id="rId4"/>
    <p:sldId id="275" r:id="rId5"/>
    <p:sldId id="296" r:id="rId6"/>
    <p:sldId id="289" r:id="rId7"/>
    <p:sldId id="260" r:id="rId8"/>
    <p:sldId id="292" r:id="rId9"/>
    <p:sldId id="299" r:id="rId10"/>
    <p:sldId id="267" r:id="rId11"/>
    <p:sldId id="297" r:id="rId12"/>
    <p:sldId id="264" r:id="rId13"/>
    <p:sldId id="300" r:id="rId14"/>
    <p:sldId id="276" r:id="rId15"/>
    <p:sldId id="286" r:id="rId16"/>
    <p:sldId id="301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44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B6F-090E-4600-ACF2-287DE5FBC3B4}" type="datetimeFigureOut">
              <a:rPr lang="uk-UA" smtClean="0"/>
              <a:pPr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FECA-5016-46D9-9162-3A254472F8C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te.ua/2017/08/06/yak-vyglyadaly-v-1915-rotsi-zalishhyky-i-ternopil-rozpoviv-svitovi-amerykanskyj-zhurnalist/" TargetMode="External"/><Relationship Id="rId2" Type="http://schemas.openxmlformats.org/officeDocument/2006/relationships/hyperlink" Target="https://risu.ua/kirha-po-toj-bik-dnistra-lyuterani-v-zalishchikah_n109485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zalishchyky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29697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3200" b="1" dirty="0" smtClean="0"/>
              <a:t>Архітектурне </a:t>
            </a:r>
            <a:r>
              <a:rPr lang="uk-UA" sz="3200" b="1" dirty="0" err="1" smtClean="0"/>
              <a:t>поліголосся</a:t>
            </a:r>
            <a:r>
              <a:rPr lang="uk-UA" sz="3200" b="1" dirty="0" smtClean="0"/>
              <a:t> міста </a:t>
            </a:r>
            <a:r>
              <a:rPr lang="uk-UA" sz="3200" b="1" dirty="0" err="1" smtClean="0"/>
              <a:t>Заліщики</a:t>
            </a:r>
            <a:r>
              <a:rPr lang="uk-UA" sz="3200" b="1" dirty="0" smtClean="0"/>
              <a:t> Тернопільської області</a:t>
            </a:r>
            <a:endParaRPr lang="uk-UA" sz="3000" b="1" dirty="0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857752" y="1643050"/>
            <a:ext cx="4143404" cy="25717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uk-UA" sz="2000" b="1" dirty="0" smtClean="0">
                <a:solidFill>
                  <a:schemeClr val="tx1"/>
                </a:solidFill>
              </a:rPr>
              <a:t>Виконали:  </a:t>
            </a:r>
            <a:r>
              <a:rPr lang="uk-UA" sz="2000" dirty="0" smtClean="0">
                <a:solidFill>
                  <a:schemeClr val="tx1"/>
                </a:solidFill>
              </a:rPr>
              <a:t>учениці 6(10) </a:t>
            </a:r>
            <a:r>
              <a:rPr lang="uk-UA" sz="2000" dirty="0">
                <a:solidFill>
                  <a:schemeClr val="tx1"/>
                </a:solidFill>
              </a:rPr>
              <a:t>класу Заліщицької державної гімназії </a:t>
            </a:r>
            <a:r>
              <a:rPr lang="uk-UA" sz="2000" dirty="0" err="1" smtClean="0">
                <a:solidFill>
                  <a:schemeClr val="tx1"/>
                </a:solidFill>
              </a:rPr>
              <a:t>Павлучинська</a:t>
            </a:r>
            <a:r>
              <a:rPr lang="uk-UA" sz="2000" dirty="0" smtClean="0">
                <a:solidFill>
                  <a:schemeClr val="tx1"/>
                </a:solidFill>
              </a:rPr>
              <a:t> Софія Юріївна, Зима Юлія Василівна</a:t>
            </a:r>
          </a:p>
          <a:p>
            <a:pPr algn="just">
              <a:defRPr/>
            </a:pPr>
            <a:r>
              <a:rPr lang="uk-UA" sz="2000" b="1" dirty="0" smtClean="0">
                <a:solidFill>
                  <a:schemeClr val="tx1"/>
                </a:solidFill>
              </a:rPr>
              <a:t>Керівник</a:t>
            </a:r>
            <a:r>
              <a:rPr lang="uk-UA" sz="2000" b="1" dirty="0">
                <a:solidFill>
                  <a:schemeClr val="tx1"/>
                </a:solidFill>
              </a:rPr>
              <a:t>: </a:t>
            </a:r>
            <a:r>
              <a:rPr lang="uk-UA" sz="2000" dirty="0">
                <a:solidFill>
                  <a:schemeClr val="tx1"/>
                </a:solidFill>
              </a:rPr>
              <a:t>викладач секції </a:t>
            </a:r>
            <a:r>
              <a:rPr lang="uk-UA" sz="2000" dirty="0" err="1">
                <a:solidFill>
                  <a:schemeClr val="tx1"/>
                </a:solidFill>
              </a:rPr>
              <a:t>“Історія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України”</a:t>
            </a:r>
            <a:r>
              <a:rPr lang="uk-UA" sz="2000" dirty="0">
                <a:solidFill>
                  <a:schemeClr val="tx1"/>
                </a:solidFill>
              </a:rPr>
              <a:t> Заліщицької філії МАН  Дяків Василь </a:t>
            </a:r>
            <a:r>
              <a:rPr lang="uk-UA" sz="2000" dirty="0" smtClean="0">
                <a:solidFill>
                  <a:schemeClr val="tx1"/>
                </a:solidFill>
              </a:rPr>
              <a:t>Григорович, заслужений вчитель України 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51520" y="4286256"/>
            <a:ext cx="8712968" cy="25717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Мета роботи.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Дослідити історію міста Заліщики через найдавніші архітектурні споруди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Завдання: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1. Розробити екскурсійний маршрут, враховуючи розташування  найдавніших архітектурних пам’яток.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2. Розвивати уміння критичного мислення та інтерпретації під час аналізу історичних джерел.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3. З’ясувати стан збереження найдавніших архітектурних споруд та залучення їх у соціокультурний простір міста </a:t>
            </a:r>
            <a:r>
              <a:rPr lang="uk-UA" dirty="0" err="1" smtClean="0">
                <a:solidFill>
                  <a:schemeClr val="tx1"/>
                </a:solidFill>
              </a:rPr>
              <a:t>Заліщики</a:t>
            </a:r>
            <a:r>
              <a:rPr lang="uk-UA" dirty="0" smtClean="0">
                <a:solidFill>
                  <a:schemeClr val="tx1"/>
                </a:solidFill>
              </a:rPr>
              <a:t>  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lh3.googleusercontent.com/proxy/5mEoH-cC0J6uhe8UDPQZOe3hV5K0T6HJ8geYLehxLoJNtEc8z0WdKEGy5fkne48un8EEsWfDfoeidnXCGX0pk9LirNOWwliRnjSq08Dx5qb8m5KqtpiJDb4nwB-i1DbC3U9HeVxPly04jnrJTqtq7iwCtcPadBv-5C0vqhz46Y6a"/>
          <p:cNvPicPr>
            <a:picLocks noChangeAspect="1" noChangeArrowheads="1"/>
          </p:cNvPicPr>
          <p:nvPr/>
        </p:nvPicPr>
        <p:blipFill>
          <a:blip r:embed="rId2" cstate="print"/>
          <a:srcRect l="5859" r="4784"/>
          <a:stretch>
            <a:fillRect/>
          </a:stretch>
        </p:blipFill>
        <p:spPr bwMode="auto">
          <a:xfrm>
            <a:off x="357158" y="1833363"/>
            <a:ext cx="4357718" cy="21717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Users\Diakiv\Desktop\ман_юніор_2021\папка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6632"/>
            <a:ext cx="4171125" cy="2350331"/>
          </a:xfrm>
          <a:prstGeom prst="rect">
            <a:avLst/>
          </a:prstGeom>
          <a:noFill/>
        </p:spPr>
      </p:pic>
      <p:pic>
        <p:nvPicPr>
          <p:cNvPr id="22536" name="Picture 8" descr="C:\Users\Diakiv\Desktop\ман_юніор_2021\папка\25.jpg"/>
          <p:cNvPicPr>
            <a:picLocks noChangeAspect="1" noChangeArrowheads="1"/>
          </p:cNvPicPr>
          <p:nvPr/>
        </p:nvPicPr>
        <p:blipFill>
          <a:blip r:embed="rId3" cstate="print"/>
          <a:srcRect l="10547" t="6239" r="24414"/>
          <a:stretch>
            <a:fillRect/>
          </a:stretch>
        </p:blipFill>
        <p:spPr bwMode="auto">
          <a:xfrm>
            <a:off x="5028776" y="3500438"/>
            <a:ext cx="2472182" cy="2008169"/>
          </a:xfrm>
          <a:prstGeom prst="rect">
            <a:avLst/>
          </a:prstGeom>
          <a:noFill/>
        </p:spPr>
      </p:pic>
      <p:pic>
        <p:nvPicPr>
          <p:cNvPr id="22533" name="Picture 5" descr="C:\Users\Diakiv\Desktop\ман_юніор_2021\папка\26.jpg"/>
          <p:cNvPicPr>
            <a:picLocks noChangeAspect="1" noChangeArrowheads="1"/>
          </p:cNvPicPr>
          <p:nvPr/>
        </p:nvPicPr>
        <p:blipFill>
          <a:blip r:embed="rId4" cstate="print"/>
          <a:srcRect l="17262" r="14107" b="18359"/>
          <a:stretch>
            <a:fillRect/>
          </a:stretch>
        </p:blipFill>
        <p:spPr bwMode="auto">
          <a:xfrm>
            <a:off x="7655121" y="2214554"/>
            <a:ext cx="1417473" cy="2992430"/>
          </a:xfrm>
          <a:prstGeom prst="rect">
            <a:avLst/>
          </a:prstGeom>
          <a:noFill/>
        </p:spPr>
      </p:pic>
      <p:pic>
        <p:nvPicPr>
          <p:cNvPr id="22534" name="Picture 6" descr="C:\Users\Diakiv\Desktop\ман_юніор_2021\папка\27.jpg"/>
          <p:cNvPicPr>
            <a:picLocks noChangeAspect="1" noChangeArrowheads="1"/>
          </p:cNvPicPr>
          <p:nvPr/>
        </p:nvPicPr>
        <p:blipFill>
          <a:blip r:embed="rId5" cstate="print"/>
          <a:srcRect l="36095" t="40869" r="42618" b="41063"/>
          <a:stretch>
            <a:fillRect/>
          </a:stretch>
        </p:blipFill>
        <p:spPr bwMode="auto">
          <a:xfrm>
            <a:off x="5072066" y="2214554"/>
            <a:ext cx="2389926" cy="1143008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0" y="5358966"/>
            <a:ext cx="9144000" cy="14544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Народний дім зведений у 1907 році став місцем виховання національно-свідомих українців  у першій половині ХХ ст.  У ньому проживав адвокат </a:t>
            </a:r>
            <a:r>
              <a:rPr lang="uk-UA" b="1" dirty="0" smtClean="0">
                <a:solidFill>
                  <a:schemeClr val="tx1"/>
                </a:solidFill>
              </a:rPr>
              <a:t>Василь </a:t>
            </a:r>
            <a:r>
              <a:rPr lang="uk-UA" b="1" dirty="0" err="1" smtClean="0">
                <a:solidFill>
                  <a:schemeClr val="tx1"/>
                </a:solidFill>
              </a:rPr>
              <a:t>Бараник</a:t>
            </a:r>
            <a:r>
              <a:rPr lang="uk-UA" b="1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якого 1940 року знищив НКВС. У цьому будинку виступав кандидат до австрійського парламенту, письменник </a:t>
            </a:r>
            <a:r>
              <a:rPr lang="uk-UA" b="1" dirty="0" smtClean="0">
                <a:solidFill>
                  <a:schemeClr val="tx1"/>
                </a:solidFill>
              </a:rPr>
              <a:t>Василь Стефаник</a:t>
            </a:r>
            <a:r>
              <a:rPr lang="uk-UA" dirty="0" smtClean="0">
                <a:solidFill>
                  <a:schemeClr val="tx1"/>
                </a:solidFill>
              </a:rPr>
              <a:t>. У 1914 році встановлено пам’ятну дошку на честь 100-річчя від дня народження Т.Шевченка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3744416" cy="23910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Прямокутник 10"/>
          <p:cNvSpPr/>
          <p:nvPr/>
        </p:nvSpPr>
        <p:spPr>
          <a:xfrm>
            <a:off x="0" y="2420888"/>
            <a:ext cx="471601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/>
              <a:t>Народний дім української громади у </a:t>
            </a:r>
            <a:r>
              <a:rPr lang="uk-UA" sz="1600" dirty="0" err="1" smtClean="0"/>
              <a:t>Заліщиках</a:t>
            </a:r>
            <a:endParaRPr lang="uk-UA" sz="1600" dirty="0" smtClean="0"/>
          </a:p>
          <a:p>
            <a:pPr algn="ctr"/>
            <a:r>
              <a:rPr lang="uk-UA" sz="1600" dirty="0" smtClean="0"/>
              <a:t> (1902-1907). </a:t>
            </a:r>
            <a:r>
              <a:rPr lang="uk-UA" sz="1600" b="1" dirty="0" smtClean="0"/>
              <a:t>Світлина  часів Першої світової війни </a:t>
            </a:r>
            <a:endParaRPr lang="uk-UA" sz="1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123971"/>
            <a:ext cx="3261624" cy="210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POL Zaleszczyki CO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501008"/>
            <a:ext cx="685800" cy="8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778" y="71438"/>
            <a:ext cx="8929718" cy="3141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uk-UA" sz="1900" b="1" baseline="0" dirty="0" smtClean="0">
                <a:latin typeface="+mj-lt"/>
                <a:ea typeface="+mj-ea"/>
                <a:cs typeface="+mj-cs"/>
              </a:rPr>
              <a:t>Одна </a:t>
            </a:r>
            <a:r>
              <a:rPr lang="uk-UA" sz="1900" b="1" baseline="0" dirty="0" smtClean="0">
                <a:latin typeface="+mj-lt"/>
                <a:ea typeface="+mj-ea"/>
                <a:cs typeface="+mj-cs"/>
              </a:rPr>
              <a:t>з цікавих споруд</a:t>
            </a:r>
            <a:r>
              <a:rPr lang="uk-UA" sz="1900" baseline="0" dirty="0" smtClean="0">
                <a:latin typeface="+mj-lt"/>
                <a:ea typeface="+mj-ea"/>
                <a:cs typeface="+mj-cs"/>
              </a:rPr>
              <a:t> – </a:t>
            </a:r>
            <a:r>
              <a:rPr lang="uk-UA" sz="1900" baseline="0" dirty="0" smtClean="0">
                <a:latin typeface="+mj-lt"/>
                <a:ea typeface="+mj-ea"/>
                <a:cs typeface="+mj-cs"/>
              </a:rPr>
              <a:t>одноповерхова аптека</a:t>
            </a:r>
            <a:r>
              <a:rPr lang="uk-UA" sz="1900" baseline="0" dirty="0" smtClean="0">
                <a:latin typeface="+mj-lt"/>
                <a:ea typeface="+mj-ea"/>
                <a:cs typeface="+mj-cs"/>
              </a:rPr>
              <a:t>,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 яка зведена 1912 року єврейською родиною. Її реставрували місцеві підприємці у 2010-х роках, зберігши зовнішній вигляд. 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У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 1950-х роках над нею 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добудували два 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житлові поверхи. </a:t>
            </a:r>
          </a:p>
          <a:p>
            <a:pPr lvl="0">
              <a:defRPr/>
            </a:pPr>
            <a:r>
              <a:rPr lang="uk-UA" sz="1900" dirty="0" smtClean="0">
                <a:latin typeface="+mj-lt"/>
                <a:ea typeface="+mj-ea"/>
                <a:cs typeface="+mj-cs"/>
              </a:rPr>
              <a:t>Цікаві з огляду на поєднання  різноманітних архітектурних форм є три будівлі, зведені у 1930-х роках </a:t>
            </a:r>
            <a:r>
              <a:rPr lang="uk-UA" sz="1900" b="1" dirty="0" smtClean="0">
                <a:latin typeface="+mj-lt"/>
                <a:ea typeface="+mj-ea"/>
                <a:cs typeface="+mj-cs"/>
              </a:rPr>
              <a:t>єврейським архітектором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1900" b="1" dirty="0" smtClean="0">
                <a:latin typeface="+mj-lt"/>
                <a:ea typeface="+mj-ea"/>
                <a:cs typeface="+mj-cs"/>
              </a:rPr>
              <a:t>Морісом </a:t>
            </a:r>
            <a:r>
              <a:rPr lang="uk-UA" sz="1900" b="1" dirty="0" err="1" smtClean="0">
                <a:latin typeface="+mj-lt"/>
                <a:ea typeface="+mj-ea"/>
                <a:cs typeface="+mj-cs"/>
              </a:rPr>
              <a:t>Швебелем</a:t>
            </a:r>
            <a:r>
              <a:rPr lang="uk-UA" sz="1900" b="1" dirty="0" smtClean="0">
                <a:latin typeface="+mj-lt"/>
                <a:ea typeface="+mj-ea"/>
                <a:cs typeface="+mj-cs"/>
              </a:rPr>
              <a:t>.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 У них виділяється </a:t>
            </a:r>
            <a:r>
              <a:rPr lang="uk-UA" sz="1900" dirty="0" err="1" smtClean="0">
                <a:latin typeface="+mj-lt"/>
                <a:ea typeface="+mj-ea"/>
                <a:cs typeface="+mj-cs"/>
              </a:rPr>
              <a:t>круглоподібний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 – баштовий елемент, що додає спорудам оригінальності. В одній  з них функціонує Будинок дитячої та юнацької творчості, в інших – приватні помешкання. </a:t>
            </a:r>
            <a:r>
              <a:rPr lang="uk-UA" sz="1900" b="1" dirty="0" smtClean="0">
                <a:latin typeface="+mj-lt"/>
                <a:ea typeface="+mj-ea"/>
                <a:cs typeface="+mj-cs"/>
              </a:rPr>
              <a:t>Моріс </a:t>
            </a:r>
            <a:r>
              <a:rPr lang="uk-UA" sz="1900" b="1" dirty="0" err="1" smtClean="0">
                <a:latin typeface="+mj-lt"/>
                <a:ea typeface="+mj-ea"/>
                <a:cs typeface="+mj-cs"/>
              </a:rPr>
              <a:t>Швебель</a:t>
            </a:r>
            <a:r>
              <a:rPr lang="uk-UA" sz="1900" b="1" dirty="0" smtClean="0">
                <a:latin typeface="+mj-lt"/>
                <a:ea typeface="+mj-ea"/>
                <a:cs typeface="+mj-cs"/>
              </a:rPr>
              <a:t>,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 разом з родиною та ще близько 800 євреями був розстріляний нацистами у </a:t>
            </a:r>
            <a:r>
              <a:rPr lang="uk-UA" sz="1900" dirty="0" err="1" smtClean="0">
                <a:latin typeface="+mj-lt"/>
                <a:ea typeface="+mj-ea"/>
                <a:cs typeface="+mj-cs"/>
              </a:rPr>
              <a:t>Заліщиках</a:t>
            </a:r>
            <a:r>
              <a:rPr lang="uk-UA" sz="1900" dirty="0" smtClean="0">
                <a:latin typeface="+mj-lt"/>
                <a:ea typeface="+mj-ea"/>
                <a:cs typeface="+mj-cs"/>
              </a:rPr>
              <a:t> під час Голокосту у листопаді 1941 року. Але пам’ять про єврейство міста збереглося. </a:t>
            </a:r>
            <a:endParaRPr kumimoji="0" lang="uk-UA" sz="1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OL Zaleszczyki CO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6017895"/>
            <a:ext cx="685800" cy="840105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107504" y="5733256"/>
            <a:ext cx="8280920" cy="7772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Аптека (1912</a:t>
            </a:r>
            <a:r>
              <a:rPr lang="uk-UA" dirty="0" smtClean="0">
                <a:solidFill>
                  <a:schemeClr val="tx1"/>
                </a:solidFill>
              </a:rPr>
              <a:t>). Надбудовані два поверхи у 1950-х роках. Будівля впродовж 2015-2018 років реконструйована приватними підприємцями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Picture 5" descr="C:\Users\Administrator\Desktop\манюніор2024\3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b="17761"/>
          <a:stretch>
            <a:fillRect/>
          </a:stretch>
        </p:blipFill>
        <p:spPr bwMode="auto">
          <a:xfrm>
            <a:off x="6070983" y="3356992"/>
            <a:ext cx="2101417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97" y="3861048"/>
            <a:ext cx="1288475" cy="1296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1835696" y="3356992"/>
            <a:ext cx="396843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711710" cy="228228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31665" b="39395"/>
          <a:stretch>
            <a:fillRect/>
          </a:stretch>
        </p:blipFill>
        <p:spPr bwMode="auto">
          <a:xfrm>
            <a:off x="2267744" y="0"/>
            <a:ext cx="6695728" cy="258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Administrator\Desktop\манюніор2024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1998222" cy="2664296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780928"/>
            <a:ext cx="3611216" cy="2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 r="22281"/>
          <a:stretch>
            <a:fillRect/>
          </a:stretch>
        </p:blipFill>
        <p:spPr bwMode="auto">
          <a:xfrm>
            <a:off x="6300192" y="2852936"/>
            <a:ext cx="2771800" cy="267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круглений прямокутник 9"/>
          <p:cNvSpPr/>
          <p:nvPr/>
        </p:nvSpPr>
        <p:spPr>
          <a:xfrm>
            <a:off x="36512" y="5373216"/>
            <a:ext cx="9144000" cy="14847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 smtClean="0">
                <a:solidFill>
                  <a:schemeClr val="tx1"/>
                </a:solidFill>
              </a:rPr>
              <a:t>Вгорі. Починаючи з 1925 року, </a:t>
            </a:r>
            <a:r>
              <a:rPr lang="uk-UA" sz="1600" b="1" dirty="0" err="1" smtClean="0">
                <a:solidFill>
                  <a:schemeClr val="tx1"/>
                </a:solidFill>
              </a:rPr>
              <a:t>Заліщики</a:t>
            </a:r>
            <a:r>
              <a:rPr lang="uk-UA" sz="1600" b="1" dirty="0" smtClean="0">
                <a:solidFill>
                  <a:schemeClr val="tx1"/>
                </a:solidFill>
              </a:rPr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поступово ставали курортним центром Польщі. Приватні будівлі часто прикрашалися портиками, що їх облагороджувало, додаючи привабливості. </a:t>
            </a:r>
            <a:r>
              <a:rPr lang="uk-UA" sz="1600" b="1" dirty="0" smtClean="0">
                <a:solidFill>
                  <a:schemeClr val="tx1"/>
                </a:solidFill>
              </a:rPr>
              <a:t>Колишня вулиця Панська (нині вул. М.Гайворонського)</a:t>
            </a:r>
          </a:p>
          <a:p>
            <a:pPr algn="just"/>
            <a:r>
              <a:rPr lang="uk-UA" sz="1600" dirty="0" smtClean="0">
                <a:solidFill>
                  <a:schemeClr val="tx1"/>
                </a:solidFill>
              </a:rPr>
              <a:t>Внизу три будівлі проєктів архітектора </a:t>
            </a:r>
            <a:r>
              <a:rPr lang="uk-UA" sz="1600" b="1" dirty="0" smtClean="0">
                <a:solidFill>
                  <a:schemeClr val="tx1"/>
                </a:solidFill>
              </a:rPr>
              <a:t>Моріса </a:t>
            </a:r>
            <a:r>
              <a:rPr lang="uk-UA" sz="1600" b="1" dirty="0" err="1" smtClean="0">
                <a:solidFill>
                  <a:schemeClr val="tx1"/>
                </a:solidFill>
              </a:rPr>
              <a:t>Швебеля</a:t>
            </a:r>
            <a:r>
              <a:rPr lang="uk-UA" sz="1600" b="1" dirty="0" smtClean="0">
                <a:solidFill>
                  <a:schemeClr val="tx1"/>
                </a:solidFill>
              </a:rPr>
              <a:t>. </a:t>
            </a:r>
            <a:r>
              <a:rPr lang="uk-UA" sz="1600" dirty="0" smtClean="0">
                <a:solidFill>
                  <a:schemeClr val="tx1"/>
                </a:solidFill>
              </a:rPr>
              <a:t>Їх характерною ознакою є вежі. Нині це приватні помешкання та Будинок дитячої та юнацької творчості (раніше – бібліотека, будинок піонерів). Проведена реконструкція. Внутрішнє планування зазнало змін.  </a:t>
            </a:r>
          </a:p>
        </p:txBody>
      </p:sp>
      <p:pic>
        <p:nvPicPr>
          <p:cNvPr id="14" name="Picture 3" descr="C:\Users\Diakiv\Desktop\ман_юніор_2021\папка\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564904"/>
            <a:ext cx="1076253" cy="88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 b="22671"/>
          <a:stretch>
            <a:fillRect/>
          </a:stretch>
        </p:blipFill>
        <p:spPr bwMode="auto">
          <a:xfrm>
            <a:off x="395536" y="50677"/>
            <a:ext cx="3347864" cy="46024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999856" cy="640871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algn="l"/>
            <a:r>
              <a:rPr lang="uk-UA" sz="1800" b="1" dirty="0" smtClean="0">
                <a:latin typeface="+mn-lt"/>
              </a:rPr>
              <a:t>Архітектурною пам’яткою  першої половини ХІХ ст. є парково-палацовий комплекс </a:t>
            </a:r>
            <a:r>
              <a:rPr lang="uk-UA" sz="1800" b="1" dirty="0" err="1" smtClean="0">
                <a:latin typeface="+mn-lt"/>
              </a:rPr>
              <a:t>Понятовських-Яніцьких-Бруніцьких</a:t>
            </a:r>
            <a:r>
              <a:rPr lang="uk-UA" sz="1800" b="1" dirty="0" smtClean="0">
                <a:latin typeface="+mn-lt"/>
              </a:rPr>
              <a:t>  поблизу Дністра. </a:t>
            </a:r>
            <a:r>
              <a:rPr lang="uk-UA" sz="1800" b="1" dirty="0" smtClean="0">
                <a:latin typeface="+mn-lt"/>
              </a:rPr>
              <a:t/>
            </a:r>
            <a:br>
              <a:rPr lang="uk-UA" sz="1800" b="1" dirty="0" smtClean="0">
                <a:latin typeface="+mn-lt"/>
              </a:rPr>
            </a:br>
            <a:r>
              <a:rPr lang="uk-UA" sz="1800" b="1" dirty="0" smtClean="0">
                <a:latin typeface="+mn-lt"/>
              </a:rPr>
              <a:t>Його </a:t>
            </a:r>
            <a:r>
              <a:rPr lang="uk-UA" sz="1800" dirty="0" smtClean="0">
                <a:latin typeface="+mn-lt"/>
              </a:rPr>
              <a:t>історія неповторна.  Вона </a:t>
            </a:r>
            <a:r>
              <a:rPr lang="uk-UA" sz="1800" dirty="0" err="1" smtClean="0">
                <a:latin typeface="+mn-lt"/>
              </a:rPr>
              <a:t>розпочаласья</a:t>
            </a:r>
            <a:r>
              <a:rPr lang="uk-UA" sz="1800" dirty="0" smtClean="0">
                <a:latin typeface="+mn-lt"/>
              </a:rPr>
              <a:t> наприкінці </a:t>
            </a:r>
            <a:r>
              <a:rPr lang="uk-UA" sz="1800" dirty="0" smtClean="0">
                <a:latin typeface="+mn-lt"/>
              </a:rPr>
              <a:t>Х</a:t>
            </a:r>
            <a:r>
              <a:rPr lang="en-US" sz="1800" dirty="0" smtClean="0">
                <a:latin typeface="+mn-lt"/>
              </a:rPr>
              <a:t>VIII </a:t>
            </a:r>
            <a:r>
              <a:rPr lang="uk-UA" sz="1800" dirty="0" smtClean="0">
                <a:latin typeface="+mn-lt"/>
              </a:rPr>
              <a:t>ст., коли 1795 року </a:t>
            </a:r>
            <a:r>
              <a:rPr lang="uk-UA" sz="1800" dirty="0" err="1" smtClean="0">
                <a:latin typeface="+mn-lt"/>
              </a:rPr>
              <a:t>Заліщики</a:t>
            </a:r>
            <a:r>
              <a:rPr lang="uk-UA" sz="1800" dirty="0" smtClean="0">
                <a:latin typeface="+mn-lt"/>
              </a:rPr>
              <a:t> перейшли у власність </a:t>
            </a:r>
            <a:r>
              <a:rPr lang="uk-UA" sz="1800" b="1" dirty="0" smtClean="0">
                <a:latin typeface="+mn-lt"/>
              </a:rPr>
              <a:t>Юзефа Антонія Понятовського</a:t>
            </a:r>
            <a:r>
              <a:rPr lang="uk-UA" sz="1800" dirty="0" smtClean="0">
                <a:latin typeface="+mn-lt"/>
              </a:rPr>
              <a:t>, маршала Франції, племінника останнього польського короля Станіслава Августа Понятовського.</a:t>
            </a:r>
            <a:br>
              <a:rPr lang="uk-UA" sz="1800" dirty="0" smtClean="0">
                <a:latin typeface="+mn-lt"/>
              </a:rPr>
            </a:br>
            <a:r>
              <a:rPr lang="uk-UA" sz="1800" b="1" dirty="0" smtClean="0">
                <a:latin typeface="+mn-lt"/>
              </a:rPr>
              <a:t>1798 року</a:t>
            </a:r>
            <a:r>
              <a:rPr lang="uk-UA" sz="1800" dirty="0" smtClean="0">
                <a:latin typeface="+mn-lt"/>
              </a:rPr>
              <a:t> на цьому місці  було зведено  палац та літній театр. </a:t>
            </a:r>
            <a:br>
              <a:rPr lang="uk-UA" sz="1800" dirty="0" smtClean="0">
                <a:latin typeface="+mn-lt"/>
              </a:rPr>
            </a:br>
            <a:r>
              <a:rPr lang="uk-UA" sz="1800" b="1" dirty="0" smtClean="0">
                <a:latin typeface="+mn-lt"/>
              </a:rPr>
              <a:t>1808 року  власником стає </a:t>
            </a:r>
            <a:r>
              <a:rPr lang="uk-UA" sz="1800" dirty="0" err="1" smtClean="0">
                <a:latin typeface="+mn-lt"/>
              </a:rPr>
              <a:t>Ігнацій</a:t>
            </a:r>
            <a:r>
              <a:rPr lang="uk-UA" sz="1800" dirty="0" smtClean="0">
                <a:latin typeface="+mn-lt"/>
              </a:rPr>
              <a:t> </a:t>
            </a:r>
            <a:r>
              <a:rPr lang="uk-UA" sz="1800" dirty="0" err="1" smtClean="0">
                <a:latin typeface="+mn-lt"/>
              </a:rPr>
              <a:t>Бруніцький</a:t>
            </a:r>
            <a:r>
              <a:rPr lang="uk-UA" sz="1800" dirty="0" smtClean="0">
                <a:latin typeface="+mn-lt"/>
              </a:rPr>
              <a:t> – єврейський підприємець </a:t>
            </a:r>
            <a:r>
              <a:rPr lang="uk-UA" sz="1800" dirty="0" err="1" smtClean="0">
                <a:latin typeface="+mn-lt"/>
              </a:rPr>
              <a:t>Ісаак</a:t>
            </a:r>
            <a:r>
              <a:rPr lang="uk-UA" sz="1800" dirty="0" smtClean="0">
                <a:latin typeface="+mn-lt"/>
              </a:rPr>
              <a:t> </a:t>
            </a:r>
            <a:r>
              <a:rPr lang="uk-UA" sz="1800" dirty="0" err="1" smtClean="0">
                <a:latin typeface="+mn-lt"/>
              </a:rPr>
              <a:t>Брунштейн</a:t>
            </a:r>
            <a:r>
              <a:rPr lang="uk-UA" sz="1800" dirty="0" smtClean="0">
                <a:latin typeface="+mn-lt"/>
              </a:rPr>
              <a:t>. Після його </a:t>
            </a:r>
            <a:r>
              <a:rPr lang="uk-UA" sz="1800" dirty="0" err="1" smtClean="0">
                <a:latin typeface="+mn-lt"/>
              </a:rPr>
              <a:t>смерти</a:t>
            </a:r>
            <a:r>
              <a:rPr lang="uk-UA" sz="1800" dirty="0" smtClean="0">
                <a:latin typeface="+mn-lt"/>
              </a:rPr>
              <a:t> маєток перейшов </a:t>
            </a:r>
            <a:r>
              <a:rPr lang="uk-UA" sz="1800" b="1" dirty="0" smtClean="0">
                <a:latin typeface="+mn-lt"/>
              </a:rPr>
              <a:t>до сина Петра (1779 </a:t>
            </a:r>
            <a:r>
              <a:rPr lang="uk-UA" sz="1800" b="1" dirty="0" err="1" smtClean="0">
                <a:latin typeface="+mn-lt"/>
              </a:rPr>
              <a:t>р.н</a:t>
            </a:r>
            <a:r>
              <a:rPr lang="uk-UA" sz="1800" b="1" dirty="0" smtClean="0">
                <a:latin typeface="+mn-lt"/>
              </a:rPr>
              <a:t>.), </a:t>
            </a:r>
            <a:r>
              <a:rPr lang="uk-UA" sz="1800" dirty="0" smtClean="0">
                <a:latin typeface="+mn-lt"/>
              </a:rPr>
              <a:t>а потім внука </a:t>
            </a:r>
            <a:r>
              <a:rPr lang="uk-UA" sz="1800" b="1" dirty="0" smtClean="0">
                <a:latin typeface="+mn-lt"/>
              </a:rPr>
              <a:t>Леона Антонія </a:t>
            </a:r>
            <a:r>
              <a:rPr lang="uk-UA" sz="1800" b="1" dirty="0" err="1" smtClean="0">
                <a:latin typeface="+mn-lt"/>
              </a:rPr>
              <a:t>Бруніцького</a:t>
            </a:r>
            <a:r>
              <a:rPr lang="uk-UA" sz="1800" b="1" dirty="0" smtClean="0">
                <a:latin typeface="+mn-lt"/>
              </a:rPr>
              <a:t> (1809 – 1866). </a:t>
            </a:r>
            <a:br>
              <a:rPr lang="uk-UA" sz="1800" b="1" dirty="0" smtClean="0">
                <a:latin typeface="+mn-lt"/>
              </a:rPr>
            </a:br>
            <a:r>
              <a:rPr lang="uk-UA" sz="1800" b="1" dirty="0" smtClean="0">
                <a:latin typeface="+mn-lt"/>
              </a:rPr>
              <a:t>Він 1831 року або перебудував, або збудував теперішній архітектурний комплекс у стилі ампір та заклав парк</a:t>
            </a:r>
            <a:r>
              <a:rPr lang="uk-UA" sz="1800" b="1" dirty="0" smtClean="0">
                <a:latin typeface="+mn-lt"/>
              </a:rPr>
              <a:t>.</a:t>
            </a:r>
            <a:br>
              <a:rPr lang="uk-UA" sz="1800" b="1" dirty="0" smtClean="0">
                <a:latin typeface="+mn-lt"/>
              </a:rPr>
            </a:br>
            <a:r>
              <a:rPr lang="uk-UA" sz="1800" b="1" dirty="0" smtClean="0">
                <a:latin typeface="+mn-lt"/>
              </a:rPr>
              <a:t>Останньою власницею була </a:t>
            </a:r>
            <a:r>
              <a:rPr lang="uk-UA" sz="1800" b="1" dirty="0" smtClean="0">
                <a:latin typeface="+mn-lt"/>
                <a:cs typeface="Arial" pitchFamily="34" charset="0"/>
              </a:rPr>
              <a:t>Стелла </a:t>
            </a:r>
            <a:r>
              <a:rPr lang="uk-UA" sz="1800" b="1" dirty="0" smtClean="0">
                <a:latin typeface="+mn-lt"/>
                <a:cs typeface="Arial" pitchFamily="34" charset="0"/>
              </a:rPr>
              <a:t> фон </a:t>
            </a:r>
            <a:r>
              <a:rPr lang="uk-UA" sz="1800" b="1" dirty="0" err="1" smtClean="0">
                <a:latin typeface="+mn-lt"/>
                <a:cs typeface="Arial" pitchFamily="34" charset="0"/>
              </a:rPr>
              <a:t>Турнау</a:t>
            </a:r>
            <a:r>
              <a:rPr lang="uk-UA" sz="1800" b="1" dirty="0" smtClean="0">
                <a:latin typeface="+mn-lt"/>
                <a:cs typeface="Arial" pitchFamily="34" charset="0"/>
              </a:rPr>
              <a:t> </a:t>
            </a:r>
            <a:r>
              <a:rPr lang="uk-UA" sz="1800" b="1" dirty="0" smtClean="0">
                <a:latin typeface="+mn-lt"/>
                <a:cs typeface="Arial" pitchFamily="34" charset="0"/>
              </a:rPr>
              <a:t>уроджена баронеса Ватман </a:t>
            </a:r>
            <a:r>
              <a:rPr lang="uk-UA" sz="1800" b="1" dirty="0" err="1" smtClean="0">
                <a:latin typeface="+mn-lt"/>
                <a:cs typeface="Arial" pitchFamily="34" charset="0"/>
              </a:rPr>
              <a:t>Мелькамп</a:t>
            </a:r>
            <a:r>
              <a:rPr lang="uk-UA" sz="1800" b="1" dirty="0" smtClean="0">
                <a:latin typeface="+mn-lt"/>
                <a:cs typeface="Arial" pitchFamily="34" charset="0"/>
              </a:rPr>
              <a:t>  </a:t>
            </a:r>
            <a:r>
              <a:rPr lang="uk-UA" sz="1800" b="1" dirty="0" err="1" smtClean="0">
                <a:latin typeface="+mn-lt"/>
                <a:cs typeface="Arial" pitchFamily="34" charset="0"/>
              </a:rPr>
              <a:t>Белью</a:t>
            </a:r>
            <a:r>
              <a:rPr lang="uk-UA" sz="1800" b="1" dirty="0" smtClean="0">
                <a:latin typeface="+mn-lt"/>
                <a:cs typeface="Arial" pitchFamily="34" charset="0"/>
              </a:rPr>
              <a:t>, яка померла у 1938 році.</a:t>
            </a:r>
            <a:endParaRPr lang="uk-UA" sz="1800" b="1" dirty="0">
              <a:latin typeface="+mn-lt"/>
            </a:endParaRPr>
          </a:p>
        </p:txBody>
      </p:sp>
      <p:pic>
        <p:nvPicPr>
          <p:cNvPr id="6" name="Picture 4" descr="POL Zaleszczyki CO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84010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6992" y="4920952"/>
            <a:ext cx="3636936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67" y="329585"/>
            <a:ext cx="3050581" cy="1947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4" descr="POL Zaleszczyki CO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840105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6542"/>
            <a:ext cx="2964904" cy="2122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33616"/>
            <a:ext cx="2979530" cy="1615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3" y="2564904"/>
            <a:ext cx="28163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179512" y="4320099"/>
            <a:ext cx="3024336" cy="170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117785"/>
            <a:ext cx="2915816" cy="60939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До архітектурного</a:t>
            </a:r>
            <a:r>
              <a:rPr kumimoji="0" lang="uk-UA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комплексу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входять </a:t>
            </a:r>
            <a:r>
              <a:rPr kumimoji="0" lang="uk-UA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палац, флігель, колонада між ними та літній театр.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Палацовий  ансамбль зведений у стилі ампір. </a:t>
            </a:r>
            <a:r>
              <a:rPr kumimoji="0" lang="uk-UA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Палац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 цегляний двоповерховий симетричного планування,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ea typeface="Times New Roman" pitchFamily="18" charset="0"/>
                <a:cs typeface="Arial" pitchFamily="34" charset="0"/>
              </a:rPr>
              <a:t>з </a:t>
            </a:r>
            <a:r>
              <a:rPr kumimoji="0" lang="uk-UA" sz="1500" b="1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ea typeface="Times New Roman" pitchFamily="18" charset="0"/>
                <a:cs typeface="Arial" pitchFamily="34" charset="0"/>
              </a:rPr>
              <a:t>двома бічними ризалітами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ea typeface="Times New Roman" pitchFamily="18" charset="0"/>
                <a:cs typeface="Arial" pitchFamily="34" charset="0"/>
              </a:rPr>
              <a:t>та балконом над центральним входом. </a:t>
            </a:r>
            <a:r>
              <a:rPr lang="uk-UA" sz="15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Портик - відкрита колонада на поздовжньому боці перед фасадом.</a:t>
            </a:r>
            <a:r>
              <a:rPr lang="uk-UA" sz="15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Прикраса головного входу завершується </a:t>
            </a:r>
            <a:r>
              <a:rPr lang="uk-UA" sz="15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трикутним </a:t>
            </a:r>
            <a:r>
              <a:rPr lang="uk-UA" sz="1500" b="1" dirty="0" smtClean="0">
                <a:ea typeface="Times New Roman" pitchFamily="18" charset="0"/>
                <a:cs typeface="Arial" pitchFamily="34" charset="0"/>
              </a:rPr>
              <a:t>фронтоном</a:t>
            </a:r>
            <a:r>
              <a:rPr lang="uk-UA" sz="15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uk-UA" sz="15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так званий «фронтон самців», посередині якого герб родини баронів </a:t>
            </a:r>
            <a:r>
              <a:rPr lang="uk-UA" sz="15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Бруніцьких</a:t>
            </a:r>
            <a:r>
              <a:rPr lang="uk-UA" sz="15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uk-UA" sz="15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5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Найбільше </a:t>
            </a:r>
            <a:r>
              <a:rPr lang="uk-UA" sz="15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перебудов зазнав </a:t>
            </a:r>
            <a:r>
              <a:rPr lang="uk-UA" sz="15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літній відкритий театр, </a:t>
            </a:r>
            <a:r>
              <a:rPr lang="uk-UA" sz="15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який після Другої світової війни був забудований і виконував інші функції. Оригінальними у плануванні є підвали під ним з вентиляціями, де зберігалися, на думку дослідників, продукти харчування та вина.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5877272"/>
            <a:ext cx="3816424" cy="877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Вгорі: 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світлини 1930-х років.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Внизу (другий</a:t>
            </a:r>
            <a:r>
              <a:rPr kumimoji="0" lang="uk-UA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третій ряди)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uk-UA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2024 року</a:t>
            </a: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293096"/>
            <a:ext cx="2667000" cy="150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4283968" y="5875675"/>
            <a:ext cx="1667024" cy="9377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35496" y="-27384"/>
            <a:ext cx="8991600" cy="68941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1700" b="1" dirty="0" smtClean="0"/>
              <a:t>ВИСНОВКИ </a:t>
            </a:r>
            <a:endParaRPr lang="uk-UA" sz="1700" dirty="0" smtClean="0"/>
          </a:p>
          <a:p>
            <a:pPr lvl="0" algn="just">
              <a:defRPr/>
            </a:pPr>
            <a:r>
              <a:rPr lang="uk-UA" sz="1700" dirty="0" smtClean="0"/>
              <a:t>Екскурсійний маршрут проходить </a:t>
            </a:r>
            <a:r>
              <a:rPr lang="uk-UA" sz="1700" dirty="0" smtClean="0"/>
              <a:t> </a:t>
            </a:r>
            <a:r>
              <a:rPr lang="uk-UA" sz="1700" dirty="0" smtClean="0"/>
              <a:t>по вулиці  С. Бандери.  Туристи можуть також пройти для ознайомлення з архітектурними пам’ятками вулицями С. Крушельницької, В. Стефаника, М. Гайворонського, О.Маковея, Шкільною.  Для відпочинку можна відвідати заклади громадського харчування – </a:t>
            </a:r>
            <a:r>
              <a:rPr lang="uk-UA" sz="1700" dirty="0" err="1" smtClean="0"/>
              <a:t>піцерії</a:t>
            </a:r>
            <a:r>
              <a:rPr lang="uk-UA" sz="1700" dirty="0" smtClean="0"/>
              <a:t>, скверах і на міському майдані  є лавки, у нижньому парку місце для організації пікніків. </a:t>
            </a:r>
          </a:p>
          <a:p>
            <a:r>
              <a:rPr lang="uk-UA" sz="1700" dirty="0" smtClean="0"/>
              <a:t>В основному збереглася забудова міста  міжвоєнного періоду (1921-1939). Причинами цього  стали значні руйнування міста під час бойових дій та російської окупації у роки Першої світової війни, землетрусів.  Хоч частина будівель, які тоді зводилися, мали </a:t>
            </a:r>
            <a:r>
              <a:rPr lang="uk-UA" sz="1700" dirty="0" smtClean="0"/>
              <a:t> </a:t>
            </a:r>
            <a:r>
              <a:rPr lang="uk-UA" sz="1700" dirty="0" smtClean="0"/>
              <a:t>за основу  </a:t>
            </a:r>
            <a:r>
              <a:rPr lang="uk-UA" sz="1700" dirty="0" err="1" smtClean="0"/>
              <a:t>раніші</a:t>
            </a:r>
            <a:r>
              <a:rPr lang="uk-UA" sz="1700" dirty="0" smtClean="0"/>
              <a:t>  конструкції. Вони сягають ХІХ ст.  В </a:t>
            </a:r>
            <a:r>
              <a:rPr lang="uk-UA" sz="1700" dirty="0" smtClean="0"/>
              <a:t>архітектурі міста можна зустріти елементи </a:t>
            </a:r>
            <a:r>
              <a:rPr lang="uk-UA" sz="1700" b="1" dirty="0" smtClean="0"/>
              <a:t>еклектики – поєднання різних стилів</a:t>
            </a:r>
            <a:r>
              <a:rPr lang="uk-UA" sz="1700" dirty="0" smtClean="0"/>
              <a:t> (ампір,  провінційний неокласицизм, який проявлявся у  портиках (колонах) використанні дешевого будівельного матеріалу та спрощенні елементів декору), </a:t>
            </a:r>
            <a:r>
              <a:rPr lang="uk-UA" sz="1700" b="1" dirty="0" smtClean="0"/>
              <a:t>кубовидної форми</a:t>
            </a:r>
            <a:r>
              <a:rPr lang="uk-UA" sz="1700" dirty="0" smtClean="0"/>
              <a:t> (в основному будівлі рекреаційного призначення) – </a:t>
            </a:r>
            <a:r>
              <a:rPr lang="uk-UA" sz="1700" b="1" dirty="0" smtClean="0"/>
              <a:t>конструктивізм.</a:t>
            </a:r>
            <a:r>
              <a:rPr lang="uk-UA" sz="1700" dirty="0" smtClean="0"/>
              <a:t>  На сьогодні - це або приватні помешкання, або у них функціонують установи. </a:t>
            </a:r>
            <a:r>
              <a:rPr lang="uk-UA" sz="1700" dirty="0" smtClean="0"/>
              <a:t> Переважна більшість будівель знаходиться у стані консервації. Їх реконструкція потребує значних коштів.  Ми ознайомилися з частиною архітектурних пам’яток і відзначили, що більшість з них була у різний спосіб реконструйована. При цьому не враховувалася цінність декору, що фактично ставало причиною втрати мистецької цінності. </a:t>
            </a:r>
          </a:p>
          <a:p>
            <a:r>
              <a:rPr lang="uk-UA" sz="1700" dirty="0" smtClean="0"/>
              <a:t>Відомими </a:t>
            </a:r>
            <a:r>
              <a:rPr lang="uk-UA" sz="1700" dirty="0" smtClean="0"/>
              <a:t>постатями, які перебували у цих будинках у різний час були: співаки С.Крушельницька, Н. Яремчук, В. Зінкевич, В. Івасюк, С. Ротару, композитор М.Скорик, лікар М.Гнатюк, М.</a:t>
            </a:r>
            <a:r>
              <a:rPr lang="uk-UA" sz="1700" dirty="0" err="1" smtClean="0"/>
              <a:t>Долинський</a:t>
            </a:r>
            <a:r>
              <a:rPr lang="uk-UA" sz="1700" dirty="0" smtClean="0"/>
              <a:t>, австрійський імператор Австрійської імперії </a:t>
            </a:r>
            <a:r>
              <a:rPr lang="uk-UA" sz="1700" dirty="0" err="1" smtClean="0"/>
              <a:t>Франц</a:t>
            </a:r>
            <a:r>
              <a:rPr lang="uk-UA" sz="1700" dirty="0" smtClean="0"/>
              <a:t> І, Президент ЗУНР Є. </a:t>
            </a:r>
            <a:r>
              <a:rPr lang="uk-UA" sz="1700" dirty="0" err="1" smtClean="0"/>
              <a:t>Петрушевич</a:t>
            </a:r>
            <a:r>
              <a:rPr lang="uk-UA" sz="1700" dirty="0" smtClean="0"/>
              <a:t>, польський уряд 1939 року, Й. </a:t>
            </a:r>
            <a:r>
              <a:rPr lang="uk-UA" sz="1700" dirty="0" err="1" smtClean="0"/>
              <a:t>Пілсудський</a:t>
            </a:r>
            <a:r>
              <a:rPr lang="uk-UA" sz="1700" dirty="0" smtClean="0"/>
              <a:t>, письменники М. Домбровська, С. </a:t>
            </a:r>
            <a:r>
              <a:rPr lang="uk-UA" sz="1700" dirty="0" err="1" smtClean="0"/>
              <a:t>Стемповський</a:t>
            </a:r>
            <a:r>
              <a:rPr lang="uk-UA" sz="1700" dirty="0" smtClean="0"/>
              <a:t>, В. Стефаник, О.Маковей, П. Ковальчук, історик В.</a:t>
            </a:r>
            <a:r>
              <a:rPr lang="uk-UA" sz="1700" dirty="0" err="1" smtClean="0"/>
              <a:t>Верига</a:t>
            </a:r>
            <a:r>
              <a:rPr lang="uk-UA" sz="1700" dirty="0" smtClean="0"/>
              <a:t>, археолог Ю.</a:t>
            </a:r>
            <a:r>
              <a:rPr lang="uk-UA" sz="1700" dirty="0" err="1" smtClean="0"/>
              <a:t>Малєєєв</a:t>
            </a:r>
            <a:r>
              <a:rPr lang="uk-UA" sz="1700" dirty="0" smtClean="0"/>
              <a:t>,  науковець Б. Гнатюк, адвокати В. </a:t>
            </a:r>
            <a:r>
              <a:rPr lang="uk-UA" sz="1700" dirty="0" err="1" smtClean="0"/>
              <a:t>Бараник</a:t>
            </a:r>
            <a:r>
              <a:rPr lang="uk-UA" sz="1700" dirty="0" smtClean="0"/>
              <a:t> та В.</a:t>
            </a:r>
            <a:r>
              <a:rPr lang="uk-UA" sz="1700" dirty="0" err="1" smtClean="0"/>
              <a:t>Охримович</a:t>
            </a:r>
            <a:r>
              <a:rPr lang="uk-UA" sz="1700" dirty="0" smtClean="0"/>
              <a:t>. Н</a:t>
            </a:r>
            <a:r>
              <a:rPr lang="uk-UA" sz="1700" dirty="0" smtClean="0"/>
              <a:t>а </a:t>
            </a:r>
            <a:r>
              <a:rPr lang="uk-UA" sz="1700" dirty="0" smtClean="0"/>
              <a:t>частині будівель розміщені пам’ятні дошки.</a:t>
            </a:r>
            <a:endParaRPr lang="uk-UA" sz="1700" dirty="0"/>
          </a:p>
        </p:txBody>
      </p:sp>
      <p:pic>
        <p:nvPicPr>
          <p:cNvPr id="9" name="Picture 4" descr="POL Zaleszczyki CO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6285259"/>
            <a:ext cx="467544" cy="57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манюніор2024\заліщи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1872208" cy="2619967"/>
          </a:xfrm>
          <a:prstGeom prst="rect">
            <a:avLst/>
          </a:prstGeom>
          <a:noFill/>
        </p:spPr>
      </p:pic>
      <p:pic>
        <p:nvPicPr>
          <p:cNvPr id="2051" name="Picture 3" descr="C:\Users\Administrator\Desktop\манюніор2024\заліщики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996" y="620688"/>
            <a:ext cx="2058553" cy="2846934"/>
          </a:xfrm>
          <a:prstGeom prst="rect">
            <a:avLst/>
          </a:prstGeom>
          <a:noFill/>
        </p:spPr>
      </p:pic>
      <p:pic>
        <p:nvPicPr>
          <p:cNvPr id="2052" name="Picture 4" descr="C:\Users\Administrator\Desktop\манюніор2024\заліщики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2249052" cy="3201790"/>
          </a:xfrm>
          <a:prstGeom prst="rect">
            <a:avLst/>
          </a:prstGeom>
          <a:noFill/>
        </p:spPr>
      </p:pic>
      <p:pic>
        <p:nvPicPr>
          <p:cNvPr id="2053" name="Picture 5" descr="C:\Users\Administrator\Desktop\манюніор2024\заліщики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4702" y="476672"/>
            <a:ext cx="2081794" cy="2936231"/>
          </a:xfrm>
          <a:prstGeom prst="rect">
            <a:avLst/>
          </a:prstGeom>
          <a:noFill/>
        </p:spPr>
      </p:pic>
      <p:pic>
        <p:nvPicPr>
          <p:cNvPr id="2054" name="Picture 6" descr="C:\Users\Administrator\Desktop\манюніор2024\заліщики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12976"/>
            <a:ext cx="1815693" cy="2636912"/>
          </a:xfrm>
          <a:prstGeom prst="rect">
            <a:avLst/>
          </a:prstGeom>
          <a:noFill/>
        </p:spPr>
      </p:pic>
      <p:pic>
        <p:nvPicPr>
          <p:cNvPr id="2055" name="Picture 7" descr="C:\Users\Administrator\Desktop\манюніор2024\заліщики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994105"/>
            <a:ext cx="1944216" cy="274726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t="15547" b="3125"/>
          <a:stretch>
            <a:fillRect/>
          </a:stretch>
        </p:blipFill>
        <p:spPr bwMode="auto">
          <a:xfrm rot="10351040" flipV="1">
            <a:off x="4644008" y="4221088"/>
            <a:ext cx="4129311" cy="18881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Список </a:t>
            </a:r>
            <a:r>
              <a:rPr lang="uk-UA" sz="3600" b="1" dirty="0" smtClean="0"/>
              <a:t>використаних джерел </a:t>
            </a:r>
            <a:endParaRPr lang="uk-UA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907" y="960972"/>
            <a:ext cx="8929687" cy="5863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•"/>
            </a:pPr>
            <a:r>
              <a:rPr lang="uk-UA" sz="1500" dirty="0" err="1">
                <a:cs typeface="Times New Roman" pitchFamily="18" charset="0"/>
              </a:rPr>
              <a:t>Верига</a:t>
            </a:r>
            <a:r>
              <a:rPr lang="uk-UA" sz="1500" dirty="0">
                <a:cs typeface="Times New Roman" pitchFamily="18" charset="0"/>
              </a:rPr>
              <a:t> В. Там, де Дністер круто в’ється….[Текст] / В. </a:t>
            </a:r>
            <a:r>
              <a:rPr lang="uk-UA" sz="1500" dirty="0" err="1">
                <a:cs typeface="Times New Roman" pitchFamily="18" charset="0"/>
              </a:rPr>
              <a:t>Верига</a:t>
            </a:r>
            <a:r>
              <a:rPr lang="uk-UA" sz="1500" dirty="0">
                <a:cs typeface="Times New Roman" pitchFamily="18" charset="0"/>
              </a:rPr>
              <a:t>. – Львів: «Каменяр», 1993. – 279с.</a:t>
            </a:r>
            <a:endParaRPr lang="uk-UA" sz="1500" dirty="0"/>
          </a:p>
          <a:p>
            <a:pPr algn="just" eaLnBrk="0" hangingPunct="0">
              <a:buFontTx/>
              <a:buChar char="•"/>
            </a:pPr>
            <a:r>
              <a:rPr lang="uk-UA" sz="1500" dirty="0">
                <a:cs typeface="Times New Roman" pitchFamily="18" charset="0"/>
              </a:rPr>
              <a:t>Заліщицька земля в спогадах емігрантів//Уклав Мельничук Б.[Текст] / Б. Мельничук. – Тернопіль: «</a:t>
            </a:r>
            <a:r>
              <a:rPr lang="uk-UA" sz="1500" dirty="0" err="1">
                <a:cs typeface="Times New Roman" pitchFamily="18" charset="0"/>
              </a:rPr>
              <a:t>Тернопіль</a:t>
            </a:r>
            <a:r>
              <a:rPr lang="uk-UA" sz="1500" dirty="0">
                <a:cs typeface="Times New Roman" pitchFamily="18" charset="0"/>
              </a:rPr>
              <a:t>», 1993. - 124с. - С. 44.</a:t>
            </a:r>
            <a:endParaRPr lang="uk-UA" sz="1500" dirty="0"/>
          </a:p>
          <a:p>
            <a:pPr algn="just" eaLnBrk="0" hangingPunct="0">
              <a:buFontTx/>
              <a:buChar char="•"/>
            </a:pPr>
            <a:r>
              <a:rPr lang="uk-UA" sz="1500" dirty="0">
                <a:cs typeface="Times New Roman" pitchFamily="18" charset="0"/>
              </a:rPr>
              <a:t>З любов’ю до краю// Бібліографічний довідник. [Текст] – Заліщики, 1998. – 112с. – С. 14-15</a:t>
            </a:r>
            <a:r>
              <a:rPr lang="uk-UA" sz="1500" dirty="0" smtClean="0"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</a:pPr>
            <a:r>
              <a:rPr lang="uk-UA" sz="1500" dirty="0" smtClean="0">
                <a:cs typeface="Times New Roman" pitchFamily="18" charset="0"/>
              </a:rPr>
              <a:t> </a:t>
            </a:r>
            <a:r>
              <a:rPr lang="ru-RU" sz="1500" dirty="0" smtClean="0"/>
              <a:t>Кірха по той бік Дністра: лютерани в </a:t>
            </a:r>
            <a:r>
              <a:rPr lang="ru-RU" sz="1500" dirty="0" smtClean="0"/>
              <a:t>Заліщиках. Режим доступу:  </a:t>
            </a:r>
            <a:r>
              <a:rPr lang="en-US" sz="1500" dirty="0" smtClean="0">
                <a:hlinkClick r:id="rId2"/>
              </a:rPr>
              <a:t>https://</a:t>
            </a:r>
            <a:r>
              <a:rPr lang="en-US" sz="1500" dirty="0" smtClean="0">
                <a:hlinkClick r:id="rId2"/>
              </a:rPr>
              <a:t>risu.ua/kirha-po-toj-bik-dnistra-lyuterani-v-zalishchikah_n109485</a:t>
            </a:r>
            <a:r>
              <a:rPr lang="uk-UA" sz="1500" dirty="0" smtClean="0"/>
              <a:t> </a:t>
            </a:r>
            <a:endParaRPr lang="uk-UA" sz="1500" dirty="0"/>
          </a:p>
          <a:p>
            <a:pPr algn="just" eaLnBrk="0" hangingPunct="0">
              <a:buFontTx/>
              <a:buChar char="•"/>
            </a:pPr>
            <a:r>
              <a:rPr lang="uk-UA" sz="1500" dirty="0" smtClean="0">
                <a:cs typeface="Times New Roman" pitchFamily="18" charset="0"/>
              </a:rPr>
              <a:t>Олійник </a:t>
            </a:r>
            <a:r>
              <a:rPr lang="uk-UA" sz="1500" dirty="0">
                <a:cs typeface="Times New Roman" pitchFamily="18" charset="0"/>
              </a:rPr>
              <a:t>В. Заліщики. [Текст] /В.Олійник. – Тернопільський енциклопедичний словник, Тернопіль: «Збруч». – 2004. – т. 1. А – Й – 696с. –С.608 -  609</a:t>
            </a:r>
            <a:r>
              <a:rPr lang="uk-UA" sz="1500" dirty="0" smtClean="0"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</a:pPr>
            <a:r>
              <a:rPr lang="uk-UA" sz="1500" dirty="0" smtClean="0">
                <a:cs typeface="Times New Roman" pitchFamily="18" charset="0"/>
              </a:rPr>
              <a:t>Олійник В. Костел Святого Станіслава в </a:t>
            </a:r>
            <a:r>
              <a:rPr lang="uk-UA" sz="1500" dirty="0" err="1" smtClean="0">
                <a:cs typeface="Times New Roman" pitchFamily="18" charset="0"/>
              </a:rPr>
              <a:t>Заліщиках</a:t>
            </a:r>
            <a:r>
              <a:rPr lang="uk-UA" sz="1500" dirty="0" smtClean="0">
                <a:cs typeface="Times New Roman" pitchFamily="18" charset="0"/>
              </a:rPr>
              <a:t> (до 250-річчя побудови </a:t>
            </a:r>
            <a:r>
              <a:rPr lang="uk-UA" sz="1500" dirty="0" smtClean="0">
                <a:cs typeface="Times New Roman" pitchFamily="18" charset="0"/>
              </a:rPr>
              <a:t>х</a:t>
            </a:r>
            <a:r>
              <a:rPr lang="uk-UA" sz="1500" dirty="0" smtClean="0">
                <a:cs typeface="Times New Roman" pitchFamily="18" charset="0"/>
              </a:rPr>
              <a:t>раму). – Чернівці, </a:t>
            </a:r>
            <a:r>
              <a:rPr lang="uk-UA" sz="1500" dirty="0" err="1" smtClean="0">
                <a:cs typeface="Times New Roman" pitchFamily="18" charset="0"/>
              </a:rPr>
              <a:t>“Місто”</a:t>
            </a:r>
            <a:r>
              <a:rPr lang="uk-UA" sz="1500" dirty="0" smtClean="0">
                <a:cs typeface="Times New Roman" pitchFamily="18" charset="0"/>
              </a:rPr>
              <a:t>, 2013. -  80 с. </a:t>
            </a:r>
            <a:endParaRPr lang="uk-UA" sz="1500" dirty="0"/>
          </a:p>
          <a:p>
            <a:pPr algn="just" eaLnBrk="0" hangingPunct="0">
              <a:buFontTx/>
              <a:buChar char="•"/>
            </a:pPr>
            <a:r>
              <a:rPr lang="uk-UA" sz="1500" dirty="0" err="1" smtClean="0">
                <a:cs typeface="Times New Roman" pitchFamily="18" charset="0"/>
              </a:rPr>
              <a:t>Сопилюк</a:t>
            </a:r>
            <a:r>
              <a:rPr lang="uk-UA" sz="1500" dirty="0" smtClean="0">
                <a:cs typeface="Times New Roman" pitchFamily="18" charset="0"/>
              </a:rPr>
              <a:t> </a:t>
            </a:r>
            <a:r>
              <a:rPr lang="uk-UA" sz="1500" dirty="0">
                <a:cs typeface="Times New Roman" pitchFamily="18" charset="0"/>
              </a:rPr>
              <a:t>М.В., Бачинський М.М. Заліщики: роки, події, люди: у двох томах. Т.1. [Текст] / М.В. </a:t>
            </a:r>
            <a:r>
              <a:rPr lang="uk-UA" sz="1500" dirty="0" err="1">
                <a:cs typeface="Times New Roman" pitchFamily="18" charset="0"/>
              </a:rPr>
              <a:t>Сопилюк</a:t>
            </a:r>
            <a:r>
              <a:rPr lang="uk-UA" sz="1500" dirty="0">
                <a:cs typeface="Times New Roman" pitchFamily="18" charset="0"/>
              </a:rPr>
              <a:t>, М.М. Бачинський. – Тернопіль: </a:t>
            </a:r>
            <a:r>
              <a:rPr lang="uk-UA" sz="1500" dirty="0" err="1">
                <a:cs typeface="Times New Roman" pitchFamily="18" charset="0"/>
              </a:rPr>
              <a:t>ТзОВ</a:t>
            </a:r>
            <a:r>
              <a:rPr lang="uk-UA" sz="1500" dirty="0">
                <a:cs typeface="Times New Roman" pitchFamily="18" charset="0"/>
              </a:rPr>
              <a:t> «</a:t>
            </a:r>
            <a:r>
              <a:rPr lang="uk-UA" sz="1500" dirty="0" err="1">
                <a:cs typeface="Times New Roman" pitchFamily="18" charset="0"/>
              </a:rPr>
              <a:t>Терно-граф</a:t>
            </a:r>
            <a:r>
              <a:rPr lang="uk-UA" sz="1500" dirty="0">
                <a:cs typeface="Times New Roman" pitchFamily="18" charset="0"/>
              </a:rPr>
              <a:t>», 2015. – 848 с. – С.484 – 491. </a:t>
            </a:r>
            <a:endParaRPr lang="uk-UA" sz="1500" dirty="0" smtClean="0"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1500" dirty="0" err="1" smtClean="0">
                <a:cs typeface="Times New Roman" pitchFamily="18" charset="0"/>
              </a:rPr>
              <a:t>Сопилюк</a:t>
            </a:r>
            <a:r>
              <a:rPr lang="uk-UA" sz="1500" dirty="0" smtClean="0">
                <a:cs typeface="Times New Roman" pitchFamily="18" charset="0"/>
              </a:rPr>
              <a:t> М.В., Бачинський М.М. </a:t>
            </a:r>
            <a:r>
              <a:rPr lang="uk-UA" sz="1500" dirty="0" err="1" smtClean="0">
                <a:cs typeface="Times New Roman" pitchFamily="18" charset="0"/>
              </a:rPr>
              <a:t>Заліщики</a:t>
            </a:r>
            <a:r>
              <a:rPr lang="uk-UA" sz="1500" dirty="0" smtClean="0">
                <a:cs typeface="Times New Roman" pitchFamily="18" charset="0"/>
              </a:rPr>
              <a:t>: роки, події, люди: у двох томах. </a:t>
            </a:r>
            <a:r>
              <a:rPr lang="uk-UA" sz="1500" dirty="0" smtClean="0">
                <a:cs typeface="Times New Roman" pitchFamily="18" charset="0"/>
              </a:rPr>
              <a:t>Т.2. </a:t>
            </a:r>
            <a:r>
              <a:rPr lang="uk-UA" sz="1500" dirty="0" smtClean="0">
                <a:cs typeface="Times New Roman" pitchFamily="18" charset="0"/>
              </a:rPr>
              <a:t>[Текст] / М.В. </a:t>
            </a:r>
            <a:r>
              <a:rPr lang="uk-UA" sz="1500" dirty="0" err="1" smtClean="0">
                <a:cs typeface="Times New Roman" pitchFamily="18" charset="0"/>
              </a:rPr>
              <a:t>Сопилюк</a:t>
            </a:r>
            <a:r>
              <a:rPr lang="uk-UA" sz="1500" dirty="0" smtClean="0">
                <a:cs typeface="Times New Roman" pitchFamily="18" charset="0"/>
              </a:rPr>
              <a:t>, М.М. Бачинський. – Тернопіль: </a:t>
            </a:r>
            <a:r>
              <a:rPr lang="uk-UA" sz="1500" dirty="0" err="1" smtClean="0">
                <a:cs typeface="Times New Roman" pitchFamily="18" charset="0"/>
              </a:rPr>
              <a:t>ТзОВ</a:t>
            </a:r>
            <a:r>
              <a:rPr lang="uk-UA" sz="1500" dirty="0" smtClean="0">
                <a:cs typeface="Times New Roman" pitchFamily="18" charset="0"/>
              </a:rPr>
              <a:t> «</a:t>
            </a:r>
            <a:r>
              <a:rPr lang="uk-UA" sz="1500" dirty="0" err="1" smtClean="0">
                <a:cs typeface="Times New Roman" pitchFamily="18" charset="0"/>
              </a:rPr>
              <a:t>Терно-граф</a:t>
            </a:r>
            <a:r>
              <a:rPr lang="uk-UA" sz="1500" dirty="0" smtClean="0">
                <a:cs typeface="Times New Roman" pitchFamily="18" charset="0"/>
              </a:rPr>
              <a:t>», 2015. – 848 с. – С.484 – 491. </a:t>
            </a:r>
            <a:endParaRPr lang="uk-UA" sz="1500" dirty="0" smtClean="0"/>
          </a:p>
          <a:p>
            <a:pPr algn="just" eaLnBrk="0" hangingPunct="0">
              <a:buFontTx/>
              <a:buChar char="•"/>
            </a:pPr>
            <a:r>
              <a:rPr lang="uk-UA" sz="1500" dirty="0" err="1" smtClean="0">
                <a:cs typeface="Times New Roman" pitchFamily="18" charset="0"/>
              </a:rPr>
              <a:t>Сопилюк</a:t>
            </a:r>
            <a:r>
              <a:rPr lang="uk-UA" sz="1500" dirty="0" smtClean="0">
                <a:cs typeface="Times New Roman" pitchFamily="18" charset="0"/>
              </a:rPr>
              <a:t> </a:t>
            </a:r>
            <a:r>
              <a:rPr lang="uk-UA" sz="1500" dirty="0">
                <a:cs typeface="Times New Roman" pitchFamily="18" charset="0"/>
              </a:rPr>
              <a:t>М.В. На переломі століть ... :</a:t>
            </a:r>
            <a:r>
              <a:rPr lang="ru-RU" sz="1500" dirty="0">
                <a:cs typeface="Times New Roman" pitchFamily="18" charset="0"/>
              </a:rPr>
              <a:t> </a:t>
            </a:r>
            <a:r>
              <a:rPr lang="uk-UA" sz="1500" dirty="0">
                <a:cs typeface="Times New Roman" pitchFamily="18" charset="0"/>
              </a:rPr>
              <a:t>становлення і розвиток фахового навчального закладу в </a:t>
            </a:r>
            <a:r>
              <a:rPr lang="uk-UA" sz="1500" dirty="0" err="1">
                <a:cs typeface="Times New Roman" pitchFamily="18" charset="0"/>
              </a:rPr>
              <a:t>Заліщиках</a:t>
            </a:r>
            <a:r>
              <a:rPr lang="uk-UA" sz="1500" dirty="0">
                <a:cs typeface="Times New Roman" pitchFamily="18" charset="0"/>
              </a:rPr>
              <a:t> у контексті суспільно-історичного розвитку краю. -  Тернопіль: </a:t>
            </a:r>
            <a:r>
              <a:rPr lang="uk-UA" sz="1500" dirty="0" err="1">
                <a:cs typeface="Times New Roman" pitchFamily="18" charset="0"/>
              </a:rPr>
              <a:t>Терно-граф</a:t>
            </a:r>
            <a:r>
              <a:rPr lang="uk-UA" sz="1500" dirty="0">
                <a:cs typeface="Times New Roman" pitchFamily="18" charset="0"/>
              </a:rPr>
              <a:t>, 2013. 557 с</a:t>
            </a:r>
            <a:r>
              <a:rPr lang="uk-UA" sz="1500" dirty="0" smtClean="0"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</a:pPr>
            <a:r>
              <a:rPr lang="uk-UA" sz="1500" dirty="0" err="1" smtClean="0">
                <a:cs typeface="Times New Roman" pitchFamily="18" charset="0"/>
              </a:rPr>
              <a:t>Сопилюк</a:t>
            </a:r>
            <a:r>
              <a:rPr lang="uk-UA" sz="1500" dirty="0" smtClean="0">
                <a:cs typeface="Times New Roman" pitchFamily="18" charset="0"/>
              </a:rPr>
              <a:t> М.В., Бачинський М.І. Становлення міста </a:t>
            </a:r>
            <a:r>
              <a:rPr lang="uk-UA" sz="1500" dirty="0" err="1" smtClean="0">
                <a:cs typeface="Times New Roman" pitchFamily="18" charset="0"/>
              </a:rPr>
              <a:t>З</a:t>
            </a:r>
            <a:r>
              <a:rPr lang="uk-UA" sz="1500" dirty="0" err="1" smtClean="0">
                <a:cs typeface="Times New Roman" pitchFamily="18" charset="0"/>
              </a:rPr>
              <a:t>аліщики</a:t>
            </a:r>
            <a:r>
              <a:rPr lang="uk-UA" sz="1500" dirty="0" smtClean="0">
                <a:cs typeface="Times New Roman" pitchFamily="18" charset="0"/>
              </a:rPr>
              <a:t> в середині Х</a:t>
            </a:r>
            <a:r>
              <a:rPr lang="en-US" sz="1500" dirty="0" smtClean="0">
                <a:cs typeface="Times New Roman" pitchFamily="18" charset="0"/>
              </a:rPr>
              <a:t>VIII </a:t>
            </a:r>
            <a:r>
              <a:rPr lang="uk-UA" sz="1500" dirty="0" smtClean="0">
                <a:cs typeface="Times New Roman" pitchFamily="18" charset="0"/>
              </a:rPr>
              <a:t>століття (за матеріалами Головного Архіву Актів Давніх у Варшаві/ М.В. </a:t>
            </a:r>
            <a:r>
              <a:rPr lang="uk-UA" sz="1500" dirty="0" err="1" smtClean="0">
                <a:cs typeface="Times New Roman" pitchFamily="18" charset="0"/>
              </a:rPr>
              <a:t>Сопилюк</a:t>
            </a:r>
            <a:r>
              <a:rPr lang="uk-UA" sz="1500" dirty="0" smtClean="0">
                <a:cs typeface="Times New Roman" pitchFamily="18" charset="0"/>
              </a:rPr>
              <a:t>, М.М. Бачинський. – Тернопіль: </a:t>
            </a:r>
            <a:r>
              <a:rPr lang="uk-UA" sz="1500" dirty="0" err="1" smtClean="0">
                <a:cs typeface="Times New Roman" pitchFamily="18" charset="0"/>
              </a:rPr>
              <a:t>“Терно-граф”</a:t>
            </a:r>
            <a:r>
              <a:rPr lang="uk-UA" sz="1500" dirty="0" smtClean="0">
                <a:cs typeface="Times New Roman" pitchFamily="18" charset="0"/>
              </a:rPr>
              <a:t>, 2020. – 328 с.</a:t>
            </a:r>
            <a:endParaRPr lang="uk-UA" sz="1500" dirty="0"/>
          </a:p>
          <a:p>
            <a:pPr algn="just" eaLnBrk="0" hangingPunct="0">
              <a:buFontTx/>
              <a:buChar char="•"/>
            </a:pPr>
            <a:r>
              <a:rPr lang="uk-UA" sz="1500" dirty="0" err="1">
                <a:cs typeface="Times New Roman" pitchFamily="18" charset="0"/>
              </a:rPr>
              <a:t>Сопилюк</a:t>
            </a:r>
            <a:r>
              <a:rPr lang="uk-UA" sz="1500" dirty="0">
                <a:cs typeface="Times New Roman" pitchFamily="18" charset="0"/>
              </a:rPr>
              <a:t> М.В. Церква Покрови Пресвятої Богородиці в </a:t>
            </a:r>
            <a:r>
              <a:rPr lang="uk-UA" sz="1500" dirty="0" err="1">
                <a:cs typeface="Times New Roman" pitchFamily="18" charset="0"/>
              </a:rPr>
              <a:t>Заліщиках</a:t>
            </a:r>
            <a:r>
              <a:rPr lang="uk-UA" sz="1500" dirty="0">
                <a:cs typeface="Times New Roman" pitchFamily="18" charset="0"/>
              </a:rPr>
              <a:t> (Передісторія і 150-ліття служіння.  Тернопіль.: </a:t>
            </a:r>
            <a:r>
              <a:rPr lang="uk-UA" sz="1500" dirty="0" err="1">
                <a:cs typeface="Times New Roman" pitchFamily="18" charset="0"/>
              </a:rPr>
              <a:t>Терно-граф</a:t>
            </a:r>
            <a:r>
              <a:rPr lang="uk-UA" sz="1500" dirty="0">
                <a:cs typeface="Times New Roman" pitchFamily="18" charset="0"/>
              </a:rPr>
              <a:t>, 2014</a:t>
            </a:r>
            <a:r>
              <a:rPr lang="uk-UA" sz="1500" dirty="0" smtClean="0"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</a:pPr>
            <a:r>
              <a:rPr lang="uk-UA" sz="1500" b="1" dirty="0" smtClean="0">
                <a:hlinkClick r:id="rId3"/>
              </a:rPr>
              <a:t> </a:t>
            </a:r>
            <a:r>
              <a:rPr lang="uk-UA" sz="1500" dirty="0" smtClean="0"/>
              <a:t>Як виглядали в 1915 році </a:t>
            </a:r>
            <a:r>
              <a:rPr lang="uk-UA" sz="1500" dirty="0" err="1" smtClean="0"/>
              <a:t>Заліщики</a:t>
            </a:r>
            <a:r>
              <a:rPr lang="uk-UA" sz="1500" dirty="0" smtClean="0"/>
              <a:t> і Тернопіль, розповів світові американський </a:t>
            </a:r>
            <a:r>
              <a:rPr lang="uk-UA" sz="1500" dirty="0" smtClean="0"/>
              <a:t>журналіст. Режим доступу: </a:t>
            </a:r>
            <a:r>
              <a:rPr lang="en-US" sz="1500" dirty="0" smtClean="0"/>
              <a:t>URL </a:t>
            </a:r>
            <a:r>
              <a:rPr lang="en-US" sz="1500" b="1" dirty="0" smtClean="0">
                <a:hlinkClick r:id="rId3"/>
              </a:rPr>
              <a:t>https</a:t>
            </a:r>
            <a:r>
              <a:rPr lang="en-US" sz="1500" b="1" dirty="0" smtClean="0">
                <a:hlinkClick r:id="rId3"/>
              </a:rPr>
              <a:t>://pro.te.ua/2017/08/06/yak-vyglyadaly-v-1915-rotsi-zalishhyky-i-ternopil-rozpoviv-svitovi-amerykanskyj-zhurnalist</a:t>
            </a:r>
            <a:r>
              <a:rPr lang="en-US" sz="1500" b="1" dirty="0" smtClean="0">
                <a:hlinkClick r:id="rId3"/>
              </a:rPr>
              <a:t>/\</a:t>
            </a:r>
            <a:endParaRPr lang="en-US" sz="1500" b="1" dirty="0" smtClean="0"/>
          </a:p>
          <a:p>
            <a:pPr algn="just" eaLnBrk="0" hangingPunct="0">
              <a:buFontTx/>
              <a:buChar char="•"/>
            </a:pPr>
            <a:r>
              <a:rPr lang="uk-UA" sz="1500" b="1" dirty="0" smtClean="0"/>
              <a:t> </a:t>
            </a:r>
            <a:r>
              <a:rPr lang="uk-UA" sz="1500" b="1" dirty="0" err="1" smtClean="0"/>
              <a:t>Заліщики</a:t>
            </a:r>
            <a:r>
              <a:rPr lang="uk-UA" sz="1500" b="1" dirty="0" smtClean="0"/>
              <a:t> (збірка світлин) Режим доступу: </a:t>
            </a:r>
            <a:r>
              <a:rPr lang="en-US" sz="1500" b="1" dirty="0" smtClean="0">
                <a:hlinkClick r:id="rId4"/>
              </a:rPr>
              <a:t>https://www.zalishchyky.net</a:t>
            </a:r>
            <a:r>
              <a:rPr lang="en-US" sz="1500" b="1" dirty="0" smtClean="0">
                <a:hlinkClick r:id="rId4"/>
              </a:rPr>
              <a:t>/</a:t>
            </a:r>
            <a:r>
              <a:rPr lang="uk-UA" sz="1500" b="1" dirty="0" smtClean="0"/>
              <a:t> </a:t>
            </a:r>
            <a:endParaRPr lang="uk-UA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78" y="71438"/>
            <a:ext cx="8929718" cy="671514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 smtClean="0"/>
              <a:t>Критеріями під час розробки маршруту були:</a:t>
            </a:r>
            <a:br>
              <a:rPr lang="uk-UA" sz="1900" b="1" dirty="0" smtClean="0"/>
            </a:br>
            <a:r>
              <a:rPr lang="uk-UA" sz="1900" dirty="0" smtClean="0"/>
              <a:t>зручність переміщення маршрутом потенційних туристів;</a:t>
            </a:r>
            <a:br>
              <a:rPr lang="uk-UA" sz="1900" dirty="0" smtClean="0"/>
            </a:br>
            <a:r>
              <a:rPr lang="uk-UA" sz="1900" dirty="0" smtClean="0"/>
              <a:t>врахування як лінійних, так і радіальних можливостей маршруту. Можливість перепочинку групи під час екскурсії. </a:t>
            </a:r>
            <a:br>
              <a:rPr lang="uk-UA" sz="1900" dirty="0" smtClean="0"/>
            </a:br>
            <a:r>
              <a:rPr lang="uk-UA" sz="1900" b="1" dirty="0" smtClean="0"/>
              <a:t>Маршрут </a:t>
            </a:r>
            <a:r>
              <a:rPr lang="uk-UA" sz="1900" b="1" dirty="0" smtClean="0"/>
              <a:t>складається з двох відтинків (етапів)</a:t>
            </a:r>
            <a:r>
              <a:rPr lang="uk-UA" sz="1900" dirty="0" smtClean="0"/>
              <a:t/>
            </a:r>
            <a:br>
              <a:rPr lang="uk-UA" sz="1900" dirty="0" smtClean="0"/>
            </a:br>
            <a:r>
              <a:rPr lang="uk-UA" sz="1900" dirty="0" smtClean="0"/>
              <a:t>1. Від Заліщицької міської комунальна лікарня (вул. Бандери, 86)  до загальноосвітньої школи І-ІІІ ст. ім. О.Маковея (вул. Шкільна, 1)</a:t>
            </a:r>
            <a:br>
              <a:rPr lang="uk-UA" sz="1900" dirty="0" smtClean="0"/>
            </a:br>
            <a:r>
              <a:rPr lang="uk-UA" sz="1900" dirty="0" smtClean="0"/>
              <a:t>2. Від </a:t>
            </a:r>
            <a:r>
              <a:rPr lang="uk-UA" sz="1900" dirty="0"/>
              <a:t>загальноосвітньої школи І-ІІІ ст. ім. О.Маковея (вул. Шкільна, 1) </a:t>
            </a:r>
            <a:r>
              <a:rPr lang="uk-UA" sz="1900" dirty="0" smtClean="0"/>
              <a:t> до Нижнього парку (вул. Степана Бандери, 5). </a:t>
            </a:r>
            <a:br>
              <a:rPr lang="uk-UA" sz="1900" dirty="0" smtClean="0"/>
            </a:br>
            <a:r>
              <a:rPr lang="uk-UA" sz="1900" b="1" dirty="0" smtClean="0"/>
              <a:t>Загальна протяжність маршруту:</a:t>
            </a:r>
            <a:r>
              <a:rPr lang="uk-UA" sz="1900" dirty="0" smtClean="0"/>
              <a:t> 1 км 900 м з урахуванням радіальних виходів </a:t>
            </a:r>
            <a:br>
              <a:rPr lang="uk-UA" sz="1900" dirty="0" smtClean="0"/>
            </a:br>
            <a:r>
              <a:rPr lang="uk-UA" sz="1900" b="1" dirty="0" smtClean="0"/>
              <a:t>Тривалість проходження маршруту </a:t>
            </a:r>
            <a:r>
              <a:rPr lang="uk-UA" sz="1900" dirty="0" smtClean="0"/>
              <a:t>залежить від рівня зацікавленості групи історичними пам’ятками, врахування наявності інших об’єктів на маршруті і становить близько 1 год. – 1 год. 30 хв.</a:t>
            </a:r>
            <a:br>
              <a:rPr lang="uk-UA" sz="1900" dirty="0" smtClean="0"/>
            </a:br>
            <a:r>
              <a:rPr lang="uk-UA" sz="1900" b="1" dirty="0" smtClean="0"/>
              <a:t>Інформація </a:t>
            </a:r>
            <a:r>
              <a:rPr lang="uk-UA" sz="1900" b="1" dirty="0" smtClean="0"/>
              <a:t>про архітектурні споруди розглядали за наступними критеріями:</a:t>
            </a:r>
            <a:r>
              <a:rPr lang="uk-UA" sz="1900" dirty="0" smtClean="0"/>
              <a:t/>
            </a:r>
            <a:br>
              <a:rPr lang="uk-UA" sz="1900" dirty="0" smtClean="0"/>
            </a:br>
            <a:r>
              <a:rPr lang="uk-UA" sz="1900" dirty="0" smtClean="0"/>
              <a:t>1. Період спорудження та рівень первинного збереження (оригінальна, </a:t>
            </a:r>
            <a:r>
              <a:rPr lang="uk-UA" sz="1900" dirty="0" err="1" smtClean="0"/>
              <a:t>реконстуйована</a:t>
            </a:r>
            <a:r>
              <a:rPr lang="uk-UA" sz="1900" dirty="0" smtClean="0"/>
              <a:t> (перебудована, добудована, новозбудована). </a:t>
            </a:r>
            <a:br>
              <a:rPr lang="uk-UA" sz="1900" dirty="0" smtClean="0"/>
            </a:br>
            <a:r>
              <a:rPr lang="uk-UA" sz="1900" dirty="0" smtClean="0"/>
              <a:t>2. Події, пов’язані з використанням архітектурної споруди.</a:t>
            </a:r>
            <a:br>
              <a:rPr lang="uk-UA" sz="1900" dirty="0" smtClean="0"/>
            </a:br>
            <a:r>
              <a:rPr lang="uk-UA" sz="1900" dirty="0" smtClean="0"/>
              <a:t>3.  Сучасний стан збереження архітектурної споруди.</a:t>
            </a:r>
            <a:br>
              <a:rPr lang="uk-UA" sz="1900" dirty="0" smtClean="0"/>
            </a:br>
            <a:r>
              <a:rPr lang="uk-UA" sz="1900" dirty="0" smtClean="0"/>
              <a:t/>
            </a:r>
            <a:br>
              <a:rPr lang="uk-UA" sz="1900" dirty="0" smtClean="0"/>
            </a:br>
            <a:r>
              <a:rPr lang="uk-UA" sz="1900" b="1" dirty="0" smtClean="0"/>
              <a:t>Гіпотеза.</a:t>
            </a:r>
            <a:r>
              <a:rPr lang="uk-UA" sz="1900" dirty="0" smtClean="0"/>
              <a:t> Архітектурні споруди м. </a:t>
            </a:r>
            <a:r>
              <a:rPr lang="uk-UA" sz="1900" dirty="0" err="1" smtClean="0"/>
              <a:t>Заліщики</a:t>
            </a:r>
            <a:r>
              <a:rPr lang="uk-UA" sz="1900" dirty="0" smtClean="0"/>
              <a:t> демонструють міжкультурну інтеграцію кінця </a:t>
            </a:r>
            <a:r>
              <a:rPr lang="en-US" sz="1900" dirty="0" smtClean="0"/>
              <a:t>XVIII – </a:t>
            </a:r>
            <a:r>
              <a:rPr lang="uk-UA" sz="1900" dirty="0" smtClean="0"/>
              <a:t>першої третини ХХ ст. </a:t>
            </a:r>
            <a:r>
              <a:rPr lang="uk-UA" sz="1900" b="1" dirty="0" smtClean="0"/>
              <a:t>трьох основних громад: єврейської, польської, української. </a:t>
            </a:r>
            <a:r>
              <a:rPr lang="uk-UA" sz="1900" dirty="0" smtClean="0"/>
              <a:t/>
            </a:r>
            <a:br>
              <a:rPr lang="uk-UA" sz="1900" dirty="0" smtClean="0"/>
            </a:br>
            <a:endParaRPr lang="uk-UA" sz="1900" dirty="0"/>
          </a:p>
        </p:txBody>
      </p:sp>
      <p:pic>
        <p:nvPicPr>
          <p:cNvPr id="3" name="Picture 4" descr="POL Zaleszczyki CO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0"/>
            <a:ext cx="685800" cy="8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4248472" cy="629533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algn="l"/>
            <a:r>
              <a:rPr lang="uk-UA" sz="1600" b="1" dirty="0" smtClean="0"/>
              <a:t>Перелік архітектурних споруд , які можна оглянути під час екскурсії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1. Будинок </a:t>
            </a:r>
            <a:r>
              <a:rPr lang="uk-UA" sz="1600" dirty="0" err="1" smtClean="0"/>
              <a:t>Заліщицької</a:t>
            </a:r>
            <a:r>
              <a:rPr lang="uk-UA" sz="1600" dirty="0" smtClean="0"/>
              <a:t> центральної міської лікарні (1920-1930-і роки, реконструкція 2012 року) – вул. С. Бандери</a:t>
            </a:r>
            <a:br>
              <a:rPr lang="uk-UA" sz="1600" dirty="0" smtClean="0"/>
            </a:br>
            <a:r>
              <a:rPr lang="uk-UA" sz="1600" dirty="0" smtClean="0"/>
              <a:t>2. Будинок </a:t>
            </a:r>
            <a:r>
              <a:rPr lang="uk-UA" sz="1600" dirty="0" err="1" smtClean="0"/>
              <a:t>Заліщицької</a:t>
            </a:r>
            <a:r>
              <a:rPr lang="uk-UA" sz="1600" dirty="0" smtClean="0"/>
              <a:t>  </a:t>
            </a:r>
            <a:r>
              <a:rPr lang="uk-UA" sz="1600" dirty="0" err="1" smtClean="0"/>
              <a:t>городничо-садової</a:t>
            </a:r>
            <a:r>
              <a:rPr lang="uk-UA" sz="1600" dirty="0" smtClean="0"/>
              <a:t> школи  (1898 – 1904, занедбаний стан) – вул. М. Гайворонського </a:t>
            </a:r>
            <a:br>
              <a:rPr lang="uk-UA" sz="1600" dirty="0" smtClean="0"/>
            </a:br>
            <a:r>
              <a:rPr lang="uk-UA" sz="1600" dirty="0" smtClean="0"/>
              <a:t>3. Будинок єврейського фонду  барона Гірша (1920-і роки. У радянський період 1950-1980 – і роки будинок культури,  перебудований, втратив первісний вигляд) – вул. С. Бандери.</a:t>
            </a:r>
            <a:br>
              <a:rPr lang="uk-UA" sz="1600" dirty="0" smtClean="0"/>
            </a:br>
            <a:r>
              <a:rPr lang="uk-UA" sz="1600" dirty="0" smtClean="0"/>
              <a:t>4. Будинок колишнього польського товариства «Сокіл» (1904) – вул. С. Крушельницької </a:t>
            </a:r>
            <a:br>
              <a:rPr lang="uk-UA" sz="1600" dirty="0" smtClean="0"/>
            </a:br>
            <a:r>
              <a:rPr lang="uk-UA" sz="1600" dirty="0" smtClean="0"/>
              <a:t>5. Костел святого Станіслава (1760 – 1824) – вул. М. Гайворонського</a:t>
            </a:r>
            <a:br>
              <a:rPr lang="uk-UA" sz="1600" dirty="0" smtClean="0"/>
            </a:br>
            <a:r>
              <a:rPr lang="uk-UA" sz="1600" dirty="0" smtClean="0"/>
              <a:t>6. Народний </a:t>
            </a:r>
            <a:r>
              <a:rPr lang="uk-UA" sz="1600" dirty="0" smtClean="0"/>
              <a:t>дім</a:t>
            </a:r>
            <a:r>
              <a:rPr lang="uk-UA" sz="1600" dirty="0" smtClean="0"/>
              <a:t> </a:t>
            </a:r>
            <a:r>
              <a:rPr lang="uk-UA" sz="1600" dirty="0" smtClean="0"/>
              <a:t>товариства «Просвіта» (1907) – вул. В. Стефаника</a:t>
            </a:r>
            <a:br>
              <a:rPr lang="uk-UA" sz="1600" dirty="0" smtClean="0"/>
            </a:br>
            <a:r>
              <a:rPr lang="uk-UA" sz="1600" dirty="0" smtClean="0"/>
              <a:t>7. Аптека (1912, реконструйована, 2014 – 2019) – вул. С. Бандери</a:t>
            </a:r>
            <a:br>
              <a:rPr lang="uk-UA" sz="1600" dirty="0" smtClean="0"/>
            </a:br>
            <a:r>
              <a:rPr lang="uk-UA" sz="1600" dirty="0" smtClean="0"/>
              <a:t>8. Синагога (1860-і роки, занедбаний стан) – вул. Філатова</a:t>
            </a:r>
            <a:br>
              <a:rPr lang="uk-UA" sz="1600" dirty="0" smtClean="0"/>
            </a:br>
            <a:r>
              <a:rPr lang="uk-UA" sz="1600" dirty="0" smtClean="0"/>
              <a:t>9. Церква Покрови Пресвятої Богородиці (1864- 1872) – вул. Гайворонського</a:t>
            </a:r>
            <a:br>
              <a:rPr lang="uk-UA" sz="1600" dirty="0" smtClean="0"/>
            </a:br>
            <a:r>
              <a:rPr lang="uk-UA" sz="1600" dirty="0" smtClean="0"/>
              <a:t>10. Палац родини </a:t>
            </a:r>
            <a:r>
              <a:rPr lang="uk-UA" sz="1600" dirty="0" err="1" smtClean="0"/>
              <a:t>Бруніцьких</a:t>
            </a:r>
            <a:r>
              <a:rPr lang="uk-UA" sz="1600" dirty="0" smtClean="0"/>
              <a:t> (1850-і, занедбаний стан – вул. С. Бандери </a:t>
            </a:r>
            <a:endParaRPr lang="uk-UA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076" t="21454" r="27863" b="7672"/>
          <a:stretch>
            <a:fillRect/>
          </a:stretch>
        </p:blipFill>
        <p:spPr bwMode="auto">
          <a:xfrm>
            <a:off x="35496" y="1412776"/>
            <a:ext cx="4636515" cy="4392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620688"/>
            <a:ext cx="396044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  розробленого екскурсійного маршруту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POL Zaleszczyki CO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949280"/>
            <a:ext cx="685800" cy="84010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6021288"/>
            <a:ext cx="396044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latin typeface="+mj-lt"/>
                <a:ea typeface="+mj-ea"/>
                <a:cs typeface="+mj-cs"/>
              </a:rPr>
              <a:t>Д – </a:t>
            </a:r>
            <a:r>
              <a:rPr lang="uk-UA" sz="2000" dirty="0" smtClean="0">
                <a:latin typeface="+mj-lt"/>
                <a:ea typeface="+mj-ea"/>
                <a:cs typeface="+mj-cs"/>
              </a:rPr>
              <a:t>будинки, зведені за </a:t>
            </a:r>
            <a:r>
              <a:rPr lang="uk-UA" sz="2000" dirty="0" err="1" smtClean="0">
                <a:latin typeface="+mj-lt"/>
                <a:ea typeface="+mj-ea"/>
                <a:cs typeface="+mj-cs"/>
              </a:rPr>
              <a:t>проєктами</a:t>
            </a:r>
            <a:r>
              <a:rPr lang="uk-UA" sz="2000" dirty="0" smtClean="0">
                <a:latin typeface="+mj-lt"/>
                <a:ea typeface="+mj-ea"/>
                <a:cs typeface="+mj-cs"/>
              </a:rPr>
              <a:t> архітектора М.</a:t>
            </a:r>
            <a:r>
              <a:rPr lang="uk-UA" sz="2000" dirty="0" err="1" smtClean="0">
                <a:latin typeface="+mj-lt"/>
                <a:ea typeface="+mj-ea"/>
                <a:cs typeface="+mj-cs"/>
              </a:rPr>
              <a:t>Швебеля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16632"/>
            <a:ext cx="8929718" cy="3888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endParaRPr kumimoji="0" lang="uk-UA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Заліщики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– місто на півдні Західного Поділля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в межах сучасної </a:t>
            </a:r>
          </a:p>
          <a:p>
            <a:pPr lvl="0">
              <a:defRPr/>
            </a:pP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Тернопільської обл. Як місто населений пункт функціонує приблизно </a:t>
            </a:r>
          </a:p>
          <a:p>
            <a:pPr lvl="0">
              <a:defRPr/>
            </a:pP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з першої половини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XVIII 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ст. 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Офіційний герб – єдиноріг </a:t>
            </a:r>
            <a:r>
              <a:rPr lang="uk-UA" sz="2000" b="1" dirty="0" smtClean="0">
                <a:ea typeface="+mj-ea"/>
                <a:cs typeface="+mj-cs"/>
              </a:rPr>
              <a:t>між </a:t>
            </a:r>
          </a:p>
          <a:p>
            <a:pPr lvl="0">
              <a:defRPr/>
            </a:pPr>
            <a:r>
              <a:rPr lang="uk-UA" sz="2000" b="1" dirty="0" err="1" smtClean="0">
                <a:ea typeface="+mj-ea"/>
                <a:cs typeface="+mj-cs"/>
              </a:rPr>
              <a:t>башнями</a:t>
            </a:r>
            <a:r>
              <a:rPr lang="uk-UA" sz="2000" b="1" dirty="0" smtClean="0">
                <a:ea typeface="+mj-ea"/>
                <a:cs typeface="+mj-cs"/>
              </a:rPr>
              <a:t>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замочку датується 1750  роком. </a:t>
            </a:r>
          </a:p>
          <a:p>
            <a:pPr lvl="0">
              <a:defRPr/>
            </a:pPr>
            <a:r>
              <a:rPr lang="uk-UA" sz="2000" b="1" noProof="0" dirty="0" smtClean="0">
                <a:ea typeface="+mj-ea"/>
                <a:cs typeface="+mj-cs"/>
              </a:rPr>
              <a:t>У </a:t>
            </a:r>
            <a:r>
              <a:rPr lang="uk-UA" sz="2000" b="1" noProof="0" dirty="0" err="1" smtClean="0">
                <a:ea typeface="+mj-ea"/>
                <a:cs typeface="+mj-cs"/>
              </a:rPr>
              <a:t>Заліщиках</a:t>
            </a:r>
            <a:r>
              <a:rPr lang="uk-UA" sz="2000" b="1" noProof="0" dirty="0" smtClean="0">
                <a:ea typeface="+mj-ea"/>
                <a:cs typeface="+mj-cs"/>
              </a:rPr>
              <a:t> проживало три громади – </a:t>
            </a:r>
            <a:r>
              <a:rPr lang="uk-UA" sz="2000" b="1" noProof="0" dirty="0" err="1" smtClean="0">
                <a:ea typeface="+mj-ea"/>
                <a:cs typeface="+mj-cs"/>
              </a:rPr>
              <a:t>єврейськ</a:t>
            </a:r>
            <a:r>
              <a:rPr lang="uk-UA" sz="2000" b="1" dirty="0" smtClean="0">
                <a:ea typeface="+mj-ea"/>
                <a:cs typeface="+mj-cs"/>
              </a:rPr>
              <a:t>а, польська, українська. До 1918 року – австрійська. </a:t>
            </a:r>
            <a:r>
              <a:rPr lang="uk-UA" sz="2000" dirty="0" smtClean="0">
                <a:ea typeface="+mj-ea"/>
                <a:cs typeface="+mj-cs"/>
              </a:rPr>
              <a:t>П</a:t>
            </a:r>
            <a:r>
              <a:rPr lang="uk-UA" sz="2000" dirty="0" smtClean="0">
                <a:ea typeface="+mj-ea"/>
                <a:cs typeface="+mj-cs"/>
              </a:rPr>
              <a:t>ісля </a:t>
            </a:r>
            <a:r>
              <a:rPr lang="uk-UA" sz="2000" dirty="0" smtClean="0">
                <a:ea typeface="+mj-ea"/>
                <a:cs typeface="+mj-cs"/>
              </a:rPr>
              <a:t>розпаду Австро-Угорської імперії значна частина австрійців </a:t>
            </a:r>
            <a:r>
              <a:rPr lang="uk-UA" sz="2000" dirty="0" smtClean="0">
                <a:ea typeface="+mj-ea"/>
                <a:cs typeface="+mj-cs"/>
              </a:rPr>
              <a:t>виїхала.</a:t>
            </a:r>
            <a:endParaRPr kumimoji="0" lang="uk-UA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Найдавніших архітектурних пам’яток,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пов’язаних з наданням </a:t>
            </a:r>
            <a:r>
              <a:rPr lang="uk-UA" sz="2000" b="1" dirty="0" smtClean="0">
                <a:ea typeface="+mj-ea"/>
                <a:cs typeface="+mj-cs"/>
              </a:rPr>
              <a:t>1766 </a:t>
            </a:r>
            <a:r>
              <a:rPr lang="uk-UA" sz="2000" b="1" dirty="0" smtClean="0">
                <a:ea typeface="+mj-ea"/>
                <a:cs typeface="+mj-cs"/>
              </a:rPr>
              <a:t>року  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місту 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магдебурзького права дідичем Станіславом Августом Понятовським, </a:t>
            </a:r>
            <a:r>
              <a:rPr lang="ru-RU" sz="2000" dirty="0" smtClean="0"/>
              <a:t> останнім королем </a:t>
            </a:r>
            <a:r>
              <a:rPr lang="ru-RU" sz="2000" dirty="0" smtClean="0"/>
              <a:t>польським 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майже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не збереглося. </a:t>
            </a:r>
            <a:endParaRPr kumimoji="0" lang="uk-UA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defRPr/>
            </a:pP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У міжвоєнний період була розібрана кірха (світлина ліворуч) 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– протестантська церква та  у 1968 році -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замочок/ратуша (світлина справа), зображення якої  залишилося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на гербі міста.</a:t>
            </a:r>
          </a:p>
          <a:p>
            <a:pPr lvl="0">
              <a:defRPr/>
            </a:pPr>
            <a:endParaRPr kumimoji="0" lang="uk-UA" sz="2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4" descr="POL Zaleszczyki CO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973832" cy="1192944"/>
          </a:xfrm>
          <a:prstGeom prst="rect">
            <a:avLst/>
          </a:prstGeom>
          <a:noFill/>
        </p:spPr>
      </p:pic>
      <p:pic>
        <p:nvPicPr>
          <p:cNvPr id="1026" name="Picture 2" descr="C:\Users\Administrator\Desktop\манюніор2024\PIC_1-U-8112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406" y="4104456"/>
            <a:ext cx="3991042" cy="2708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Administrator\Desktop\манюніор2024\T1_95_36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3938096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6778" y="71438"/>
            <a:ext cx="9037222" cy="67151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Основними архітектурними пам’ятками громад,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які підкреслювали їх ідентичність були сакральні пам’ятки – собори. </a:t>
            </a:r>
          </a:p>
          <a:p>
            <a:pPr lvl="0">
              <a:defRPr/>
            </a:pPr>
            <a:r>
              <a:rPr lang="uk-UA" sz="2000" b="1" baseline="0" dirty="0" smtClean="0">
                <a:ea typeface="+mj-ea"/>
                <a:cs typeface="+mj-cs"/>
              </a:rPr>
              <a:t>- Церква святої</a:t>
            </a:r>
            <a:r>
              <a:rPr lang="uk-UA" sz="2000" b="1" dirty="0" smtClean="0">
                <a:ea typeface="+mj-ea"/>
                <a:cs typeface="+mj-cs"/>
              </a:rPr>
              <a:t> Покрови Пресвятої Богородиці (1864- 1873)</a:t>
            </a:r>
            <a:r>
              <a:rPr lang="uk-UA" sz="2000" dirty="0" smtClean="0">
                <a:ea typeface="+mj-ea"/>
                <a:cs typeface="+mj-cs"/>
              </a:rPr>
              <a:t>  Українська греко-католицька церква </a:t>
            </a:r>
          </a:p>
          <a:p>
            <a:pPr lvl="0">
              <a:defRPr/>
            </a:pPr>
            <a:r>
              <a:rPr lang="uk-UA" sz="2000" b="1" dirty="0" smtClean="0">
                <a:ea typeface="+mj-ea"/>
                <a:cs typeface="+mj-cs"/>
              </a:rPr>
              <a:t>- Костел святого Станіслава (1763 – 1784(?)</a:t>
            </a:r>
            <a:r>
              <a:rPr lang="uk-UA" sz="2000" dirty="0" smtClean="0">
                <a:ea typeface="+mj-ea"/>
                <a:cs typeface="+mj-cs"/>
              </a:rPr>
              <a:t> Українська римо-католицька </a:t>
            </a:r>
            <a:r>
              <a:rPr lang="uk-UA" sz="2000" dirty="0" smtClean="0">
                <a:ea typeface="+mj-ea"/>
                <a:cs typeface="+mj-cs"/>
              </a:rPr>
              <a:t>церква. Х</a:t>
            </a:r>
            <a:r>
              <a:rPr lang="uk-UA" sz="2000" dirty="0" smtClean="0"/>
              <a:t>оч </a:t>
            </a:r>
            <a:r>
              <a:rPr lang="uk-UA" sz="2000" dirty="0" smtClean="0"/>
              <a:t>відповідно до архівних джерел є документи, які засвідчують його реконструкцію </a:t>
            </a:r>
            <a:r>
              <a:rPr lang="uk-UA" sz="2000" dirty="0" smtClean="0"/>
              <a:t>до</a:t>
            </a:r>
            <a:r>
              <a:rPr lang="uk-UA" sz="2000" b="1" dirty="0" smtClean="0"/>
              <a:t> </a:t>
            </a:r>
            <a:r>
              <a:rPr lang="uk-UA" sz="2000" b="1" dirty="0" smtClean="0"/>
              <a:t>1824 року. Це  була добудова житлових приміщень, пов’язаних з діяльністю парафіяльного </a:t>
            </a:r>
            <a:r>
              <a:rPr lang="uk-UA" sz="2000" b="1" dirty="0" err="1" smtClean="0"/>
              <a:t>священника</a:t>
            </a:r>
            <a:r>
              <a:rPr lang="uk-UA" sz="2000" b="1" dirty="0" smtClean="0"/>
              <a:t> (</a:t>
            </a:r>
            <a:r>
              <a:rPr lang="uk-UA" sz="2000" b="1" dirty="0" err="1" smtClean="0"/>
              <a:t>ксендза</a:t>
            </a:r>
            <a:r>
              <a:rPr lang="uk-UA" sz="2000" b="1" dirty="0" smtClean="0"/>
              <a:t>) та монахів.</a:t>
            </a:r>
            <a:endParaRPr lang="uk-UA" sz="2000" dirty="0" smtClean="0">
              <a:ea typeface="+mj-ea"/>
              <a:cs typeface="+mj-cs"/>
            </a:endParaRPr>
          </a:p>
          <a:p>
            <a:pPr lvl="0">
              <a:buFontTx/>
              <a:buChar char="-"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Синагога (друга половина </a:t>
            </a:r>
            <a:r>
              <a:rPr lang="uk-UA" sz="2000" b="1" dirty="0" smtClean="0">
                <a:ea typeface="+mj-ea"/>
                <a:cs typeface="+mj-cs"/>
              </a:rPr>
              <a:t>ХІХ ст.)</a:t>
            </a:r>
            <a:r>
              <a:rPr lang="uk-UA" sz="2000" dirty="0" smtClean="0">
                <a:ea typeface="+mj-ea"/>
                <a:cs typeface="+mj-cs"/>
              </a:rPr>
              <a:t> іудеї (відомості про реконструкцію відсутні).</a:t>
            </a:r>
          </a:p>
          <a:p>
            <a:pPr lvl="0">
              <a:buFontTx/>
              <a:buChar char="-"/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Маркер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існування </a:t>
            </a:r>
            <a:r>
              <a:rPr kumimoji="0" lang="uk-UA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євангелістської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австрійської громади – </a:t>
            </a:r>
            <a:r>
              <a:rPr kumimoji="0" lang="uk-UA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протестанська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кірха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була розібрана після Першої світової 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війни.</a:t>
            </a:r>
            <a:endParaRPr kumimoji="0" lang="uk-UA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defRPr/>
            </a:pPr>
            <a:r>
              <a:rPr lang="uk-UA" sz="2000" b="1" dirty="0" smtClean="0">
                <a:ea typeface="+mj-ea"/>
                <a:cs typeface="+mj-cs"/>
              </a:rPr>
              <a:t>Наступними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архітектурними пам’ятками, що окреслювали культурно-освітні аспекти і збереглися, хоч не у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первинному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вигляді, є споруди, у яких 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функціонували національні товариства: </a:t>
            </a:r>
            <a:r>
              <a:rPr kumimoji="0" lang="uk-UA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“Сокіл”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(польське, 1904 р.), </a:t>
            </a:r>
            <a:r>
              <a:rPr kumimoji="0" lang="uk-UA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“Просвіта”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(українське, 1907),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єврейське,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що зведений фундацією барона Гірша (</a:t>
            </a:r>
            <a:r>
              <a:rPr lang="uk-UA" sz="2000" dirty="0" smtClean="0">
                <a:ea typeface="+mj-ea"/>
                <a:cs typeface="+mj-cs"/>
              </a:rPr>
              <a:t>1920-і рр.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).</a:t>
            </a:r>
          </a:p>
          <a:p>
            <a:pPr lvl="0">
              <a:defRPr/>
            </a:pPr>
            <a:r>
              <a:rPr lang="uk-UA" sz="2000" noProof="0" dirty="0" smtClean="0">
                <a:ea typeface="+mj-ea"/>
                <a:cs typeface="+mj-cs"/>
              </a:rPr>
              <a:t>Окремо можна виділити приміщення, у яких функціонували у різних період навчальні заклади:</a:t>
            </a:r>
          </a:p>
          <a:p>
            <a:pPr lvl="0">
              <a:buFontTx/>
              <a:buChar char="-"/>
              <a:defRPr/>
            </a:pPr>
            <a:r>
              <a:rPr lang="uk-UA" sz="2000" b="1" dirty="0" smtClean="0">
                <a:ea typeface="+mj-ea"/>
                <a:cs typeface="+mj-cs"/>
              </a:rPr>
              <a:t>п</a:t>
            </a:r>
            <a:r>
              <a:rPr kumimoji="0" lang="uk-UA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риміщення</a:t>
            </a:r>
            <a:r>
              <a:rPr kumimoji="0" lang="uk-UA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огородньої школи (1898- 1904)</a:t>
            </a:r>
            <a:r>
              <a:rPr lang="uk-UA" sz="2000" dirty="0" smtClean="0">
                <a:ea typeface="+mj-ea"/>
                <a:cs typeface="+mj-cs"/>
              </a:rPr>
              <a:t>.</a:t>
            </a:r>
            <a:r>
              <a:rPr kumimoji="0" lang="uk-UA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Перебуває у занедбаному стані </a:t>
            </a:r>
            <a:r>
              <a:rPr kumimoji="0" lang="uk-UA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та </a:t>
            </a:r>
            <a:r>
              <a:rPr kumimoji="0" lang="uk-UA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потребує </a:t>
            </a:r>
            <a:r>
              <a:rPr kumimoji="0" lang="uk-UA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реконструкції;</a:t>
            </a:r>
            <a:endParaRPr kumimoji="0" lang="uk-UA" sz="20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buFontTx/>
              <a:buChar char="-"/>
              <a:defRPr/>
            </a:pPr>
            <a:r>
              <a:rPr lang="uk-UA" sz="2000" b="1" dirty="0" smtClean="0">
                <a:ea typeface="+mj-ea"/>
                <a:cs typeface="+mj-cs"/>
              </a:rPr>
              <a:t> п</a:t>
            </a:r>
            <a:r>
              <a:rPr lang="uk-UA" sz="2000" b="1" baseline="0" dirty="0" smtClean="0">
                <a:ea typeface="+mj-ea"/>
                <a:cs typeface="+mj-cs"/>
              </a:rPr>
              <a:t>риміщення колишньої гімназії (1932-33 роки).</a:t>
            </a:r>
            <a:r>
              <a:rPr lang="uk-UA" sz="2000" b="1" dirty="0" smtClean="0">
                <a:ea typeface="+mj-ea"/>
                <a:cs typeface="+mj-cs"/>
              </a:rPr>
              <a:t> С</a:t>
            </a:r>
            <a:r>
              <a:rPr lang="uk-UA" sz="2000" baseline="0" dirty="0" smtClean="0">
                <a:ea typeface="+mj-ea"/>
                <a:cs typeface="+mj-cs"/>
              </a:rPr>
              <a:t>учасне приміщення обласного навчально-реабілітаційного</a:t>
            </a:r>
            <a:r>
              <a:rPr lang="uk-UA" sz="2000" dirty="0" smtClean="0">
                <a:ea typeface="+mj-ea"/>
                <a:cs typeface="+mj-cs"/>
              </a:rPr>
              <a:t> </a:t>
            </a:r>
            <a:r>
              <a:rPr lang="uk-UA" sz="2000" dirty="0" smtClean="0">
                <a:ea typeface="+mj-ea"/>
                <a:cs typeface="+mj-cs"/>
              </a:rPr>
              <a:t>центру.</a:t>
            </a:r>
            <a:endParaRPr lang="uk-UA" sz="2000" dirty="0" smtClean="0">
              <a:ea typeface="+mj-ea"/>
              <a:cs typeface="+mj-cs"/>
            </a:endParaRPr>
          </a:p>
          <a:p>
            <a:pPr lvl="0"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4" descr="POL Zaleszczyki CO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757247"/>
            <a:ext cx="685800" cy="8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67" y="116632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AutoShape 2" descr="Файл:14.Заліщики .Комплекс костелу св. Станіслава.JPG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72" y="76200"/>
            <a:ext cx="4580328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0"/>
            <a:ext cx="263642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3216" y="3048000"/>
            <a:ext cx="244518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круглений прямокутник 6"/>
          <p:cNvSpPr/>
          <p:nvPr/>
        </p:nvSpPr>
        <p:spPr>
          <a:xfrm>
            <a:off x="179512" y="6021288"/>
            <a:ext cx="3505200" cy="590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Церква Покрови Пресвятої Богородиці (1864 -1873 рр.)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806824" y="152400"/>
            <a:ext cx="1981200" cy="10443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Костел святого Станіслава  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(1763 - 1784)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Сучасний вигляд 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162800" y="2276872"/>
            <a:ext cx="1981200" cy="6926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Синагога, друга половина ХІХ ст.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Сучасний вигляд</a:t>
            </a:r>
            <a:endParaRPr lang="uk-UA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301208"/>
            <a:ext cx="2160376" cy="133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круглений прямокутник 11"/>
          <p:cNvSpPr/>
          <p:nvPr/>
        </p:nvSpPr>
        <p:spPr>
          <a:xfrm>
            <a:off x="4427984" y="5985048"/>
            <a:ext cx="1981200" cy="7563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Костел святого Станіслава  (1763) </a:t>
            </a:r>
            <a:r>
              <a:rPr lang="uk-UA" sz="1400" b="1" dirty="0" smtClean="0">
                <a:solidFill>
                  <a:schemeClr val="tx1"/>
                </a:solidFill>
              </a:rPr>
              <a:t>Світлини 1930-х років </a:t>
            </a:r>
            <a:endParaRPr lang="uk-UA" sz="14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688" y="3212976"/>
            <a:ext cx="3456384" cy="2592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 descr="POL Zaleszczyki CO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68615"/>
            <a:ext cx="685800" cy="8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4565"/>
          <a:stretch>
            <a:fillRect/>
          </a:stretch>
        </p:blipFill>
        <p:spPr bwMode="auto">
          <a:xfrm>
            <a:off x="107504" y="144016"/>
            <a:ext cx="411527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 descr="C:\Users\Diakiv\Desktop\ман_юніор_2021\папка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512238" cy="2542540"/>
          </a:xfrm>
          <a:prstGeom prst="rect">
            <a:avLst/>
          </a:prstGeom>
          <a:noFill/>
        </p:spPr>
      </p:pic>
      <p:pic>
        <p:nvPicPr>
          <p:cNvPr id="16386" name="Picture 2" descr="C:\Users\Diakiv\Desktop\ман_юніор_2021\папка\8.jpg"/>
          <p:cNvPicPr>
            <a:picLocks noChangeAspect="1" noChangeArrowheads="1"/>
          </p:cNvPicPr>
          <p:nvPr/>
        </p:nvPicPr>
        <p:blipFill>
          <a:blip r:embed="rId4" cstate="print"/>
          <a:srcRect l="19868" t="27314" r="26986" b="17178"/>
          <a:stretch>
            <a:fillRect/>
          </a:stretch>
        </p:blipFill>
        <p:spPr bwMode="auto">
          <a:xfrm>
            <a:off x="2771800" y="5680274"/>
            <a:ext cx="2000264" cy="1177726"/>
          </a:xfrm>
          <a:prstGeom prst="rect">
            <a:avLst/>
          </a:prstGeom>
          <a:noFill/>
        </p:spPr>
      </p:pic>
      <p:pic>
        <p:nvPicPr>
          <p:cNvPr id="16388" name="Picture 4" descr="C:\Users\Diakiv\Desktop\ман_юніор_2021\папк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517507"/>
            <a:ext cx="1680626" cy="1127517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4860032" y="5085184"/>
            <a:ext cx="4211960" cy="1713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 smtClean="0">
              <a:solidFill>
                <a:schemeClr val="tx1"/>
              </a:solidFill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</a:rPr>
              <a:t>Вгорі</a:t>
            </a:r>
            <a:r>
              <a:rPr lang="uk-UA" sz="1600" dirty="0" smtClean="0">
                <a:solidFill>
                  <a:schemeClr val="tx1"/>
                </a:solidFill>
              </a:rPr>
              <a:t> – приміщення міської центральної лікарні (кінець 1920-1930 роки). Зберегла своє призначення. Реконструйована 2012 року</a:t>
            </a:r>
          </a:p>
          <a:p>
            <a:pPr algn="just"/>
            <a:r>
              <a:rPr lang="uk-UA" sz="1600" b="1" dirty="0" smtClean="0">
                <a:solidFill>
                  <a:schemeClr val="tx1"/>
                </a:solidFill>
              </a:rPr>
              <a:t>Внизу </a:t>
            </a:r>
            <a:r>
              <a:rPr lang="uk-UA" sz="1600" dirty="0" smtClean="0">
                <a:solidFill>
                  <a:schemeClr val="tx1"/>
                </a:solidFill>
              </a:rPr>
              <a:t>- приміщення колишньої </a:t>
            </a:r>
            <a:r>
              <a:rPr lang="uk-UA" sz="1600" dirty="0" err="1" smtClean="0">
                <a:solidFill>
                  <a:schemeClr val="tx1"/>
                </a:solidFill>
              </a:rPr>
              <a:t>Заліщицької</a:t>
            </a:r>
            <a:r>
              <a:rPr lang="uk-UA" sz="1600" dirty="0" smtClean="0">
                <a:solidFill>
                  <a:schemeClr val="tx1"/>
                </a:solidFill>
              </a:rPr>
              <a:t> державної гімназії № 613 з польською мовою викладання (1933). Сучасний обласний навчально-реабілітаційний центр</a:t>
            </a:r>
          </a:p>
          <a:p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88640"/>
            <a:ext cx="3448050" cy="23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круглений прямокутник 12"/>
          <p:cNvSpPr/>
          <p:nvPr/>
        </p:nvSpPr>
        <p:spPr>
          <a:xfrm>
            <a:off x="4860032" y="2132856"/>
            <a:ext cx="403244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</a:rPr>
              <a:t>Городнича</a:t>
            </a:r>
            <a:r>
              <a:rPr lang="uk-UA" sz="1400" dirty="0" smtClean="0">
                <a:solidFill>
                  <a:schemeClr val="tx1"/>
                </a:solidFill>
              </a:rPr>
              <a:t> школа (1898-1904) та сучасний вигляд (2024).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smtClean="0">
                <a:solidFill>
                  <a:schemeClr val="tx1"/>
                </a:solidFill>
              </a:rPr>
              <a:t>Державна </a:t>
            </a:r>
            <a:r>
              <a:rPr lang="ru-RU" sz="1400" dirty="0" smtClean="0">
                <a:solidFill>
                  <a:schemeClr val="tx1"/>
                </a:solidFill>
              </a:rPr>
              <a:t>сільськогосподарська школа садівництва, овочівництва та бджільництва в </a:t>
            </a:r>
            <a:r>
              <a:rPr lang="ru-RU" sz="1400" dirty="0" smtClean="0">
                <a:solidFill>
                  <a:schemeClr val="tx1"/>
                </a:solidFill>
              </a:rPr>
              <a:t>Заліщиках»(1931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t="23833" b="5000"/>
          <a:stretch>
            <a:fillRect/>
          </a:stretch>
        </p:blipFill>
        <p:spPr bwMode="auto">
          <a:xfrm>
            <a:off x="2987824" y="2406166"/>
            <a:ext cx="1224136" cy="11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Administrator\Desktop\манюніор2024\20.jpg"/>
          <p:cNvPicPr>
            <a:picLocks noChangeAspect="1" noChangeArrowheads="1"/>
          </p:cNvPicPr>
          <p:nvPr/>
        </p:nvPicPr>
        <p:blipFill>
          <a:blip r:embed="rId8" cstate="print"/>
          <a:srcRect b="20000"/>
          <a:stretch>
            <a:fillRect/>
          </a:stretch>
        </p:blipFill>
        <p:spPr bwMode="auto">
          <a:xfrm>
            <a:off x="5292080" y="3148676"/>
            <a:ext cx="3227512" cy="1936508"/>
          </a:xfrm>
          <a:prstGeom prst="rect">
            <a:avLst/>
          </a:prstGeom>
          <a:noFill/>
        </p:spPr>
      </p:pic>
      <p:pic>
        <p:nvPicPr>
          <p:cNvPr id="14" name="Picture 4" descr="POL Zaleszczyki COA.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0"/>
            <a:ext cx="685800" cy="8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39824"/>
            <a:ext cx="4359210" cy="2713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4829" y="1556792"/>
            <a:ext cx="921147" cy="12451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3" descr="C:\Users\Diakiv\Desktop\ман_юніор_2021\папка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3833771" cy="2160240"/>
          </a:xfrm>
          <a:prstGeom prst="rect">
            <a:avLst/>
          </a:prstGeom>
          <a:noFill/>
        </p:spPr>
      </p:pic>
      <p:pic>
        <p:nvPicPr>
          <p:cNvPr id="6" name="Picture 4" descr="C:\Users\Diakiv\Desktop\ман_юніор_2021\папка\13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5940152" y="4518595"/>
            <a:ext cx="2940622" cy="1430685"/>
          </a:xfrm>
          <a:prstGeom prst="rect">
            <a:avLst/>
          </a:prstGeom>
          <a:noFill/>
        </p:spPr>
      </p:pic>
      <p:sp>
        <p:nvSpPr>
          <p:cNvPr id="7" name="Округлений прямокутник 6"/>
          <p:cNvSpPr/>
          <p:nvPr/>
        </p:nvSpPr>
        <p:spPr>
          <a:xfrm>
            <a:off x="0" y="6021288"/>
            <a:ext cx="9144000" cy="836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chemeClr val="tx1"/>
                </a:solidFill>
              </a:rPr>
              <a:t>У цьому будинку </a:t>
            </a:r>
            <a:r>
              <a:rPr lang="uk-UA" sz="1600" b="1" dirty="0" smtClean="0">
                <a:solidFill>
                  <a:schemeClr val="tx1"/>
                </a:solidFill>
              </a:rPr>
              <a:t>(сучасний вигляд) </a:t>
            </a:r>
            <a:r>
              <a:rPr lang="uk-UA" sz="1600" dirty="0" smtClean="0">
                <a:solidFill>
                  <a:schemeClr val="tx1"/>
                </a:solidFill>
              </a:rPr>
              <a:t>1905 року виступала </a:t>
            </a:r>
            <a:r>
              <a:rPr lang="uk-UA" sz="1600" b="1" dirty="0" smtClean="0">
                <a:solidFill>
                  <a:schemeClr val="tx1"/>
                </a:solidFill>
              </a:rPr>
              <a:t>Соломії Крушельницької, коли </a:t>
            </a:r>
            <a:r>
              <a:rPr lang="uk-UA" sz="1600" dirty="0" smtClean="0">
                <a:solidFill>
                  <a:schemeClr val="tx1"/>
                </a:solidFill>
              </a:rPr>
              <a:t>приїжджала  у гості до сестри Олени, чоловік якої юрист В.</a:t>
            </a:r>
            <a:r>
              <a:rPr lang="uk-UA" sz="1600" dirty="0" err="1" smtClean="0">
                <a:solidFill>
                  <a:schemeClr val="tx1"/>
                </a:solidFill>
              </a:rPr>
              <a:t>Охримович</a:t>
            </a:r>
            <a:r>
              <a:rPr lang="uk-UA" sz="1600" dirty="0" smtClean="0">
                <a:solidFill>
                  <a:schemeClr val="tx1"/>
                </a:solidFill>
              </a:rPr>
              <a:t> працював адвокатом. Вулиця носить ім’я Соломії Крушельницької.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572000" y="116632"/>
            <a:ext cx="4392488" cy="27363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uk-UA" dirty="0" smtClean="0">
                <a:solidFill>
                  <a:schemeClr val="tx1"/>
                </a:solidFill>
              </a:rPr>
              <a:t>олишнє приміщення кінотеатру, а за  австрійського та польського періоду – будинок гімнастично-спортивного товариства </a:t>
            </a:r>
            <a:r>
              <a:rPr lang="uk-UA" dirty="0" err="1" smtClean="0">
                <a:solidFill>
                  <a:schemeClr val="tx1"/>
                </a:solidFill>
              </a:rPr>
              <a:t>“Сокіл”</a:t>
            </a:r>
            <a:r>
              <a:rPr lang="uk-UA" dirty="0" smtClean="0">
                <a:solidFill>
                  <a:schemeClr val="tx1"/>
                </a:solidFill>
              </a:rPr>
              <a:t> (1904). Про це можна прочитати на банері, розміщеному на будинку. Гімназисти розробили туристичний маршрут, а </a:t>
            </a:r>
            <a:r>
              <a:rPr lang="uk-UA" dirty="0" err="1" smtClean="0">
                <a:solidFill>
                  <a:schemeClr val="tx1"/>
                </a:solidFill>
              </a:rPr>
              <a:t>“Заліщики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туристичні”</a:t>
            </a:r>
            <a:r>
              <a:rPr lang="uk-UA" dirty="0" smtClean="0">
                <a:solidFill>
                  <a:schemeClr val="tx1"/>
                </a:solidFill>
              </a:rPr>
              <a:t> виготовило банери.  Тенісний корт навпроти будинку товариства </a:t>
            </a:r>
            <a:r>
              <a:rPr lang="uk-UA" dirty="0" err="1" smtClean="0">
                <a:solidFill>
                  <a:schemeClr val="tx1"/>
                </a:solidFill>
              </a:rPr>
              <a:t>“Сокіл”</a:t>
            </a:r>
            <a:r>
              <a:rPr lang="uk-UA" dirty="0" smtClean="0">
                <a:solidFill>
                  <a:schemeClr val="tx1"/>
                </a:solidFill>
              </a:rPr>
              <a:t> (1930-і рр.)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696" y="2924944"/>
            <a:ext cx="4187280" cy="3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POL Zaleszczyki CO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2704" y="3212976"/>
            <a:ext cx="685800" cy="8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8976"/>
            <a:ext cx="5171728" cy="21899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675" y="3374536"/>
            <a:ext cx="4867589" cy="264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IMG_000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b="11402"/>
          <a:stretch>
            <a:fillRect/>
          </a:stretch>
        </p:blipFill>
        <p:spPr bwMode="auto">
          <a:xfrm>
            <a:off x="5533123" y="116632"/>
            <a:ext cx="33593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251520" y="2492896"/>
            <a:ext cx="871296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Колишня єврейська школа фундації барона Гірша (1920-і роки). Міський будинок культури з 1940-х до 1980-х років. Перебудований, втратив первісний вигляд. </a:t>
            </a:r>
            <a:r>
              <a:rPr lang="uk-UA" dirty="0" err="1" smtClean="0">
                <a:solidFill>
                  <a:schemeClr val="tx1"/>
                </a:solidFill>
              </a:rPr>
              <a:t>Заліщани</a:t>
            </a:r>
            <a:r>
              <a:rPr lang="uk-UA" dirty="0" smtClean="0">
                <a:solidFill>
                  <a:schemeClr val="tx1"/>
                </a:solidFill>
              </a:rPr>
              <a:t> називають </a:t>
            </a:r>
            <a:r>
              <a:rPr lang="uk-UA" dirty="0" err="1" smtClean="0">
                <a:solidFill>
                  <a:schemeClr val="tx1"/>
                </a:solidFill>
              </a:rPr>
              <a:t>“китайська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стіна”</a:t>
            </a:r>
            <a:r>
              <a:rPr lang="uk-UA" dirty="0" smtClean="0">
                <a:solidFill>
                  <a:schemeClr val="tx1"/>
                </a:solidFill>
              </a:rPr>
              <a:t>.  У будівлі розміщені  приватні магазини.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4016" y="6021288"/>
            <a:ext cx="8892480" cy="7772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Центр міста </a:t>
            </a:r>
            <a:r>
              <a:rPr lang="uk-UA" sz="2000" dirty="0" err="1" smtClean="0">
                <a:solidFill>
                  <a:schemeClr val="tx1"/>
                </a:solidFill>
              </a:rPr>
              <a:t>Заліщики</a:t>
            </a:r>
            <a:r>
              <a:rPr lang="uk-UA" sz="2000" dirty="0" smtClean="0">
                <a:solidFill>
                  <a:schemeClr val="tx1"/>
                </a:solidFill>
              </a:rPr>
              <a:t>. Костел святого Станіслава (1763-1784(?). Народний </a:t>
            </a:r>
            <a:r>
              <a:rPr lang="uk-UA" sz="2000" dirty="0" smtClean="0">
                <a:solidFill>
                  <a:schemeClr val="tx1"/>
                </a:solidFill>
              </a:rPr>
              <a:t>дім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(1907). 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1" name="Picture 4" descr="POL Zaleszczyki COA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0"/>
            <a:ext cx="685800" cy="8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1568</Words>
  <Application>Microsoft Office PowerPoint</Application>
  <PresentationFormat>Екран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Архітектурне поліголосся міста Заліщики Тернопільської області</vt:lpstr>
      <vt:lpstr>Критеріями під час розробки маршруту були: зручність переміщення маршрутом потенційних туристів; врахування як лінійних, так і радіальних можливостей маршруту. Можливість перепочинку групи під час екскурсії.  Маршрут складається з двох відтинків (етапів) 1. Від Заліщицької міської комунальна лікарня (вул. Бандери, 86)  до загальноосвітньої школи І-ІІІ ст. ім. О.Маковея (вул. Шкільна, 1) 2. Від загальноосвітньої школи І-ІІІ ст. ім. О.Маковея (вул. Шкільна, 1)  до Нижнього парку (вул. Степана Бандери, 5).  Загальна протяжність маршруту: 1 км 900 м з урахуванням радіальних виходів  Тривалість проходження маршруту залежить від рівня зацікавленості групи історичними пам’ятками, врахування наявності інших об’єктів на маршруті і становить близько 1 год. – 1 год. 30 хв. Інформація про архітектурні споруди розглядали за наступними критеріями: 1. Період спорудження та рівень первинного збереження (оригінальна, реконстуйована (перебудована, добудована, новозбудована).  2. Події, пов’язані з використанням архітектурної споруди. 3.  Сучасний стан збереження архітектурної споруди.  Гіпотеза. Архітектурні споруди м. Заліщики демонструють міжкультурну інтеграцію кінця XVIII – першої третини ХХ ст. трьох основних громад: єврейської, польської, української.  </vt:lpstr>
      <vt:lpstr>Перелік архітектурних споруд , які можна оглянути під час екскурсії  1. Будинок Заліщицької центральної міської лікарні (1920-1930-і роки, реконструкція 2012 року) – вул. С. Бандери 2. Будинок Заліщицької  городничо-садової школи  (1898 – 1904, занедбаний стан) – вул. М. Гайворонського  3. Будинок єврейського фонду  барона Гірша (1920-і роки. У радянський період 1950-1980 – і роки будинок культури,  перебудований, втратив первісний вигляд) – вул. С. Бандери. 4. Будинок колишнього польського товариства «Сокіл» (1904) – вул. С. Крушельницької  5. Костел святого Станіслава (1760 – 1824) – вул. М. Гайворонського 6. Народний дім товариства «Просвіта» (1907) – вул. В. Стефаника 7. Аптека (1912, реконструйована, 2014 – 2019) – вул. С. Бандери 8. Синагога (1860-і роки, занедбаний стан) – вул. Філатова 9. Церква Покрови Пресвятої Богородиці (1864- 1872) – вул. Гайворонського 10. Палац родини Бруніцьких (1850-і, занедбаний стан – вул. С. Бандери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Архітектурною пам’яткою  першої половини ХІХ ст. є парково-палацовий комплекс Понятовських-Яніцьких-Бруніцьких  поблизу Дністра.  Його історія неповторна.  Вона розпочаласья наприкінці ХVIII ст., коли 1795 року Заліщики перейшли у власність Юзефа Антонія Понятовського, маршала Франції, племінника останнього польського короля Станіслава Августа Понятовського. 1798 року на цьому місці  було зведено  палац та літній театр.  1808 року  власником стає Ігнацій Бруніцький – єврейський підприємець Ісаак Брунштейн. Після його смерти маєток перейшов до сина Петра (1779 р.н.), а потім внука Леона Антонія Бруніцького (1809 – 1866).  Він 1831 року або перебудував, або збудував теперішній архітектурний комплекс у стилі ампір та заклав парк. Останньою власницею була Стелла  фон Турнау уроджена баронеса Ватман Мелькамп  Белью, яка померла у 1938 році.</vt:lpstr>
      <vt:lpstr>Слайд 14</vt:lpstr>
      <vt:lpstr>Слайд 15</vt:lpstr>
      <vt:lpstr>Слайд 16</vt:lpstr>
      <vt:lpstr>Список використаних джерел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МАНДРУЮЧИ ВУЛИЦЯМИ МІСТА (Про що говорять меморіальні дошки  м. Заліщики Тернопільської обл.)</dc:title>
  <dc:creator>Diakiv</dc:creator>
  <cp:lastModifiedBy>Administrator</cp:lastModifiedBy>
  <cp:revision>81</cp:revision>
  <dcterms:created xsi:type="dcterms:W3CDTF">2021-04-10T18:57:58Z</dcterms:created>
  <dcterms:modified xsi:type="dcterms:W3CDTF">2024-04-14T15:21:06Z</dcterms:modified>
</cp:coreProperties>
</file>