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0" r:id="rId5"/>
    <p:sldId id="271" r:id="rId6"/>
    <p:sldId id="260" r:id="rId7"/>
    <p:sldId id="262" r:id="rId8"/>
    <p:sldId id="261" r:id="rId9"/>
    <p:sldId id="265" r:id="rId10"/>
    <p:sldId id="267" r:id="rId11"/>
    <p:sldId id="266" r:id="rId12"/>
    <p:sldId id="264" r:id="rId13"/>
    <p:sldId id="268" r:id="rId14"/>
    <p:sldId id="263" r:id="rId15"/>
    <p:sldId id="259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E7BEC-5FAA-41A1-B991-72CE070D9417}" type="datetimeFigureOut">
              <a:rPr lang="uk-UA" smtClean="0"/>
              <a:t>22.04.2024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D55AE-BCF2-4B78-83EC-8F4EFC409B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209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29B83-34F1-4A2B-8D5A-C45FAD91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0C35ABB-CA72-4F12-9A8B-3AF8F287E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F0B2D7A-E75A-43C0-997E-1F2E77EBC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5C21-655E-4B1D-BAFB-9826EC216E68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50402E5-AA3C-4324-8A23-E685859D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748D3FA-97DE-427B-9E1D-F92E6C79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70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5AE74F-6A8A-43E0-B0BE-5F3B11DE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DBB825A-98E5-42BC-9E63-AD5E346C7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CA79717-B6BA-4415-9DCB-6E4C1D218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936-1A90-4373-B3EF-3933E2A9E8A9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ADD5802-8C31-4423-B698-06250191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525F826-BEC4-488E-B718-32792B65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278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12700-2B9A-4CA6-9CD8-3A7C9949A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165374C-1447-42C4-A02B-01084A0E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8BFAEEE-0403-4407-B5A8-07AEC74CF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E68-9CAA-4897-9583-7FDDA8EA9C1E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59F56A9-9CE6-4A68-96E1-2DFACBF0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6D69E29-503E-4EA7-B06F-F06655543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32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721EF-2464-4781-824D-EA4E9980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28AB53B-C47E-489C-B2C2-5D58AAF4C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DC7BAD6-0632-4A40-AD4F-2EF20D46A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585DB81-BFAE-465D-B5E3-5711911E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7394E-3466-488C-83DC-070037127223}" type="datetime1">
              <a:rPr lang="uk-UA" smtClean="0"/>
              <a:t>22.04.2024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347F4F7-C3D3-40CC-91A6-1B78F46B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1C3CE77-CF40-4F0C-A689-9F32346F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223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69C4F-6209-4518-9937-F26AAFD5D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27746E7-0757-4A0C-8C45-8E296FDF1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346FD0B-4181-4629-AC9D-E6542E9D9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ED6A3A11-991F-4C0A-8AF4-636E77394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952F1EC-65DA-4AAB-BB1F-300F5D16B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7545338-33E1-4741-A92A-4B2DCC765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86D6-46E0-4C2D-A214-1CDF4EC8D9FC}" type="datetime1">
              <a:rPr lang="uk-UA" smtClean="0"/>
              <a:t>22.04.2024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F17C846-6D43-4BFB-AE8C-71092765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6F9ECE3-2F62-48E4-84AD-FE2625037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1186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04657-8CAA-4058-8469-8AF0CC83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2047F61-1A82-4D97-9B1B-20FD8202D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C5CC-E820-4A0D-9EB4-47B9A7AA722C}" type="datetime1">
              <a:rPr lang="uk-UA" smtClean="0"/>
              <a:t>22.04.2024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E0C040C2-5C50-4992-A90E-D37DD3915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A7C60B7-9581-4A2E-93A0-85E87B5A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09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617FFF2-7203-47CC-9F64-CC8E54D9D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3C4AF-1E84-42E7-AB98-8594B27EAD89}" type="datetime1">
              <a:rPr lang="uk-UA" smtClean="0"/>
              <a:t>22.04.2024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9D3915D-C15B-4320-A07C-0D9D7C52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692A74E-8E88-4378-9AE5-0DE53EB7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26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358B5-22D8-4C69-A481-3AE8A4C3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C04B92-E82E-4B08-83BD-BA0035F12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28C1A19-525F-4E89-9718-0ED64B301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A58ED3A-0321-419B-A834-873C41720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7666-855C-4A1B-816D-36793C5AAEFE}" type="datetime1">
              <a:rPr lang="uk-UA" smtClean="0"/>
              <a:t>22.04.2024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9EB40FA-32CB-43CC-9875-94611E4C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BB2FF38A-34C3-4F93-9E42-61C0F978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804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1E26A-EBD0-4647-8AD0-F7D88072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35A8730B-5FF7-446F-A17C-045E974C1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9ECAFEA-04C8-4449-8417-713103B0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D691FF1-CBD9-416F-84B4-43E955C3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7540-C603-429C-AF0E-E296C2A8E7A3}" type="datetime1">
              <a:rPr lang="uk-UA" smtClean="0"/>
              <a:t>22.04.2024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0F47581-D2D3-4F19-981C-36DC95DAB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C38A48E-CF8A-4335-87BA-3B3A44DF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36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F9172-2D64-4064-BFE4-DC364AC9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9499232-2EC2-4F27-A777-686A7D522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2EE8C6C-0F45-460F-BE46-6F56C1B8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33AB-E215-4D3A-B360-2C69F3C20E9F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256B0E6-079B-4EC2-A7DE-EFEE26B6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2FDB05B-AD43-4345-A476-51A500BA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0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C087247-5445-40BE-B821-1344C5C8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4350269-BAF1-4EC7-9451-460135287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4615351-A4B3-47E0-9CE4-3B71539CA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A7FD-88F3-465C-89E1-EB468ADEFBB7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AC9C9EF-D2C8-4830-A75C-52998F8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5CA7C8C-CA56-439B-82E4-53938C0D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385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7B679E40-E90F-4195-B317-77D730E66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FBD7ED4-E087-4599-A938-DEA8B1C42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891AB43-BD7A-4FB1-82B4-E2B66F39D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681D6-A9BB-45A0-8603-56EB479076ED}" type="datetime1">
              <a:rPr lang="uk-UA" smtClean="0"/>
              <a:t>22.04.2024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7DC02CA-9A24-410B-BA79-649316F93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C50A880-38B2-4A27-8152-EA7079826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AC8F-85E1-4AF9-9E6B-B2E7D74E72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241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A14E9-E0C1-4602-97F7-AE28FB3B4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4318" y="688730"/>
            <a:ext cx="9144000" cy="2387600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uk-UA" sz="4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ВИВЧЕННЯ ЕКОЛОГІЧНОГО СТАНУ РІЧКИ ГРУНЬ МЕТОДАМИ ЗООІНДИКАЦІЇ</a:t>
            </a:r>
            <a:endParaRPr lang="uk-UA" sz="4800" dirty="0">
              <a:solidFill>
                <a:srgbClr val="002060"/>
              </a:solidFill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2F9F5CB-76DD-4E17-85B0-E81E4C688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9204" y="3573757"/>
            <a:ext cx="5860330" cy="288360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3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Виконали:</a:t>
            </a:r>
            <a:r>
              <a:rPr lang="uk-UA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Зигун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Валерія Олександрівна, Петренко Анна Володимирівна,  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вихованки гуртка «Екологія» Миргородської філії МАН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КЗ Полтавської обласної ради «Полтавська обласна Мала академія наук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учнівської молоді» при Гадяцькому ліцеї № 3 імені Івана Виговського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Керівник: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Кравченко Людмила Володимирівна,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гуртка «Екологія»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Миргородської філії МАН КЗ Полтавської обласної ради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«Полтавська обласна Мала академія наук учнівської молоді»  \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при Гадяцькому ліцеї № 3 імені Івана Виговського,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uk-UA" sz="4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uk-UA" sz="4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хімії і біології.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FCA402-1CF5-4F48-88F8-2F563ABA4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47" y="3202799"/>
            <a:ext cx="4358325" cy="3490232"/>
          </a:xfrm>
          <a:prstGeom prst="rect">
            <a:avLst/>
          </a:prstGeom>
        </p:spPr>
      </p:pic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BE3D20EE-6966-44CC-A694-CF5D4CAF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58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ічка: нахилена вниз 3">
            <a:extLst>
              <a:ext uri="{FF2B5EF4-FFF2-40B4-BE49-F238E27FC236}">
                <a16:creationId xmlns:a16="http://schemas.microsoft.com/office/drawing/2014/main" id="{564DC0A7-4F2A-45EF-9450-69039EC9EE33}"/>
              </a:ext>
            </a:extLst>
          </p:cNvPr>
          <p:cNvSpPr/>
          <p:nvPr/>
        </p:nvSpPr>
        <p:spPr>
          <a:xfrm>
            <a:off x="131975" y="179109"/>
            <a:ext cx="11953188" cy="1291472"/>
          </a:xfrm>
          <a:prstGeom prst="ribb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ДАНОЇ ТЕМИ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158ACF-20AB-4B3E-95BB-945513A4D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97" y="1528641"/>
            <a:ext cx="3511175" cy="4945305"/>
          </a:xfrm>
          <a:prstGeom prst="rect">
            <a:avLst/>
          </a:prstGeom>
        </p:spPr>
      </p:pic>
      <p:sp>
        <p:nvSpPr>
          <p:cNvPr id="12" name="Місце для вмісту 11">
            <a:extLst>
              <a:ext uri="{FF2B5EF4-FFF2-40B4-BE49-F238E27FC236}">
                <a16:creationId xmlns:a16="http://schemas.microsoft.com/office/drawing/2014/main" id="{C4845DBB-E1B0-47BB-9200-425576F11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640" y="1825625"/>
            <a:ext cx="7274560" cy="1821815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сьогодні особливо гостро постає проблема забруднення водних екосистем. Здійснення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біомоніторингу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екологічним станом водних ресурсів Гадяччини є одним із першочергових завдань. </a:t>
            </a:r>
            <a:endParaRPr lang="uk-UA"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5D58B2-DFB0-408D-A32B-47B459BCA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285" y="3860435"/>
            <a:ext cx="1892026" cy="26147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5AB1D81-0BAD-4C54-AC53-E8C1D8DEE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534" y="3904099"/>
            <a:ext cx="1892026" cy="2612536"/>
          </a:xfrm>
          <a:prstGeom prst="rect">
            <a:avLst/>
          </a:prstGeom>
        </p:spPr>
      </p:pic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35E6188-E510-47E5-A343-955E323A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316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A3C7C-6919-46AB-BC3D-C88F0446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214" y="263951"/>
            <a:ext cx="9285402" cy="72586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CB6956-C6DD-4AAA-AE73-9A7BB7466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2937"/>
            <a:ext cx="10515600" cy="157427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 видове різноманіття безхребетних тварин та здійснити  оцінку екологічного стану водних ресурсів р. Грунь на території с. Червоний Кут.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4CA68-83C1-4E4A-9F0F-722321465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713" y="2871166"/>
            <a:ext cx="5006276" cy="36191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06B05E-CE28-4BE9-B3A7-253E11DC5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11" y="2871166"/>
            <a:ext cx="6200337" cy="3619187"/>
          </a:xfrm>
          <a:prstGeom prst="rect">
            <a:avLst/>
          </a:prstGeom>
        </p:spPr>
      </p:pic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52B8BBF-6974-4890-9E57-D10FC3AA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789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1AE92-3873-475B-B7EA-16E2A4A52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4CEEFE9-4319-4C46-B5F2-672FCDBF8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241"/>
            <a:ext cx="10515600" cy="741679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екологічний стан р. Грунь на території с. Червоний Кут.</a:t>
            </a:r>
            <a:endParaRPr lang="uk-UA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02A38-B68D-452E-BAA1-E9111DC4D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6" y="2456179"/>
            <a:ext cx="4555129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17EE61-D35F-42CC-A5C9-0C37BDCAE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17" y="2456179"/>
            <a:ext cx="6041383" cy="3429000"/>
          </a:xfrm>
          <a:prstGeom prst="rect">
            <a:avLst/>
          </a:prstGeom>
        </p:spPr>
      </p:pic>
      <p:sp>
        <p:nvSpPr>
          <p:cNvPr id="11" name="Місце для номера слайда 10">
            <a:extLst>
              <a:ext uri="{FF2B5EF4-FFF2-40B4-BE49-F238E27FC236}">
                <a16:creationId xmlns:a16="http://schemas.microsoft.com/office/drawing/2014/main" id="{CDD02AE7-25A4-46F5-9B83-4683512D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435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0D272-4F12-4ED9-B26D-222EBAF95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241"/>
            <a:ext cx="10515600" cy="822960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E0C9CC-99E5-4F80-AD31-521FD75BE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1"/>
            <a:ext cx="10515600" cy="1046480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видовий та кількісний склад представників безхребетних, що населяють водну екосистему р. Грунь на території с. Червоний Кут.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DEDFF6-3C88-4BE9-8653-CB2BFE302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17" y="2382520"/>
            <a:ext cx="4669941" cy="38651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2D6C40-297D-4B2E-9F9C-A419473EC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800" y="2382519"/>
            <a:ext cx="5984277" cy="3865199"/>
          </a:xfrm>
          <a:prstGeom prst="rect">
            <a:avLst/>
          </a:prstGeom>
        </p:spPr>
      </p:pic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86429B4-7ABD-49F6-86E3-B5C8A4E5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55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9F38A9-E40B-481F-9D51-E5B05BC6B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4640" y="1229360"/>
            <a:ext cx="7249160" cy="4947603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342900" lvl="0" indent="-342900" algn="just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зміни водної екосистеми р. Грунь  на території с. Червоний Кут.</a:t>
            </a:r>
          </a:p>
          <a:p>
            <a:pPr marL="342900" lvl="0" indent="-342900" algn="just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 оцінку якості води р. Грунь;</a:t>
            </a:r>
          </a:p>
          <a:p>
            <a:pPr marL="342900" lvl="0" indent="-342900" algn="just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-середовище води та порівняти одержані результати дослідження;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спрогнозувати вплив екологічного стану водних ресурсів на фауну безхребетних р. Грунь.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Стрічка: вигнута та нахилена вниз 3">
            <a:extLst>
              <a:ext uri="{FF2B5EF4-FFF2-40B4-BE49-F238E27FC236}">
                <a16:creationId xmlns:a16="http://schemas.microsoft.com/office/drawing/2014/main" id="{DD1E3C4C-C5E5-42E9-AFA7-09CD1DA56264}"/>
              </a:ext>
            </a:extLst>
          </p:cNvPr>
          <p:cNvSpPr/>
          <p:nvPr/>
        </p:nvSpPr>
        <p:spPr>
          <a:xfrm>
            <a:off x="689727" y="270970"/>
            <a:ext cx="10812545" cy="820133"/>
          </a:xfrm>
          <a:prstGeom prst="ellipseRibbon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989184-F6C5-4940-943D-6ED1A354B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08" y="1229360"/>
            <a:ext cx="3571342" cy="29768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CDB41F-1888-407D-B922-8F8C9E00A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07" y="4344496"/>
            <a:ext cx="3484851" cy="2320464"/>
          </a:xfrm>
          <a:prstGeom prst="rect">
            <a:avLst/>
          </a:prstGeom>
        </p:spPr>
      </p:pic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8886093-3D39-4D0F-AC74-4285F03FD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176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E346A-B80F-4086-BF2C-2BD22B583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99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E8ECC7D-B7C8-431A-9EF2-759FEE793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960" y="1280161"/>
            <a:ext cx="5090160" cy="280416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експериментальні (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 водного середовища (а саме: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зооіндикація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хімічні дослідження (визначення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-середовища води),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спостереження,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порівняльний метод,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статистична обробка даних.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6D620B-C03E-4772-8054-C7B565267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139063"/>
            <a:ext cx="2382520" cy="31700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014CE5-3BB9-48EE-8681-0CB02AFC8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370" y="3744758"/>
            <a:ext cx="4384866" cy="28041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A7DE39-760B-4ECB-ABCE-B1BD36A3D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15" y="1280161"/>
            <a:ext cx="3012983" cy="2149283"/>
          </a:xfrm>
          <a:prstGeom prst="rect">
            <a:avLst/>
          </a:prstGeom>
        </p:spPr>
      </p:pic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04F5905-ACE6-401A-B739-F1682A969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885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732E6-240A-46FF-B994-45E30EC37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840" y="100965"/>
            <a:ext cx="10515600" cy="1325563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ВИВЧЕННЯ ВОДНОЇ ФАУНИ БЕЗХРЕБЕТНИХ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BAD6E1-50C9-40AF-96DE-6887B9958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84" y="1487427"/>
            <a:ext cx="3122239" cy="207873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FEC9CA-B39D-47CB-82B1-0751C522B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393" y="1536942"/>
            <a:ext cx="3442900" cy="27808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EB13D5-3F3A-43D4-BE00-D28859D5D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10" y="4496722"/>
            <a:ext cx="3011685" cy="2152075"/>
          </a:xfrm>
          <a:prstGeom prst="rect">
            <a:avLst/>
          </a:prstGeom>
        </p:spPr>
      </p:pic>
      <p:sp>
        <p:nvSpPr>
          <p:cNvPr id="18" name="Місце для вмісту 17">
            <a:extLst>
              <a:ext uri="{FF2B5EF4-FFF2-40B4-BE49-F238E27FC236}">
                <a16:creationId xmlns:a16="http://schemas.microsoft.com/office/drawing/2014/main" id="{90DE360D-87B7-4F24-9881-C8059A1F6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0" y="1757679"/>
            <a:ext cx="4612640" cy="300736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ослідження проводили протягом квітня-серпня місяців 2023 року та березня квітня 2024 року на території с. Червоний Кут Миргородського району Полтавської області (на ділянці протяжністю 1,2 км).</a:t>
            </a:r>
            <a:endParaRPr lang="uk-UA" sz="24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D7506A5-D8B5-4760-A4EA-5B0EB4C55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567" y="4642816"/>
            <a:ext cx="2733040" cy="200598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53FEBDD-930A-40D1-8EF1-519CA459F8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147" y="4408322"/>
            <a:ext cx="1749704" cy="23288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FA7068-A52B-418C-A465-12BF43E99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401" y="1487427"/>
            <a:ext cx="3442900" cy="2780804"/>
          </a:xfrm>
          <a:prstGeom prst="rect">
            <a:avLst/>
          </a:prstGeom>
        </p:spPr>
      </p:pic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0FEDAB55-4A5A-49AC-BF6F-6561B916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793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CFB6E-E85D-4D47-82D8-1EBFAF26540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ВИВЧЕННЯ ВОДНОЇ ФАУНИ БЕЗХРЕБЕТНИХ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52C72E-DF34-4406-858F-B2522190D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405" y="1825625"/>
            <a:ext cx="4841240" cy="4351338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ротягом 2023-2024 року відмічається зниження чисельності представників безхребетних, що мешкають у водній екосистемі р. Грунь. </a:t>
            </a:r>
          </a:p>
          <a:p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кологічний стан водного середовища пов'язаний із зникненням цих видів тварин. Значний антропогенний вплив мешканців Гадяччини призводить до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зміління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р. Грунь, спричиняє стрімке скорочення представників водної екосистеми. 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804F94-BD88-46F8-A07A-49A1922CA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55" y="1825625"/>
            <a:ext cx="3987130" cy="24812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D4AE84-3788-4A1E-9F08-6997A5BB2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69" y="1862560"/>
            <a:ext cx="2541271" cy="28735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6DA7CE-5C76-4743-8110-62126F38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30" y="3679612"/>
            <a:ext cx="2277110" cy="30361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A89F0C-5672-437C-A6CC-5C589FED9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35" y="4306912"/>
            <a:ext cx="1857390" cy="2474210"/>
          </a:xfrm>
          <a:prstGeom prst="rect">
            <a:avLst/>
          </a:prstGeom>
        </p:spPr>
      </p:pic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467399A-6CAE-4910-A900-35C95EDC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1542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A6785-D9B9-41FB-9FC9-F746DC35D81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ВИДОВОГО СКЛАДУ БАБОК (ОДОНАТОФАУНИ) ПОБЛИЗУ Р. ГРУНЬ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7896A2C-699C-4627-B084-D5CFE1D59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4118" y="1756093"/>
            <a:ext cx="6008802" cy="1921828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період дослідження у квітні 2023 року нами було виявлено 6 особин п’явки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псевдокінської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Hirudo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12 представників бабки красуні діви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(Calopteryx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virgo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дослідження у квітні 2024 року виявили лише три особини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Calopteryx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virgo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ADC755-F28E-4B5C-AD0C-5CC024B6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37" y="1756092"/>
            <a:ext cx="5008723" cy="48174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5B46FF-E2CE-4C30-BD5F-E6B11434F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717" y="3743326"/>
            <a:ext cx="4122043" cy="2945509"/>
          </a:xfrm>
          <a:prstGeom prst="rect">
            <a:avLst/>
          </a:prstGeom>
        </p:spPr>
      </p:pic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BB3C3C4-A118-4393-984A-4C5F7D22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71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6E339-6299-4698-A48A-CC6E573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РН-СЕРЕДОВИЩА ВОДИ Р.ГРУНЬ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9B4CDD-7E09-4899-A8A5-D1F8E91B6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801" y="1825624"/>
            <a:ext cx="1932599" cy="2993395"/>
          </a:xfrm>
          <a:prstGeom prst="rect">
            <a:avLst/>
          </a:prstGeom>
        </p:spPr>
      </p:pic>
      <p:sp>
        <p:nvSpPr>
          <p:cNvPr id="8" name="Місце для вмісту 7">
            <a:extLst>
              <a:ext uri="{FF2B5EF4-FFF2-40B4-BE49-F238E27FC236}">
                <a16:creationId xmlns:a16="http://schemas.microsoft.com/office/drawing/2014/main" id="{CDC2D2D5-EFE9-44AF-9B5D-97D33B25A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3062" y="1825625"/>
            <a:ext cx="3823528" cy="4351338"/>
          </a:xfrm>
        </p:spPr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Відібравши проби води та дослідивши їх за допомогою індикаторного паперу, визначили, що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-середовище води становить 6,5-7,0. Дані наших досліджень співпадають з результатами досліджень з використанням методу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зооіндикації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30E430-3D3D-4E1C-B767-BD5A9911E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10" y="1825624"/>
            <a:ext cx="2963952" cy="20554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7FB89A-4EDE-4A20-85CB-F292FA143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539" y="3596638"/>
            <a:ext cx="2497262" cy="3144031"/>
          </a:xfrm>
          <a:prstGeom prst="rect">
            <a:avLst/>
          </a:prstGeom>
        </p:spPr>
      </p:pic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79487537-DE87-4246-957F-7499BD83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298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681B7-29BC-40ED-9567-80E7A0699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" y="203201"/>
            <a:ext cx="11684000" cy="1487488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СТАНУ ВОДНОГО СЕРЕДОВИЩА ЗА МЕТОДОМ НІКОЛАЄНКА</a:t>
            </a:r>
          </a:p>
        </p:txBody>
      </p:sp>
      <p:graphicFrame>
        <p:nvGraphicFramePr>
          <p:cNvPr id="3" name="Таблиця 3">
            <a:extLst>
              <a:ext uri="{FF2B5EF4-FFF2-40B4-BE49-F238E27FC236}">
                <a16:creationId xmlns:a16="http://schemas.microsoft.com/office/drawing/2014/main" id="{8F3E0CFD-A137-4D3E-97FA-9CD155EBBB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12091"/>
              </p:ext>
            </p:extLst>
          </p:nvPr>
        </p:nvGraphicFramePr>
        <p:xfrm>
          <a:off x="838200" y="1825624"/>
          <a:ext cx="10515600" cy="4546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01642068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5041847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89137878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0019658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584766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987941950"/>
                    </a:ext>
                  </a:extLst>
                </a:gridCol>
              </a:tblGrid>
              <a:tr h="568362">
                <a:tc rowSpan="2">
                  <a:txBody>
                    <a:bodyPr/>
                    <a:lstStyle/>
                    <a:p>
                      <a:r>
                        <a:rPr lang="uk-UA" dirty="0"/>
                        <a:t>Таксон (назва)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uk-UA" dirty="0"/>
                        <a:t>Клас якості води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9182"/>
                  </a:ext>
                </a:extLst>
              </a:tr>
              <a:tr h="568362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00620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dirty="0"/>
                        <a:t>Бабки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98055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dirty="0"/>
                        <a:t>П'явки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64035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dirty="0"/>
                        <a:t>Мотиль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24058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dirty="0"/>
                        <a:t>Личинки мух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44060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dirty="0"/>
                        <a:t>Мошки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130859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r>
                        <a:rPr lang="uk-UA" b="1" dirty="0"/>
                        <a:t>Оцінка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4 (забруднені)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576514"/>
                  </a:ext>
                </a:extLst>
              </a:tr>
            </a:tbl>
          </a:graphicData>
        </a:graphic>
      </p:graphicFrame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D74BD5E-A74E-4942-8756-3B976245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53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71109-EEED-4AEB-8327-A9A4CC722E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ОДЕРЖАНІ РЕЗУЛЬТАТИ ДОСЛІДЖЕННЯ</a:t>
            </a:r>
            <a:r>
              <a:rPr lang="uk-UA" dirty="0"/>
              <a:t>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7E9FEF-A6D3-4A09-ADD3-D81A21E58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5280" y="1825625"/>
            <a:ext cx="7208520" cy="43513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изначили, що водні ресурси р. Грунь на території с. Червоний Кут є забрудненими («4 бали»).  </a:t>
            </a: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Серед виявлених представників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сапробності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води переважали ℒ-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мезосапробні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організми.</a:t>
            </a:r>
          </a:p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Встановлено, що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зооіндикація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є в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ажливим показником екологічного стану р. Грунь на території с. Червоний Кут. </a:t>
            </a:r>
            <a:endParaRPr lang="uk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1BC23C-CF51-46BD-82FC-0AFDB58D2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61" y="1896746"/>
            <a:ext cx="3334013" cy="4432934"/>
          </a:xfrm>
          <a:prstGeom prst="rect">
            <a:avLst/>
          </a:prstGeom>
        </p:spPr>
      </p:pic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B4A51B60-652B-4CF2-93A9-A5F6AE2A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9550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712C4-6DF8-4C45-B24C-4A58CAFF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0" y="254000"/>
            <a:ext cx="11805920" cy="1777999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ЗБЕРЕЖЕМО ВОДНІ РЕСУРСИ ГАДЯЧЧИНИ ЧИСТИМИ!</a:t>
            </a:r>
            <a:b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БУДЬМО ЕКОСВІДОМИМИ!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90E0F4-944A-4308-B383-954F3F499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396" y="2209800"/>
            <a:ext cx="6107323" cy="4188506"/>
          </a:xfrm>
          <a:prstGeom prst="rect">
            <a:avLst/>
          </a:prstGeom>
        </p:spPr>
      </p:pic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953993C9-EA19-45EC-A3CE-7AEEEC4F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0538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DCED29-3391-4F03-ADCC-B3CB9E65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289"/>
            <a:ext cx="10515600" cy="4668674"/>
          </a:xfr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Біоіндикація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біотестування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посіб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Нікіфоров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та ін. Кременчук: Вид-во ПП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Щенбатих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О.В., 2016. С.55-57.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Біорізноманіття та роль тварин в екосистемах: Матеріали 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Міжнародної наукової конференції. – Дніпропетровськ: Вид-во ДНУ, 2007.  С.237-239.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довкілля: підручник/ В.М.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Боголюбоа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Київ: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НУБіПУ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2018. С. 343-344.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екосистем: цілі і необхідність, роль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В.М.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Войцицкий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С.В.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Мідик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Біоресуррси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припиродокоистування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2019. №3-4. С. 40-42.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Притула Н.М. Фіто-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зооіндикація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навколишнього середовища: методичні рекомендації для самостійної роботи для здобувачів освіти бакалавра спеціальності 091 «Біологія» денної та заочної форми здобуття освіти/ Н.М. Притула. Запоріжжя: ЗНУ, 2023. С.43-46.</a:t>
            </a: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ічка: вигнута та нахилена вгору 3">
            <a:extLst>
              <a:ext uri="{FF2B5EF4-FFF2-40B4-BE49-F238E27FC236}">
                <a16:creationId xmlns:a16="http://schemas.microsoft.com/office/drawing/2014/main" id="{0F38F081-2173-4254-AB2B-BAC58FB6DF55}"/>
              </a:ext>
            </a:extLst>
          </p:cNvPr>
          <p:cNvSpPr/>
          <p:nvPr/>
        </p:nvSpPr>
        <p:spPr>
          <a:xfrm>
            <a:off x="1527142" y="301659"/>
            <a:ext cx="8955464" cy="914400"/>
          </a:xfrm>
          <a:prstGeom prst="ellipseRibbon2">
            <a:avLst/>
          </a:prstGeom>
          <a:solidFill>
            <a:schemeClr val="accent1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ln w="5715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</a:p>
        </p:txBody>
      </p:sp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37C5920-18C5-491A-BA36-AE7086CAA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C8F-85E1-4AF9-9E6B-B2E7D74E7260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97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719</Words>
  <Application>Microsoft Office PowerPoint</Application>
  <PresentationFormat>Широкий екран</PresentationFormat>
  <Paragraphs>87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ВИВЧЕННЯ ЕКОЛОГІЧНОГО СТАНУ РІЧКИ ГРУНЬ МЕТОДАМИ ЗООІНДИКАЦІЇ</vt:lpstr>
      <vt:lpstr>Презентація PowerPoint</vt:lpstr>
      <vt:lpstr>МЕТА ДОСЛІДЖЕННЯ</vt:lpstr>
      <vt:lpstr>ПРЕДМЕТ ДОСЛІДЖЕННЯ</vt:lpstr>
      <vt:lpstr>ОБ’ЄКТ ДОСЛІДЖЕННЯ</vt:lpstr>
      <vt:lpstr>Презентація PowerPoint</vt:lpstr>
      <vt:lpstr>МЕТОДИ ДОСЛІДЖЕННЯ</vt:lpstr>
      <vt:lpstr>У ХОДІ ВИВЧЕННЯ ВОДНОЇ ФАУНИ БЕЗХРЕБЕТНИХ</vt:lpstr>
      <vt:lpstr>У ХОДІ ВИВЧЕННЯ ВОДНОЇ ФАУНИ БЕЗХРЕБЕТНИХ</vt:lpstr>
      <vt:lpstr>ВИВЧЕННЯ ВИДОВОГО СКЛАДУ БАБОК (ОДОНАТОФАУНИ) ПОБЛИЗУ Р. ГРУНЬ</vt:lpstr>
      <vt:lpstr>ВИЗНАЧЕННЯ РН-СЕРЕДОВИЩА ВОДИ Р.ГРУНЬ</vt:lpstr>
      <vt:lpstr>ОЦІНКА СТАНУ ВОДНОГО СЕРЕДОВИЩА ЗА МЕТОДОМ НІКОЛАЄНКА</vt:lpstr>
      <vt:lpstr>ОДЕРЖАНІ РЕЗУЛЬТАТИ ДОСЛІДЖЕННЯ:</vt:lpstr>
      <vt:lpstr>ЗБЕРЕЖЕМО ВОДНІ РЕСУРСИ ГАДЯЧЧИНИ ЧИСТИМИ! БУДЬМО ЕКОСВІДОМИМИ!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Людмила Кравченко</dc:creator>
  <cp:lastModifiedBy>Людмила Кравченко</cp:lastModifiedBy>
  <cp:revision>27</cp:revision>
  <dcterms:created xsi:type="dcterms:W3CDTF">2024-04-14T04:43:18Z</dcterms:created>
  <dcterms:modified xsi:type="dcterms:W3CDTF">2024-04-21T21:55:35Z</dcterms:modified>
</cp:coreProperties>
</file>