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97" autoAdjust="0"/>
    <p:restoredTop sz="94660"/>
  </p:normalViewPr>
  <p:slideViewPr>
    <p:cSldViewPr snapToGrid="0">
      <p:cViewPr varScale="1">
        <p:scale>
          <a:sx n="60" d="100"/>
          <a:sy n="60" d="100"/>
        </p:scale>
        <p:origin x="9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BB26-8233-4340-903A-B3610CC24FE7}" type="datetimeFigureOut">
              <a:rPr lang="uk-UA" smtClean="0"/>
              <a:t>18.04.2024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0B1A-8023-4E38-92CF-3D298DF5F25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9723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BB26-8233-4340-903A-B3610CC24FE7}" type="datetimeFigureOut">
              <a:rPr lang="uk-UA" smtClean="0"/>
              <a:t>18.04.2024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0B1A-8023-4E38-92CF-3D298DF5F25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5620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BB26-8233-4340-903A-B3610CC24FE7}" type="datetimeFigureOut">
              <a:rPr lang="uk-UA" smtClean="0"/>
              <a:t>18.04.2024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0B1A-8023-4E38-92CF-3D298DF5F25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0175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BB26-8233-4340-903A-B3610CC24FE7}" type="datetimeFigureOut">
              <a:rPr lang="uk-UA" smtClean="0"/>
              <a:t>18.04.2024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0B1A-8023-4E38-92CF-3D298DF5F25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2767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BB26-8233-4340-903A-B3610CC24FE7}" type="datetimeFigureOut">
              <a:rPr lang="uk-UA" smtClean="0"/>
              <a:t>18.04.2024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0B1A-8023-4E38-92CF-3D298DF5F25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2007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BB26-8233-4340-903A-B3610CC24FE7}" type="datetimeFigureOut">
              <a:rPr lang="uk-UA" smtClean="0"/>
              <a:t>18.04.2024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0B1A-8023-4E38-92CF-3D298DF5F25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8481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BB26-8233-4340-903A-B3610CC24FE7}" type="datetimeFigureOut">
              <a:rPr lang="uk-UA" smtClean="0"/>
              <a:t>18.04.2024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0B1A-8023-4E38-92CF-3D298DF5F25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1723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BB26-8233-4340-903A-B3610CC24FE7}" type="datetimeFigureOut">
              <a:rPr lang="uk-UA" smtClean="0"/>
              <a:t>18.04.2024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0B1A-8023-4E38-92CF-3D298DF5F25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7422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BB26-8233-4340-903A-B3610CC24FE7}" type="datetimeFigureOut">
              <a:rPr lang="uk-UA" smtClean="0"/>
              <a:t>18.04.2024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0B1A-8023-4E38-92CF-3D298DF5F25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5637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BB26-8233-4340-903A-B3610CC24FE7}" type="datetimeFigureOut">
              <a:rPr lang="uk-UA" smtClean="0"/>
              <a:t>18.04.2024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0B1A-8023-4E38-92CF-3D298DF5F25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114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BB26-8233-4340-903A-B3610CC24FE7}" type="datetimeFigureOut">
              <a:rPr lang="uk-UA" smtClean="0"/>
              <a:t>18.04.2024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0B1A-8023-4E38-92CF-3D298DF5F25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0818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32000">
              <a:schemeClr val="accent1">
                <a:lumMod val="45000"/>
                <a:lumOff val="55000"/>
              </a:schemeClr>
            </a:gs>
            <a:gs pos="71000">
              <a:schemeClr val="accent1">
                <a:lumMod val="45000"/>
                <a:lumOff val="55000"/>
              </a:schemeClr>
            </a:gs>
            <a:gs pos="100000">
              <a:srgbClr val="00B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BB26-8233-4340-903A-B3610CC24FE7}" type="datetimeFigureOut">
              <a:rPr lang="uk-UA" smtClean="0"/>
              <a:t>18.04.2024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D0B1A-8023-4E38-92CF-3D298DF5F25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038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4a"/><Relationship Id="rId7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374" y="875489"/>
            <a:ext cx="6536988" cy="2743200"/>
          </a:xfrm>
        </p:spPr>
        <p:txBody>
          <a:bodyPr>
            <a:noAutofit/>
          </a:bodyPr>
          <a:lstStyle/>
          <a:p>
            <a:r>
              <a:rPr lang="uk-UA" sz="6000" i="1" dirty="0" smtClean="0">
                <a:solidFill>
                  <a:srgbClr val="FF0000"/>
                </a:solidFill>
              </a:rPr>
              <a:t>Історія затопленого селища </a:t>
            </a:r>
            <a:r>
              <a:rPr lang="uk-UA" sz="6000" i="1" dirty="0" err="1" smtClean="0">
                <a:solidFill>
                  <a:srgbClr val="FF0000"/>
                </a:solidFill>
              </a:rPr>
              <a:t>Паньківка</a:t>
            </a:r>
            <a:endParaRPr lang="uk-UA" sz="6000" i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374" y="3769171"/>
            <a:ext cx="6284068" cy="2850289"/>
          </a:xfrm>
          <a:prstGeom prst="rect">
            <a:avLst/>
          </a:prstGeom>
          <a:effectLst>
            <a:softEdge rad="444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810" y="-138518"/>
            <a:ext cx="6061190" cy="4788340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6" name="TextBox 5"/>
          <p:cNvSpPr txBox="1"/>
          <p:nvPr/>
        </p:nvSpPr>
        <p:spPr>
          <a:xfrm>
            <a:off x="8035047" y="4931923"/>
            <a:ext cx="3929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mtClean="0"/>
              <a:t>Дослідник: </a:t>
            </a:r>
            <a:endParaRPr lang="uk-UA" dirty="0" smtClean="0"/>
          </a:p>
          <a:p>
            <a:r>
              <a:rPr lang="uk-UA" dirty="0" smtClean="0"/>
              <a:t>Ярослава </a:t>
            </a:r>
            <a:r>
              <a:rPr lang="uk-UA" dirty="0" err="1" smtClean="0"/>
              <a:t>Зигалова</a:t>
            </a:r>
            <a:r>
              <a:rPr lang="uk-UA" dirty="0" smtClean="0"/>
              <a:t> </a:t>
            </a:r>
          </a:p>
          <a:p>
            <a:r>
              <a:rPr lang="uk-UA" dirty="0" smtClean="0"/>
              <a:t>Учениця 10-А класу </a:t>
            </a:r>
          </a:p>
          <a:p>
            <a:r>
              <a:rPr lang="uk-UA" dirty="0" smtClean="0"/>
              <a:t>КЗ Ліцей №44 КМР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719847" y="282102"/>
            <a:ext cx="7655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Науково-дослідницька робота </a:t>
            </a:r>
          </a:p>
          <a:p>
            <a:r>
              <a:rPr lang="uk-UA" dirty="0" smtClean="0"/>
              <a:t>Секція: історичне </a:t>
            </a:r>
            <a:r>
              <a:rPr lang="uk-UA" dirty="0" smtClean="0"/>
              <a:t>краєзнавство</a:t>
            </a:r>
          </a:p>
          <a:p>
            <a:r>
              <a:rPr lang="uk-UA" dirty="0" smtClean="0"/>
              <a:t>Дослідник -історик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76175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7026" y="675251"/>
            <a:ext cx="6349181" cy="4351338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Отже </a:t>
            </a:r>
            <a:r>
              <a:rPr lang="uk-UA" dirty="0"/>
              <a:t>можемо зробити висновок, що актуальність обраної теми безумовно є досить вагомою, проведена пошуково-дослідницька робота дала можливість сформувати уявлення про історичну спадщину нашого регіону та отримати доказову базу для заповнення білих плям в історії Дніпропетровщини і України </a:t>
            </a:r>
            <a:r>
              <a:rPr lang="uk-UA" dirty="0" err="1"/>
              <a:t>вцілому</a:t>
            </a:r>
            <a:r>
              <a:rPr lang="uk-UA" dirty="0" smtClean="0"/>
              <a:t>.</a:t>
            </a:r>
          </a:p>
          <a:p>
            <a:pPr marL="0" indent="0">
              <a:buNone/>
            </a:pPr>
            <a:r>
              <a:rPr lang="uk-UA" dirty="0" smtClean="0"/>
              <a:t> 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52" t="18119"/>
          <a:stretch/>
        </p:blipFill>
        <p:spPr>
          <a:xfrm>
            <a:off x="7118555" y="675251"/>
            <a:ext cx="5073445" cy="3778153"/>
          </a:xfrm>
          <a:prstGeom prst="rect">
            <a:avLst/>
          </a:prstGeom>
          <a:effectLst>
            <a:softEdge rad="355600"/>
          </a:effectLst>
        </p:spPr>
      </p:pic>
    </p:spTree>
    <p:extLst>
      <p:ext uri="{BB962C8B-B14F-4D97-AF65-F5344CB8AC3E}">
        <p14:creationId xmlns:p14="http://schemas.microsoft.com/office/powerpoint/2010/main" val="1532352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9375" y="432619"/>
            <a:ext cx="10990006" cy="601734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6600" dirty="0" err="1"/>
              <a:t>Дякую</a:t>
            </a:r>
            <a:r>
              <a:rPr lang="ru-RU" sz="6600" dirty="0"/>
              <a:t> за </a:t>
            </a:r>
            <a:r>
              <a:rPr lang="ru-RU" sz="6600" dirty="0" err="1"/>
              <a:t>увагу</a:t>
            </a:r>
            <a:r>
              <a:rPr lang="ru-RU" sz="6600" dirty="0"/>
              <a:t>! </a:t>
            </a:r>
            <a:endParaRPr lang="ru-RU" sz="6600" dirty="0" smtClean="0"/>
          </a:p>
          <a:p>
            <a:pPr marL="0" indent="0">
              <a:buNone/>
            </a:pPr>
            <a:endParaRPr lang="ru-RU" sz="6600" dirty="0"/>
          </a:p>
          <a:p>
            <a:pPr marL="0" indent="0">
              <a:buNone/>
            </a:pPr>
            <a:endParaRPr lang="ru-RU" sz="6600" dirty="0" smtClean="0"/>
          </a:p>
          <a:p>
            <a:pPr marL="0" indent="0">
              <a:buNone/>
            </a:pPr>
            <a:endParaRPr lang="ru-RU" sz="6600" dirty="0" smtClean="0"/>
          </a:p>
          <a:p>
            <a:pPr marL="0" indent="0">
              <a:buNone/>
            </a:pPr>
            <a:endParaRPr lang="ru-RU" sz="6600" dirty="0"/>
          </a:p>
          <a:p>
            <a:pPr marL="0" indent="0">
              <a:buNone/>
            </a:pPr>
            <a:endParaRPr lang="ru-RU" sz="6600" dirty="0" smtClean="0"/>
          </a:p>
          <a:p>
            <a:pPr marL="0" indent="0">
              <a:buNone/>
            </a:pPr>
            <a:r>
              <a:rPr lang="ru-RU" sz="6600" dirty="0" smtClean="0"/>
              <a:t>            Мирного </a:t>
            </a:r>
            <a:r>
              <a:rPr lang="ru-RU" sz="6600" dirty="0" err="1"/>
              <a:t>всім</a:t>
            </a:r>
            <a:r>
              <a:rPr lang="ru-RU" sz="6600" dirty="0"/>
              <a:t> </a:t>
            </a:r>
            <a:r>
              <a:rPr lang="ru-RU" sz="6600" dirty="0" err="1" smtClean="0"/>
              <a:t>майбуття</a:t>
            </a:r>
            <a:r>
              <a:rPr lang="ru-RU" sz="6600" dirty="0" smtClean="0"/>
              <a:t>!</a:t>
            </a:r>
            <a:endParaRPr lang="uk-UA" sz="6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378" y="-589081"/>
            <a:ext cx="6059949" cy="4791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341" t="3777" r="-7341" b="28324"/>
          <a:stretch/>
        </p:blipFill>
        <p:spPr>
          <a:xfrm>
            <a:off x="943897" y="1483818"/>
            <a:ext cx="5997678" cy="3740672"/>
          </a:xfrm>
          <a:prstGeom prst="rect">
            <a:avLst/>
          </a:prstGeom>
          <a:effectLst>
            <a:softEdge rad="774700"/>
          </a:effectLst>
        </p:spPr>
      </p:pic>
    </p:spTree>
    <p:extLst>
      <p:ext uri="{BB962C8B-B14F-4D97-AF65-F5344CB8AC3E}">
        <p14:creationId xmlns:p14="http://schemas.microsoft.com/office/powerpoint/2010/main" val="1535761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966" y="431454"/>
            <a:ext cx="7673008" cy="5213972"/>
          </a:xfrm>
        </p:spPr>
        <p:txBody>
          <a:bodyPr>
            <a:normAutofit/>
          </a:bodyPr>
          <a:lstStyle/>
          <a:p>
            <a:r>
              <a:rPr lang="uk-UA" dirty="0"/>
              <a:t>Дослідження затопленого селища </a:t>
            </a:r>
            <a:r>
              <a:rPr lang="uk-UA" dirty="0" err="1"/>
              <a:t>Паньківка</a:t>
            </a:r>
            <a:r>
              <a:rPr lang="uk-UA" dirty="0"/>
              <a:t> та відновлення історичної пам’яті про життя людей на мальовничому узбережжі р. Дніпро є на сьогодні актуальним питанням та вимагає негайного дослідження. </a:t>
            </a:r>
            <a:r>
              <a:rPr lang="uk-UA" dirty="0" err="1"/>
              <a:t>Прешоджерелами</a:t>
            </a:r>
            <a:r>
              <a:rPr lang="uk-UA" dirty="0"/>
              <a:t> та основними інформаторами подій 60х років ХХ століття є </a:t>
            </a:r>
            <a:r>
              <a:rPr lang="uk-UA" dirty="0" smtClean="0"/>
              <a:t>самі </a:t>
            </a:r>
            <a:r>
              <a:rPr lang="uk-UA" dirty="0" err="1" smtClean="0"/>
              <a:t>паньківщани</a:t>
            </a:r>
            <a:r>
              <a:rPr lang="uk-UA" dirty="0"/>
              <a:t>, і це люди, котрим на сьогодні вже виповнилося 80 -90 років, і з кожним днем їх стає все менше й менше. </a:t>
            </a:r>
          </a:p>
          <a:p>
            <a:r>
              <a:rPr lang="uk-UA" dirty="0"/>
              <a:t>Слід зазначити, що питанням дослідження історії затоплених територій, під час будування каскаду ГЕС на р. Дніпро, цікавиться Інститут історії України НАН України.  За ініціативи науковців та фонду </a:t>
            </a:r>
            <a:r>
              <a:rPr lang="uk-UA" dirty="0" err="1"/>
              <a:t>держ</a:t>
            </a:r>
            <a:r>
              <a:rPr lang="uk-UA" dirty="0"/>
              <a:t>. кіно створено виставку в кіностудії імені О. Довженка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9" b="31852"/>
          <a:stretch/>
        </p:blipFill>
        <p:spPr>
          <a:xfrm>
            <a:off x="7991061" y="743186"/>
            <a:ext cx="3856381" cy="2391711"/>
          </a:xfrm>
          <a:prstGeom prst="rect">
            <a:avLst/>
          </a:prstGeom>
        </p:spPr>
      </p:pic>
      <p:pic>
        <p:nvPicPr>
          <p:cNvPr id="8" name="Виставка в кіностудії ім. О. Довженка 0-02-05-30fe64db3d27f2d76bc22a544ef0187be54c17adb206ae9f6122464389fee28e_3ec5fa8dc2c792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1912" y="3236984"/>
            <a:ext cx="4134677" cy="287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8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757" y="662746"/>
            <a:ext cx="7023652" cy="54597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Під час проведення науково – дослідницької роботи мною було використано методи емпіричні та </a:t>
            </a:r>
            <a:r>
              <a:rPr lang="uk-UA" dirty="0" err="1" smtClean="0"/>
              <a:t>теоретчні</a:t>
            </a:r>
            <a:r>
              <a:rPr lang="uk-UA" dirty="0" smtClean="0"/>
              <a:t> що </a:t>
            </a:r>
            <a:r>
              <a:rPr lang="uk-UA" dirty="0" err="1" smtClean="0"/>
              <a:t>даломожливість</a:t>
            </a:r>
            <a:r>
              <a:rPr lang="uk-UA" dirty="0" smtClean="0"/>
              <a:t> накопичити факти, котрі мають відношення до виникнення селища </a:t>
            </a:r>
            <a:r>
              <a:rPr lang="uk-UA" dirty="0" err="1" smtClean="0"/>
              <a:t>Паньківка</a:t>
            </a:r>
            <a:r>
              <a:rPr lang="uk-UA" dirty="0" smtClean="0"/>
              <a:t> та його розвиток впродовж 3х століть,  аналіз життя </a:t>
            </a:r>
            <a:r>
              <a:rPr lang="uk-UA" dirty="0" err="1" smtClean="0"/>
              <a:t>паньківщан</a:t>
            </a:r>
            <a:r>
              <a:rPr lang="uk-UA" dirty="0" smtClean="0"/>
              <a:t> з середини ХХ ст. досліджено через інтерв’ю, безпосередньо, з самими учасниками подій, узагальнення фактів, що відбилися на долі майже 4 тисяч людей.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6719" r="10807"/>
          <a:stretch/>
        </p:blipFill>
        <p:spPr>
          <a:xfrm>
            <a:off x="7737987" y="550606"/>
            <a:ext cx="3963783" cy="5230762"/>
          </a:xfrm>
          <a:prstGeom prst="rect">
            <a:avLst/>
          </a:prstGeom>
          <a:effectLst>
            <a:softEdge rad="304800"/>
          </a:effectLst>
        </p:spPr>
      </p:pic>
    </p:spTree>
    <p:extLst>
      <p:ext uri="{BB962C8B-B14F-4D97-AF65-F5344CB8AC3E}">
        <p14:creationId xmlns:p14="http://schemas.microsoft.com/office/powerpoint/2010/main" val="479270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36579"/>
            <a:ext cx="5990617" cy="5340384"/>
          </a:xfrm>
        </p:spPr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написання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з </a:t>
            </a:r>
            <a:r>
              <a:rPr lang="ru-RU" dirty="0" err="1"/>
              <a:t>вересня</a:t>
            </a:r>
            <a:r>
              <a:rPr lang="ru-RU" dirty="0"/>
              <a:t> 2023р. по </a:t>
            </a:r>
            <a:r>
              <a:rPr lang="ru-RU" dirty="0" err="1"/>
              <a:t>січень</a:t>
            </a:r>
            <a:r>
              <a:rPr lang="ru-RU" dirty="0"/>
              <a:t> 2024 р. </a:t>
            </a:r>
            <a:r>
              <a:rPr lang="ru-RU" dirty="0" err="1"/>
              <a:t>мені</a:t>
            </a:r>
            <a:r>
              <a:rPr lang="ru-RU" dirty="0"/>
              <a:t> </a:t>
            </a:r>
            <a:r>
              <a:rPr lang="ru-RU" dirty="0" err="1"/>
              <a:t>вдалося</a:t>
            </a:r>
            <a:r>
              <a:rPr lang="ru-RU" dirty="0"/>
              <a:t> </a:t>
            </a:r>
            <a:r>
              <a:rPr lang="ru-RU" dirty="0" err="1"/>
              <a:t>дізнатися</a:t>
            </a:r>
            <a:r>
              <a:rPr lang="ru-RU" dirty="0"/>
              <a:t> про </a:t>
            </a:r>
            <a:r>
              <a:rPr lang="ru-RU" dirty="0" err="1"/>
              <a:t>історію</a:t>
            </a:r>
            <a:r>
              <a:rPr lang="ru-RU" dirty="0"/>
              <a:t> </a:t>
            </a:r>
            <a:r>
              <a:rPr lang="ru-RU" dirty="0" err="1"/>
              <a:t>виникнення</a:t>
            </a:r>
            <a:r>
              <a:rPr lang="ru-RU" dirty="0"/>
              <a:t>  самого селища </a:t>
            </a:r>
            <a:r>
              <a:rPr lang="ru-RU" dirty="0" err="1"/>
              <a:t>Паньківка</a:t>
            </a:r>
            <a:r>
              <a:rPr lang="ru-RU" dirty="0"/>
              <a:t> в </a:t>
            </a:r>
            <a:r>
              <a:rPr lang="ru-RU" dirty="0" err="1"/>
              <a:t>середині</a:t>
            </a:r>
            <a:r>
              <a:rPr lang="ru-RU" dirty="0"/>
              <a:t> 18 </a:t>
            </a:r>
            <a:r>
              <a:rPr lang="ru-RU" dirty="0" err="1"/>
              <a:t>ст</a:t>
            </a:r>
            <a:r>
              <a:rPr lang="ru-RU" dirty="0"/>
              <a:t>, </a:t>
            </a:r>
            <a:r>
              <a:rPr lang="ru-RU" dirty="0" err="1"/>
              <a:t>котра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заснована </a:t>
            </a:r>
            <a:r>
              <a:rPr lang="ru-RU" dirty="0" err="1"/>
              <a:t>Миколою</a:t>
            </a:r>
            <a:r>
              <a:rPr lang="ru-RU" dirty="0"/>
              <a:t> </a:t>
            </a:r>
            <a:r>
              <a:rPr lang="ru-RU" dirty="0" err="1"/>
              <a:t>Чортковим</a:t>
            </a:r>
            <a:r>
              <a:rPr lang="ru-RU" dirty="0"/>
              <a:t> в 1764 </a:t>
            </a:r>
            <a:r>
              <a:rPr lang="ru-RU" dirty="0" err="1"/>
              <a:t>році</a:t>
            </a:r>
            <a:r>
              <a:rPr lang="ru-RU" dirty="0"/>
              <a:t>, </a:t>
            </a:r>
            <a:r>
              <a:rPr lang="ru-RU" dirty="0" err="1"/>
              <a:t>сином</a:t>
            </a:r>
            <a:r>
              <a:rPr lang="ru-RU" dirty="0"/>
              <a:t>  самого </a:t>
            </a:r>
            <a:r>
              <a:rPr lang="ru-RU" dirty="0" err="1"/>
              <a:t>Азовського</a:t>
            </a:r>
            <a:r>
              <a:rPr lang="ru-RU" dirty="0"/>
              <a:t> губернатора Василя </a:t>
            </a:r>
            <a:r>
              <a:rPr lang="ru-RU" dirty="0" err="1"/>
              <a:t>Олексійовича</a:t>
            </a:r>
            <a:r>
              <a:rPr lang="ru-RU" dirty="0"/>
              <a:t> Чорткова, </a:t>
            </a:r>
            <a:r>
              <a:rPr lang="ru-RU" dirty="0" err="1"/>
              <a:t>котрий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батька </a:t>
            </a:r>
            <a:r>
              <a:rPr lang="ru-RU" dirty="0" err="1"/>
              <a:t>отримав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 та </a:t>
            </a:r>
            <a:r>
              <a:rPr lang="ru-RU" dirty="0" err="1"/>
              <a:t>вирішив</a:t>
            </a:r>
            <a:r>
              <a:rPr lang="ru-RU" dirty="0"/>
              <a:t> </a:t>
            </a:r>
            <a:r>
              <a:rPr lang="ru-RU" dirty="0" err="1"/>
              <a:t>заселити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людьми.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-5990" t="4562" r="5990" b="-4562"/>
          <a:stretch/>
        </p:blipFill>
        <p:spPr>
          <a:xfrm>
            <a:off x="6752955" y="836578"/>
            <a:ext cx="5124517" cy="516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75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825" y="862586"/>
            <a:ext cx="4580106" cy="4351338"/>
          </a:xfrm>
        </p:spPr>
        <p:txBody>
          <a:bodyPr>
            <a:normAutofit fontScale="92500" lnSpcReduction="10000"/>
          </a:bodyPr>
          <a:lstStyle/>
          <a:p>
            <a:r>
              <a:rPr lang="uk-UA" dirty="0" smtClean="0"/>
              <a:t>Під час роботи над дослідженням архівної бази мені далося </a:t>
            </a:r>
            <a:r>
              <a:rPr lang="uk-UA" dirty="0"/>
              <a:t>роздобути більш цікавої та унікальної інформації про місцеве самоврядування та волонтерську діяльність графа </a:t>
            </a:r>
            <a:r>
              <a:rPr lang="uk-UA" dirty="0" err="1"/>
              <a:t>Ностиця</a:t>
            </a:r>
            <a:r>
              <a:rPr lang="uk-UA" dirty="0"/>
              <a:t>, котрий збудував дитячий притулок, який влітку перетворювався  ще й на центр оздоровлення дітей, і цим був унікальним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586" y="975549"/>
            <a:ext cx="6151397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34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009" y="823677"/>
            <a:ext cx="6671553" cy="4351338"/>
          </a:xfrm>
        </p:spPr>
        <p:txBody>
          <a:bodyPr>
            <a:normAutofit fontScale="92500" lnSpcReduction="20000"/>
          </a:bodyPr>
          <a:lstStyle/>
          <a:p>
            <a:r>
              <a:rPr lang="uk-UA" dirty="0"/>
              <a:t>Але найбільш драматичною сторінкою історії селища є період 40-х років ХХ століття, адже селище було в окуповане фашистами з 1942 по 1943 р., після відступу котрих селище спалили майже вщент….але </a:t>
            </a:r>
            <a:r>
              <a:rPr lang="uk-UA" dirty="0" err="1"/>
              <a:t>Паньківка</a:t>
            </a:r>
            <a:r>
              <a:rPr lang="uk-UA" dirty="0"/>
              <a:t> –вона як фенікс, відродилася і в післявоєнні часи розквітла з новою силою. В селі відкрили школу на 400 учнів, фельдшерський пункт, дитячий садочок, клуб, 3 магазини, хлібопекарню, </a:t>
            </a:r>
            <a:r>
              <a:rPr lang="uk-UA" dirty="0" err="1"/>
              <a:t>лозово</a:t>
            </a:r>
            <a:r>
              <a:rPr lang="uk-UA" dirty="0"/>
              <a:t>-меблеву фабрику та </a:t>
            </a:r>
            <a:r>
              <a:rPr lang="uk-UA" dirty="0" err="1"/>
              <a:t>Риб.артіль</a:t>
            </a:r>
            <a:r>
              <a:rPr lang="uk-UA" dirty="0"/>
              <a:t> та винокурня. Життя в цій місцевості буяло. Розвинена інфраструктура, прекрасні люди та мальовнича українська природа, то був ніби справжній </a:t>
            </a:r>
            <a:r>
              <a:rPr lang="uk-UA" dirty="0" smtClean="0"/>
              <a:t>Рай </a:t>
            </a:r>
            <a:r>
              <a:rPr lang="uk-UA" dirty="0"/>
              <a:t>на землі…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307" y="450966"/>
            <a:ext cx="4057242" cy="3212870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017" y="4002702"/>
            <a:ext cx="3293821" cy="234462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36390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1556" y="606427"/>
            <a:ext cx="4717026" cy="3208491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Але щастя </a:t>
            </a:r>
            <a:r>
              <a:rPr lang="uk-UA" dirty="0" err="1"/>
              <a:t>паньківчан</a:t>
            </a:r>
            <a:r>
              <a:rPr lang="uk-UA" dirty="0"/>
              <a:t> перервала звістка про будівництво Дніпродзержинської, а нині </a:t>
            </a:r>
            <a:r>
              <a:rPr lang="uk-UA" dirty="0" err="1"/>
              <a:t>Кам’янської</a:t>
            </a:r>
            <a:r>
              <a:rPr lang="uk-UA" dirty="0"/>
              <a:t> ГЕС, переселення людей і затоплення селища</a:t>
            </a:r>
            <a:r>
              <a:rPr lang="uk-UA" dirty="0" smtClean="0"/>
              <a:t>…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967" y="3198873"/>
            <a:ext cx="5169969" cy="32627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477" y="271309"/>
            <a:ext cx="5135226" cy="25210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40" y="3198873"/>
            <a:ext cx="6010637" cy="333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759245" cy="4351338"/>
          </a:xfrm>
        </p:spPr>
        <p:txBody>
          <a:bodyPr/>
          <a:lstStyle/>
          <a:p>
            <a:r>
              <a:rPr lang="uk-UA" dirty="0"/>
              <a:t>Під Час інтерв’ю, котре вдалося взяти в 7 жителів с. </a:t>
            </a:r>
            <a:r>
              <a:rPr lang="uk-UA" dirty="0" err="1"/>
              <a:t>Паньківка</a:t>
            </a:r>
            <a:r>
              <a:rPr lang="uk-UA" dirty="0"/>
              <a:t>, я дізналася що аби приховати свої злочинні діяння проти населення за </a:t>
            </a:r>
            <a:r>
              <a:rPr lang="uk-UA" dirty="0" err="1"/>
              <a:t>волюнтариськими</a:t>
            </a:r>
            <a:r>
              <a:rPr lang="uk-UA" dirty="0"/>
              <a:t> замашками та під гаслом неабиякого розвитку країни, знищили архівні дані розвитку селища </a:t>
            </a:r>
            <a:r>
              <a:rPr lang="uk-UA" dirty="0" err="1"/>
              <a:t>Паньківка</a:t>
            </a:r>
            <a:r>
              <a:rPr lang="uk-UA" dirty="0"/>
              <a:t> другої половини ХХ століття</a:t>
            </a:r>
            <a:r>
              <a:rPr lang="uk-UA" dirty="0" smtClean="0"/>
              <a:t>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508" y="94706"/>
            <a:ext cx="2999492" cy="29994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1733" y="3364617"/>
            <a:ext cx="3000375" cy="3000375"/>
          </a:xfrm>
          <a:prstGeom prst="rect">
            <a:avLst/>
          </a:prstGeom>
          <a:effectLst>
            <a:softEdge rad="304800"/>
          </a:effectLst>
        </p:spPr>
      </p:pic>
    </p:spTree>
    <p:extLst>
      <p:ext uri="{BB962C8B-B14F-4D97-AF65-F5344CB8AC3E}">
        <p14:creationId xmlns:p14="http://schemas.microsoft.com/office/powerpoint/2010/main" val="187653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Спогади місцевих мешканців:</a:t>
            </a:r>
            <a:endParaRPr lang="uk-UA" dirty="0"/>
          </a:p>
        </p:txBody>
      </p:sp>
      <p:pic>
        <p:nvPicPr>
          <p:cNvPr id="6" name="Прогулянка на катері 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32790" y="1604348"/>
            <a:ext cx="487363" cy="48736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348" y="943897"/>
            <a:ext cx="4392562" cy="3199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861" y="3104287"/>
            <a:ext cx="5761219" cy="3481118"/>
          </a:xfrm>
          <a:prstGeom prst="rect">
            <a:avLst/>
          </a:prstGeom>
        </p:spPr>
      </p:pic>
      <p:pic>
        <p:nvPicPr>
          <p:cNvPr id="9" name="про клуб і Паньківку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1034" y="43574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5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5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517</Words>
  <Application>Microsoft Office PowerPoint</Application>
  <PresentationFormat>Широкоэкранный</PresentationFormat>
  <Paragraphs>26</Paragraphs>
  <Slides>11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Історія затопленого селища Паньківка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Спогади місцевих мешканців: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22</cp:revision>
  <dcterms:created xsi:type="dcterms:W3CDTF">2024-01-10T07:42:50Z</dcterms:created>
  <dcterms:modified xsi:type="dcterms:W3CDTF">2024-04-18T10:03:41Z</dcterms:modified>
</cp:coreProperties>
</file>