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1"/>
  </p:sldMasterIdLst>
  <p:sldIdLst>
    <p:sldId id="256" r:id="rId2"/>
    <p:sldId id="262" r:id="rId3"/>
    <p:sldId id="263" r:id="rId4"/>
    <p:sldId id="266" r:id="rId5"/>
    <p:sldId id="270" r:id="rId6"/>
    <p:sldId id="259" r:id="rId7"/>
    <p:sldId id="260" r:id="rId8"/>
    <p:sldId id="257" r:id="rId9"/>
    <p:sldId id="258" r:id="rId10"/>
    <p:sldId id="261" r:id="rId11"/>
    <p:sldId id="264" r:id="rId12"/>
    <p:sldId id="267" r:id="rId13"/>
    <p:sldId id="265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71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15747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30047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21973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184411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99208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353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15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74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80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25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38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06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14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12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2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62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5656" y="1298448"/>
            <a:ext cx="7209391" cy="2481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/>
              <a:t>Пам’ятники </a:t>
            </a:r>
            <a:r>
              <a:rPr lang="ru-RU" sz="6000" b="1" dirty="0" err="1"/>
              <a:t>міста</a:t>
            </a:r>
            <a:r>
              <a:rPr lang="ru-RU" sz="6000" b="1" dirty="0"/>
              <a:t> Сокаля як </a:t>
            </a:r>
            <a:r>
              <a:rPr lang="ru-RU" sz="6000" b="1" dirty="0" err="1"/>
              <a:t>вияв</a:t>
            </a:r>
            <a:r>
              <a:rPr lang="ru-RU" sz="6000" b="1" dirty="0"/>
              <a:t> </a:t>
            </a:r>
            <a:r>
              <a:rPr lang="ru-RU" sz="6000" b="1" dirty="0" err="1"/>
              <a:t>історичної</a:t>
            </a:r>
            <a:r>
              <a:rPr lang="ru-RU" sz="6000" b="1" dirty="0"/>
              <a:t> </a:t>
            </a:r>
            <a:r>
              <a:rPr lang="ru-RU" sz="6000" b="1" dirty="0" err="1"/>
              <a:t>пам’яті</a:t>
            </a:r>
            <a:r>
              <a:rPr lang="ru-RU" sz="6000" b="1" dirty="0"/>
              <a:t> </a:t>
            </a:r>
            <a:endParaRPr lang="en-US" sz="6000" b="1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383176" y="4171405"/>
            <a:ext cx="8665029" cy="1976845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uk-UA" sz="3200" b="1" dirty="0" err="1">
                <a:solidFill>
                  <a:schemeClr val="accent3">
                    <a:lumMod val="50000"/>
                  </a:schemeClr>
                </a:solidFill>
              </a:rPr>
              <a:t>Зджанський</a:t>
            </a: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 Вадим Віталійович, учень 10 класу </a:t>
            </a:r>
            <a:r>
              <a:rPr lang="uk-UA" sz="3200" b="1" dirty="0" err="1">
                <a:solidFill>
                  <a:schemeClr val="accent3">
                    <a:lumMod val="50000"/>
                  </a:schemeClr>
                </a:solidFill>
              </a:rPr>
              <a:t>Жвирківської</a:t>
            </a: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 ЗШ І – ІІІ ступенів, слухач КЗ «Сокальська Мала академія наук учнівської молоді імені Ігоря </a:t>
            </a:r>
            <a:r>
              <a:rPr lang="uk-UA" sz="3200" b="1" dirty="0" err="1">
                <a:solidFill>
                  <a:schemeClr val="accent3">
                    <a:lumMod val="50000"/>
                  </a:schemeClr>
                </a:solidFill>
              </a:rPr>
              <a:t>Богачевського</a:t>
            </a: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», Львівське територіальне відділення МАН України.</a:t>
            </a:r>
          </a:p>
          <a:p>
            <a:pPr algn="just"/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Науковий керівник: Мусій Світлана Степанівна, директор, вчитель історії КЗ «Сокальська Мала академія наук учнівської молоді імені Ігоря </a:t>
            </a:r>
            <a:r>
              <a:rPr lang="uk-UA" sz="3200" b="1" dirty="0" err="1">
                <a:solidFill>
                  <a:schemeClr val="accent3">
                    <a:lumMod val="50000"/>
                  </a:schemeClr>
                </a:solidFill>
              </a:rPr>
              <a:t>Богачевського</a:t>
            </a: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»</a:t>
            </a: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764" y="0"/>
            <a:ext cx="25336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09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122" y="170081"/>
            <a:ext cx="8596668" cy="705394"/>
          </a:xfrm>
        </p:spPr>
        <p:txBody>
          <a:bodyPr/>
          <a:lstStyle/>
          <a:p>
            <a:pPr algn="ctr"/>
            <a:r>
              <a:rPr lang="uk-UA" b="1" dirty="0" smtClean="0"/>
              <a:t>ПАМ’ЯТНИК СТРІЛЬЦЯМ УГА</a:t>
            </a:r>
            <a:endParaRPr lang="en-US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441434" y="992264"/>
            <a:ext cx="538114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/>
              <a:t>Спорудження надгробного </a:t>
            </a:r>
            <a:r>
              <a:rPr lang="uk-UA" sz="1600" dirty="0" smtClean="0"/>
              <a:t>пам’ятника </a:t>
            </a:r>
            <a:r>
              <a:rPr lang="uk-UA" sz="1600" dirty="0"/>
              <a:t>стрільцям Української Галицької армії на цвинтарі в </a:t>
            </a:r>
            <a:r>
              <a:rPr lang="uk-UA" sz="1600" dirty="0" err="1"/>
              <a:t>Сокалі</a:t>
            </a:r>
            <a:r>
              <a:rPr lang="uk-UA" sz="1600" dirty="0"/>
              <a:t> розтягнулося на довгих 65 років.</a:t>
            </a:r>
          </a:p>
          <a:p>
            <a:pPr algn="just"/>
            <a:r>
              <a:rPr lang="uk-UA" sz="1600" i="1" dirty="0" smtClean="0"/>
              <a:t>Перша </a:t>
            </a:r>
            <a:r>
              <a:rPr lang="uk-UA" sz="1600" i="1" dirty="0"/>
              <a:t>спроба </a:t>
            </a:r>
            <a:r>
              <a:rPr lang="uk-UA" sz="1600" dirty="0"/>
              <a:t>збудувати </a:t>
            </a:r>
            <a:r>
              <a:rPr lang="uk-UA" sz="1600" dirty="0" smtClean="0"/>
              <a:t>пам’ятник </a:t>
            </a:r>
            <a:r>
              <a:rPr lang="uk-UA" sz="1600" dirty="0"/>
              <a:t>була зроблена ще в 1937 році. Тоді, після </a:t>
            </a:r>
            <a:r>
              <a:rPr lang="uk-UA" sz="1600" dirty="0" err="1"/>
              <a:t>перезахоронення</a:t>
            </a:r>
            <a:r>
              <a:rPr lang="uk-UA" sz="1600" dirty="0"/>
              <a:t> останків стрільців УГА, Товариство Охорони Воєнних Могил зібрало </a:t>
            </a:r>
            <a:r>
              <a:rPr lang="uk-UA" sz="1600" dirty="0" smtClean="0"/>
              <a:t>п’ять </a:t>
            </a:r>
            <a:r>
              <a:rPr lang="uk-UA" sz="1600" dirty="0"/>
              <a:t>тисяч злотих на </a:t>
            </a:r>
            <a:r>
              <a:rPr lang="uk-UA" sz="1600" dirty="0" smtClean="0"/>
              <a:t>пам’ятник</a:t>
            </a:r>
            <a:r>
              <a:rPr lang="uk-UA" sz="1600" dirty="0"/>
              <a:t>. Але реалізації задуму Товариства перешкодила польська влада і Друга Світова війна.</a:t>
            </a:r>
          </a:p>
          <a:p>
            <a:pPr algn="just"/>
            <a:r>
              <a:rPr lang="uk-UA" sz="1600" i="1" dirty="0" smtClean="0"/>
              <a:t>Другу </a:t>
            </a:r>
            <a:r>
              <a:rPr lang="uk-UA" sz="1600" i="1" dirty="0"/>
              <a:t>спробу </a:t>
            </a:r>
            <a:r>
              <a:rPr lang="uk-UA" sz="1600" dirty="0"/>
              <a:t>побудувати </a:t>
            </a:r>
            <a:r>
              <a:rPr lang="uk-UA" sz="1600" dirty="0" smtClean="0"/>
              <a:t>пам’ятник </a:t>
            </a:r>
            <a:r>
              <a:rPr lang="uk-UA" sz="1600" dirty="0"/>
              <a:t>полеглим стрільцям УГА розпочали в 1991році, а </a:t>
            </a:r>
            <a:r>
              <a:rPr lang="uk-UA" sz="1600" i="1" dirty="0"/>
              <a:t>третю </a:t>
            </a:r>
            <a:r>
              <a:rPr lang="uk-UA" sz="1600" dirty="0"/>
              <a:t>- в </a:t>
            </a:r>
            <a:r>
              <a:rPr lang="uk-UA" sz="1600" dirty="0" smtClean="0"/>
              <a:t>1995 р.  </a:t>
            </a:r>
            <a:r>
              <a:rPr lang="uk-UA" sz="1600" dirty="0"/>
              <a:t>5 травня 1996 року за №237 видано розпорядження Сокальської РДА про реалізацію програми </a:t>
            </a:r>
            <a:r>
              <a:rPr lang="uk-UA" sz="1600" dirty="0" smtClean="0"/>
              <a:t>«Основні </a:t>
            </a:r>
            <a:r>
              <a:rPr lang="uk-UA" sz="1600" dirty="0"/>
              <a:t>напрямки здійснення гуманітарної політики на </a:t>
            </a:r>
            <a:r>
              <a:rPr lang="uk-UA" sz="1600" dirty="0" err="1" smtClean="0"/>
              <a:t>Сокальщині</a:t>
            </a:r>
            <a:r>
              <a:rPr lang="uk-UA" sz="1600" dirty="0" smtClean="0"/>
              <a:t>». </a:t>
            </a:r>
            <a:r>
              <a:rPr lang="uk-UA" sz="1600" dirty="0"/>
              <a:t>В одному з пунктів програми було записано: </a:t>
            </a:r>
            <a:r>
              <a:rPr lang="uk-UA" sz="1600" dirty="0" smtClean="0"/>
              <a:t>«встановити пам’ятні </a:t>
            </a:r>
            <a:r>
              <a:rPr lang="uk-UA" sz="1600" dirty="0"/>
              <a:t>знаки в місцях боїв і загибелі стрільців </a:t>
            </a:r>
            <a:r>
              <a:rPr lang="uk-UA" sz="1600" dirty="0" smtClean="0"/>
              <a:t>УГА». </a:t>
            </a:r>
            <a:r>
              <a:rPr lang="uk-UA" sz="1600" dirty="0"/>
              <a:t>Термін виконання - 1996-1997 роки. </a:t>
            </a:r>
            <a:r>
              <a:rPr lang="uk-UA" sz="1600" dirty="0" smtClean="0"/>
              <a:t>Однак, спробу </a:t>
            </a:r>
            <a:r>
              <a:rPr lang="uk-UA" sz="1600" dirty="0"/>
              <a:t>будівництва пам'ятника стрільцям УГА захоронили майже на десять років.</a:t>
            </a:r>
          </a:p>
          <a:p>
            <a:pPr algn="just"/>
            <a:r>
              <a:rPr lang="uk-UA" sz="1600" i="1" dirty="0" smtClean="0"/>
              <a:t>Четверту </a:t>
            </a:r>
            <a:r>
              <a:rPr lang="uk-UA" sz="1600" i="1" dirty="0"/>
              <a:t>спробу </a:t>
            </a:r>
            <a:r>
              <a:rPr lang="uk-UA" sz="1600" dirty="0"/>
              <a:t>реанімувати ідею будівництва надгробного </a:t>
            </a:r>
            <a:r>
              <a:rPr lang="uk-UA" sz="1600" dirty="0" smtClean="0"/>
              <a:t>пам’ятника </a:t>
            </a:r>
            <a:r>
              <a:rPr lang="uk-UA" sz="1600" dirty="0"/>
              <a:t>стрільцям УГА здійснив наприкінці 2003 року Провід РО Руху. 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46687" y="1262312"/>
            <a:ext cx="5195053" cy="3912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4929" y="5561674"/>
            <a:ext cx="474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Пам’ятник відкрито 1 листопада 2006 р.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51814" y="6104650"/>
            <a:ext cx="4289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Фото з «Книги пам’яті </a:t>
            </a:r>
            <a:r>
              <a:rPr lang="uk-UA" i="1" dirty="0" err="1" smtClean="0"/>
              <a:t>Сокальщини</a:t>
            </a:r>
            <a:r>
              <a:rPr lang="uk-UA" i="1" dirty="0" smtClean="0"/>
              <a:t>»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67054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09304"/>
            <a:ext cx="8596668" cy="714102"/>
          </a:xfrm>
        </p:spPr>
        <p:txBody>
          <a:bodyPr/>
          <a:lstStyle/>
          <a:p>
            <a:pPr algn="ctr"/>
            <a:r>
              <a:rPr lang="uk-UA" b="1" dirty="0" smtClean="0"/>
              <a:t>СТАТУЯ МАТЕРІ БОЖОЇ</a:t>
            </a:r>
            <a:endParaRPr lang="en-US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82" y="1417193"/>
            <a:ext cx="3901778" cy="2926334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677334" y="5573485"/>
            <a:ext cx="8411854" cy="1215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/>
              <a:t>І нині стоїть знову на постаменті Матір Божа, мовчазний свідок наших падінь, нашої черствості, </a:t>
            </a:r>
            <a:r>
              <a:rPr lang="uk-UA" b="1" dirty="0" err="1"/>
              <a:t>нелюдяності</a:t>
            </a:r>
            <a:r>
              <a:rPr lang="uk-UA" b="1" dirty="0"/>
              <a:t> і дає всім своє всепрощення і випромінює віру в те, що запанують у </a:t>
            </a:r>
            <a:r>
              <a:rPr lang="uk-UA" b="1" dirty="0" smtClean="0"/>
              <a:t>людській громаді </a:t>
            </a:r>
            <a:r>
              <a:rPr lang="uk-UA" b="1" dirty="0"/>
              <a:t>людяність, доброта та </a:t>
            </a:r>
            <a:r>
              <a:rPr lang="uk-UA" b="1" dirty="0" err="1"/>
              <a:t>милосеря</a:t>
            </a:r>
            <a:r>
              <a:rPr lang="uk-UA" b="1" dirty="0"/>
              <a:t>.</a:t>
            </a:r>
            <a:endParaRPr lang="en-US" b="1" dirty="0"/>
          </a:p>
        </p:txBody>
      </p:sp>
      <p:sp>
        <p:nvSpPr>
          <p:cNvPr id="6" name="Прямокутник 5"/>
          <p:cNvSpPr/>
          <p:nvPr/>
        </p:nvSpPr>
        <p:spPr>
          <a:xfrm>
            <a:off x="4463996" y="1123406"/>
            <a:ext cx="52512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Якби</a:t>
            </a:r>
            <a:r>
              <a:rPr lang="ru-RU" dirty="0"/>
              <a:t> скульптура </a:t>
            </a:r>
            <a:r>
              <a:rPr lang="ru-RU" dirty="0" err="1"/>
              <a:t>вміла</a:t>
            </a:r>
            <a:r>
              <a:rPr lang="ru-RU" dirty="0"/>
              <a:t> </a:t>
            </a:r>
            <a:r>
              <a:rPr lang="ru-RU" dirty="0" err="1"/>
              <a:t>говорити</a:t>
            </a:r>
            <a:r>
              <a:rPr lang="ru-RU" dirty="0"/>
              <a:t>….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/>
              <a:t>То, </a:t>
            </a:r>
            <a:r>
              <a:rPr lang="ru-RU" dirty="0" err="1"/>
              <a:t>можливо</a:t>
            </a:r>
            <a:r>
              <a:rPr lang="ru-RU" dirty="0"/>
              <a:t>, нам би </a:t>
            </a:r>
            <a:r>
              <a:rPr lang="ru-RU" dirty="0" err="1"/>
              <a:t>оповіла</a:t>
            </a:r>
            <a:r>
              <a:rPr lang="ru-RU" dirty="0"/>
              <a:t> </a:t>
            </a:r>
            <a:r>
              <a:rPr lang="ru-RU" dirty="0" err="1"/>
              <a:t>чиєю</a:t>
            </a:r>
            <a:r>
              <a:rPr lang="ru-RU" dirty="0"/>
              <a:t> лихою рукою вона, </a:t>
            </a:r>
            <a:r>
              <a:rPr lang="ru-RU" dirty="0" err="1"/>
              <a:t>Матір</a:t>
            </a:r>
            <a:r>
              <a:rPr lang="ru-RU" dirty="0"/>
              <a:t> </a:t>
            </a:r>
            <a:r>
              <a:rPr lang="ru-RU" dirty="0" err="1"/>
              <a:t>Божа</a:t>
            </a:r>
            <a:r>
              <a:rPr lang="ru-RU" dirty="0"/>
              <a:t>, символ </a:t>
            </a:r>
            <a:r>
              <a:rPr lang="ru-RU" dirty="0" err="1"/>
              <a:t>милосердя</a:t>
            </a:r>
            <a:r>
              <a:rPr lang="ru-RU" dirty="0"/>
              <a:t>, </a:t>
            </a:r>
            <a:r>
              <a:rPr lang="ru-RU" dirty="0" err="1"/>
              <a:t>життя</a:t>
            </a:r>
            <a:r>
              <a:rPr lang="ru-RU" dirty="0"/>
              <a:t>, добра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безжально</a:t>
            </a:r>
            <a:r>
              <a:rPr lang="ru-RU" dirty="0"/>
              <a:t> скинута з постаменту і закопана в </a:t>
            </a:r>
            <a:r>
              <a:rPr lang="ru-RU" dirty="0" smtClean="0"/>
              <a:t>землю у 50-х роках ХХ ст. Чим </a:t>
            </a:r>
            <a:r>
              <a:rPr lang="ru-RU" dirty="0" err="1"/>
              <a:t>завинила</a:t>
            </a:r>
            <a:r>
              <a:rPr lang="ru-RU" dirty="0"/>
              <a:t> вона перед </a:t>
            </a:r>
            <a:r>
              <a:rPr lang="ru-RU" dirty="0" err="1"/>
              <a:t>тими</a:t>
            </a:r>
            <a:r>
              <a:rPr lang="ru-RU" dirty="0"/>
              <a:t> людьми, </a:t>
            </a:r>
            <a:r>
              <a:rPr lang="ru-RU" dirty="0" err="1"/>
              <a:t>які</a:t>
            </a:r>
            <a:r>
              <a:rPr lang="ru-RU" dirty="0"/>
              <a:t> з такою </a:t>
            </a:r>
            <a:r>
              <a:rPr lang="ru-RU" dirty="0" err="1"/>
              <a:t>ненавистю</a:t>
            </a:r>
            <a:r>
              <a:rPr lang="ru-RU" dirty="0"/>
              <a:t> </a:t>
            </a:r>
            <a:r>
              <a:rPr lang="ru-RU" dirty="0" err="1"/>
              <a:t>винищили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у церквах, </a:t>
            </a:r>
            <a:r>
              <a:rPr lang="ru-RU" dirty="0" err="1"/>
              <a:t>громадських</a:t>
            </a:r>
            <a:r>
              <a:rPr lang="ru-RU" dirty="0"/>
              <a:t> </a:t>
            </a:r>
            <a:r>
              <a:rPr lang="ru-RU" dirty="0" err="1"/>
              <a:t>місцях</a:t>
            </a:r>
            <a:r>
              <a:rPr lang="ru-RU" dirty="0"/>
              <a:t>, на </a:t>
            </a:r>
            <a:r>
              <a:rPr lang="ru-RU" dirty="0" err="1"/>
              <a:t>цвинтарях</a:t>
            </a:r>
            <a:r>
              <a:rPr lang="ru-RU" dirty="0"/>
              <a:t>. </a:t>
            </a:r>
            <a:endParaRPr lang="ru-RU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 smtClean="0"/>
              <a:t>На </a:t>
            </a:r>
            <a:r>
              <a:rPr lang="ru-RU" dirty="0" err="1"/>
              <a:t>подвір’ї</a:t>
            </a:r>
            <a:r>
              <a:rPr lang="ru-RU" dirty="0"/>
              <a:t> </a:t>
            </a:r>
            <a:r>
              <a:rPr lang="ru-RU" dirty="0" err="1"/>
              <a:t>старої</a:t>
            </a:r>
            <a:r>
              <a:rPr lang="ru-RU" dirty="0"/>
              <a:t> </a:t>
            </a:r>
            <a:r>
              <a:rPr lang="ru-RU" dirty="0" err="1"/>
              <a:t>лікарні</a:t>
            </a:r>
            <a:r>
              <a:rPr lang="ru-RU" dirty="0"/>
              <a:t> у </a:t>
            </a:r>
            <a:r>
              <a:rPr lang="ru-RU" dirty="0" err="1"/>
              <a:t>Сокалі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викопано</a:t>
            </a:r>
            <a:r>
              <a:rPr lang="ru-RU" dirty="0"/>
              <a:t> скульптуру Матер </a:t>
            </a:r>
            <a:r>
              <a:rPr lang="ru-RU" dirty="0" err="1"/>
              <a:t>Божої</a:t>
            </a:r>
            <a:r>
              <a:rPr lang="ru-RU" dirty="0"/>
              <a:t>, яка </a:t>
            </a:r>
            <a:r>
              <a:rPr lang="ru-RU" dirty="0" err="1"/>
              <a:t>ще</a:t>
            </a:r>
            <a:r>
              <a:rPr lang="ru-RU" dirty="0"/>
              <a:t> з </a:t>
            </a:r>
            <a:r>
              <a:rPr lang="ru-RU" dirty="0" err="1"/>
              <a:t>часів</a:t>
            </a:r>
            <a:r>
              <a:rPr lang="ru-RU" dirty="0"/>
              <a:t> </a:t>
            </a:r>
            <a:r>
              <a:rPr lang="ru-RU" dirty="0" err="1"/>
              <a:t>спорудження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медичного</a:t>
            </a:r>
            <a:r>
              <a:rPr lang="ru-RU" dirty="0"/>
              <a:t> закладу стояла в </a:t>
            </a:r>
            <a:r>
              <a:rPr lang="ru-RU" dirty="0" err="1"/>
              <a:t>центрі</a:t>
            </a:r>
            <a:r>
              <a:rPr lang="ru-RU" dirty="0"/>
              <a:t> </a:t>
            </a:r>
            <a:r>
              <a:rPr lang="ru-RU" dirty="0" err="1"/>
              <a:t>клумби</a:t>
            </a:r>
            <a:endParaRPr lang="ru-RU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 smtClean="0"/>
              <a:t>В </a:t>
            </a:r>
            <a:r>
              <a:rPr lang="ru-RU" dirty="0"/>
              <a:t>одну з </a:t>
            </a:r>
            <a:r>
              <a:rPr lang="ru-RU" dirty="0" err="1"/>
              <a:t>неділь</a:t>
            </a:r>
            <a:r>
              <a:rPr lang="ru-RU" dirty="0"/>
              <a:t> </a:t>
            </a:r>
            <a:r>
              <a:rPr lang="ru-RU" dirty="0" err="1"/>
              <a:t>травня</a:t>
            </a:r>
            <a:r>
              <a:rPr lang="ru-RU" dirty="0"/>
              <a:t> 1990 року </a:t>
            </a:r>
            <a:r>
              <a:rPr lang="ru-RU" dirty="0" err="1"/>
              <a:t>посвячувалася</a:t>
            </a:r>
            <a:r>
              <a:rPr lang="ru-RU" dirty="0"/>
              <a:t> </a:t>
            </a:r>
            <a:r>
              <a:rPr lang="ru-RU" dirty="0" err="1"/>
              <a:t>ця</a:t>
            </a:r>
            <a:r>
              <a:rPr lang="ru-RU" dirty="0"/>
              <a:t> скульптура. 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050" y="2061885"/>
            <a:ext cx="1767993" cy="3511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953" y="4546289"/>
            <a:ext cx="204843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82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6057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Результати емпіричних досліджень</a:t>
            </a:r>
            <a:endParaRPr lang="en-US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200296" y="1306286"/>
            <a:ext cx="102674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Ми провели опитування 40 респондентів (20 чоловіків та 20 жінок віком 16-60 років). </a:t>
            </a:r>
            <a:endParaRPr lang="uk-UA" dirty="0" smtClean="0"/>
          </a:p>
          <a:p>
            <a:r>
              <a:rPr lang="uk-UA" dirty="0" smtClean="0"/>
              <a:t>На </a:t>
            </a:r>
            <a:r>
              <a:rPr lang="uk-UA" dirty="0"/>
              <a:t>наше запитання «Які пам’ятники </a:t>
            </a:r>
            <a:r>
              <a:rPr lang="uk-UA" dirty="0" err="1" smtClean="0"/>
              <a:t>Сокаля</a:t>
            </a:r>
            <a:r>
              <a:rPr lang="uk-UA" dirty="0" smtClean="0"/>
              <a:t> є </a:t>
            </a:r>
            <a:r>
              <a:rPr lang="uk-UA" dirty="0"/>
              <a:t>найкращими і вдало вписуються в місцевий простір</a:t>
            </a:r>
            <a:r>
              <a:rPr lang="uk-UA" dirty="0" smtClean="0"/>
              <a:t>?», - мешканці </a:t>
            </a:r>
            <a:r>
              <a:rPr lang="uk-UA" dirty="0" err="1"/>
              <a:t>Сокальщини</a:t>
            </a:r>
            <a:r>
              <a:rPr lang="uk-UA" dirty="0"/>
              <a:t> назвали різні пам’ятники, присвячені українським діячам чи подіям: </a:t>
            </a:r>
            <a:r>
              <a:rPr lang="uk-UA" dirty="0" smtClean="0"/>
              <a:t>Т</a:t>
            </a:r>
            <a:r>
              <a:rPr lang="uk-UA" dirty="0"/>
              <a:t>. Шевченку </a:t>
            </a:r>
            <a:r>
              <a:rPr lang="uk-UA" dirty="0" smtClean="0"/>
              <a:t>– 42 %, Є</a:t>
            </a:r>
            <a:r>
              <a:rPr lang="uk-UA" dirty="0"/>
              <a:t>. </a:t>
            </a:r>
            <a:r>
              <a:rPr lang="uk-UA" dirty="0" err="1"/>
              <a:t>Петрушевичу</a:t>
            </a:r>
            <a:r>
              <a:rPr lang="uk-UA" dirty="0"/>
              <a:t> </a:t>
            </a:r>
            <a:r>
              <a:rPr lang="uk-UA" dirty="0" smtClean="0"/>
              <a:t>– 17 %, </a:t>
            </a:r>
            <a:r>
              <a:rPr lang="uk-UA" dirty="0"/>
              <a:t>Б. Хмельницькому - </a:t>
            </a:r>
            <a:r>
              <a:rPr lang="uk-UA" dirty="0" smtClean="0"/>
              <a:t>11%, </a:t>
            </a:r>
            <a:r>
              <a:rPr lang="uk-UA" dirty="0"/>
              <a:t>Січовим Стрільцям </a:t>
            </a:r>
            <a:r>
              <a:rPr lang="uk-UA" dirty="0" smtClean="0"/>
              <a:t>- 12%, а також Статую Матері Божої - 18 %, 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50" y="3661514"/>
            <a:ext cx="3822523" cy="2194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390" y="2705237"/>
            <a:ext cx="5517358" cy="1755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59" y="4522168"/>
            <a:ext cx="5517358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32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7977"/>
          </a:xfrm>
        </p:spPr>
        <p:txBody>
          <a:bodyPr/>
          <a:lstStyle/>
          <a:p>
            <a:r>
              <a:rPr lang="uk-UA" b="1" dirty="0" smtClean="0"/>
              <a:t>ВИСНОВКИ</a:t>
            </a:r>
            <a:endParaRPr lang="en-US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365760" y="1463040"/>
            <a:ext cx="93268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-	</a:t>
            </a:r>
            <a:r>
              <a:rPr lang="uk-UA" sz="2000" dirty="0" smtClean="0"/>
              <a:t>У ході дослідження з’ясовано, що пам’ятники в </a:t>
            </a:r>
            <a:r>
              <a:rPr lang="uk-UA" sz="2000" dirty="0" err="1" smtClean="0"/>
              <a:t>Сокалі</a:t>
            </a:r>
            <a:r>
              <a:rPr lang="uk-UA" sz="2000" dirty="0" smtClean="0"/>
              <a:t> споруджені </a:t>
            </a:r>
            <a:r>
              <a:rPr lang="uk-UA" sz="2000" dirty="0"/>
              <a:t>переважно у місцях, відкритих і доступних для широкого огляду,</a:t>
            </a:r>
          </a:p>
          <a:p>
            <a:pPr algn="just"/>
            <a:r>
              <a:rPr lang="uk-UA" sz="2000" dirty="0"/>
              <a:t>-	вони слугують не лише для </a:t>
            </a:r>
            <a:r>
              <a:rPr lang="uk-UA" sz="2000" dirty="0" err="1"/>
              <a:t>увіковічнення</a:t>
            </a:r>
            <a:r>
              <a:rPr lang="uk-UA" sz="2000" dirty="0"/>
              <a:t> певної історичної події чи особи, а також нагадування про причини/мотиви, чому і ким вони були споруджені,</a:t>
            </a:r>
          </a:p>
          <a:p>
            <a:pPr algn="just"/>
            <a:r>
              <a:rPr lang="uk-UA" sz="2000" dirty="0"/>
              <a:t>-	</a:t>
            </a:r>
            <a:r>
              <a:rPr lang="uk-UA" sz="2000" dirty="0" smtClean="0"/>
              <a:t>завдання </a:t>
            </a:r>
            <a:r>
              <a:rPr lang="uk-UA" sz="2000" dirty="0"/>
              <a:t>пам’ятників – постійне відтворення колективної пам’яті групи,</a:t>
            </a:r>
          </a:p>
          <a:p>
            <a:pPr algn="just"/>
            <a:r>
              <a:rPr lang="uk-UA" sz="2000" dirty="0"/>
              <a:t>-	пам’ятники відіграють суттєву роль у репрезентації і леґітимізації панівних ідеологій та історичних моделей </a:t>
            </a:r>
            <a:r>
              <a:rPr lang="uk-UA" sz="2000" dirty="0" smtClean="0"/>
              <a:t>минулого,</a:t>
            </a:r>
          </a:p>
          <a:p>
            <a:pPr marL="342900" indent="-342900" algn="just">
              <a:buFontTx/>
              <a:buChar char="-"/>
            </a:pPr>
            <a:r>
              <a:rPr lang="uk-UA" sz="2000" dirty="0" smtClean="0"/>
              <a:t>жителі свідомо ставляться до пам’ятників, однак вважають, що догляд і збереження – це справа влади,</a:t>
            </a:r>
          </a:p>
          <a:p>
            <a:pPr marL="342900" indent="-342900" algn="just">
              <a:buFontTx/>
              <a:buChar char="-"/>
            </a:pPr>
            <a:r>
              <a:rPr lang="uk-UA" sz="2000" dirty="0"/>
              <a:t>з</a:t>
            </a:r>
            <a:r>
              <a:rPr lang="uk-UA" sz="2000" dirty="0" smtClean="0"/>
              <a:t>апропонований авторський туристичний маршрут сприятиме популяризації пам’ятників у місті та спільному дослідженню і  вшануванню </a:t>
            </a:r>
            <a:r>
              <a:rPr lang="uk-UA" sz="2000" dirty="0"/>
              <a:t>свого минулого, пам’ятних подій та видатних історичних </a:t>
            </a:r>
            <a:r>
              <a:rPr lang="uk-UA" sz="2000" dirty="0" smtClean="0"/>
              <a:t>особистостей, що даватиме кожному </a:t>
            </a:r>
            <a:r>
              <a:rPr lang="uk-UA" sz="2000" smtClean="0"/>
              <a:t>з нас відчуття </a:t>
            </a:r>
            <a:r>
              <a:rPr lang="uk-UA" sz="2000" dirty="0"/>
              <a:t>приналежності до національної спільноти. 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648619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354" y="496390"/>
            <a:ext cx="8420562" cy="25254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СПИСОК ВИКОРИСТАНИХ ДЖЕРЕЛ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4469" y="1384663"/>
            <a:ext cx="88740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uk-UA" dirty="0" err="1" smtClean="0"/>
              <a:t>Вашків</a:t>
            </a:r>
            <a:r>
              <a:rPr lang="uk-UA" dirty="0" smtClean="0"/>
              <a:t> І. </a:t>
            </a:r>
            <a:r>
              <a:rPr lang="uk-UA" dirty="0" err="1" smtClean="0"/>
              <a:t>Сокаль</a:t>
            </a:r>
            <a:r>
              <a:rPr lang="uk-UA" dirty="0" smtClean="0"/>
              <a:t> і Прибужжя. Львів, Каменяр. 2000</a:t>
            </a:r>
            <a:r>
              <a:rPr lang="uk-UA" dirty="0" smtClean="0"/>
              <a:t>. 260 с.</a:t>
            </a:r>
            <a:endParaRPr lang="uk-UA" dirty="0" smtClean="0"/>
          </a:p>
          <a:p>
            <a:pPr marL="342900" indent="-342900" algn="just">
              <a:buAutoNum type="arabicPeriod"/>
            </a:pPr>
            <a:r>
              <a:rPr lang="ru-RU" dirty="0"/>
              <a:t>Сокальщина. Книга </a:t>
            </a:r>
            <a:r>
              <a:rPr lang="ru-RU" dirty="0" err="1"/>
              <a:t>пам'яті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1914 – </a:t>
            </a:r>
            <a:r>
              <a:rPr lang="ru-RU" dirty="0" smtClean="0"/>
              <a:t>1990. </a:t>
            </a:r>
            <a:r>
              <a:rPr lang="ru-RU" dirty="0" err="1"/>
              <a:t>Нечай</a:t>
            </a:r>
            <a:r>
              <a:rPr lang="ru-RU" dirty="0"/>
              <a:t> </a:t>
            </a:r>
            <a:r>
              <a:rPr lang="ru-RU" dirty="0" smtClean="0"/>
              <a:t>Богдан. </a:t>
            </a:r>
            <a:r>
              <a:rPr lang="ru-RU" dirty="0" err="1" smtClean="0"/>
              <a:t>Львів</a:t>
            </a:r>
            <a:r>
              <a:rPr lang="ru-RU" dirty="0" smtClean="0"/>
              <a:t>, Край. 2010.</a:t>
            </a:r>
            <a:endParaRPr lang="ru-RU" dirty="0"/>
          </a:p>
          <a:p>
            <a:pPr marL="342900" indent="-342900" algn="just">
              <a:buAutoNum type="arabicPeriod"/>
            </a:pPr>
            <a:r>
              <a:rPr lang="uk-UA" dirty="0" smtClean="0"/>
              <a:t>Нечай Б.М. </a:t>
            </a:r>
            <a:r>
              <a:rPr lang="ru-RU" dirty="0" err="1" smtClean="0"/>
              <a:t>Спорудження</a:t>
            </a:r>
            <a:r>
              <a:rPr lang="ru-RU" dirty="0" smtClean="0"/>
              <a:t> </a:t>
            </a:r>
            <a:r>
              <a:rPr lang="ru-RU" dirty="0" err="1" smtClean="0"/>
              <a:t>пам'ятника</a:t>
            </a:r>
            <a:r>
              <a:rPr lang="ru-RU" dirty="0" smtClean="0"/>
              <a:t> </a:t>
            </a:r>
            <a:r>
              <a:rPr lang="ru-RU" dirty="0" err="1" smtClean="0"/>
              <a:t>стрільцям</a:t>
            </a:r>
            <a:r>
              <a:rPr lang="ru-RU" dirty="0" smtClean="0"/>
              <a:t> УГА </a:t>
            </a:r>
            <a:r>
              <a:rPr lang="ru-RU" dirty="0"/>
              <a:t>- </a:t>
            </a:r>
            <a:r>
              <a:rPr lang="ru-RU" dirty="0" smtClean="0"/>
              <a:t>справа </a:t>
            </a:r>
            <a:r>
              <a:rPr lang="ru-RU" dirty="0" err="1" smtClean="0"/>
              <a:t>держави</a:t>
            </a:r>
            <a:r>
              <a:rPr lang="ru-RU" dirty="0" smtClean="0"/>
              <a:t> і </a:t>
            </a:r>
            <a:r>
              <a:rPr lang="ru-RU" dirty="0" err="1" smtClean="0"/>
              <a:t>громадськості</a:t>
            </a:r>
            <a:r>
              <a:rPr lang="ru-RU" dirty="0" smtClean="0"/>
              <a:t>. Сокальщина, </a:t>
            </a:r>
            <a:r>
              <a:rPr lang="ru-RU" dirty="0" err="1" smtClean="0"/>
              <a:t>червень</a:t>
            </a:r>
            <a:r>
              <a:rPr lang="ru-RU" dirty="0"/>
              <a:t>, 2005 №6(68</a:t>
            </a:r>
            <a:r>
              <a:rPr lang="ru-RU" dirty="0" smtClean="0"/>
              <a:t>). С. 6. </a:t>
            </a:r>
            <a:endParaRPr lang="uk-UA" dirty="0" smtClean="0"/>
          </a:p>
          <a:p>
            <a:pPr marL="342900" indent="-342900" algn="just">
              <a:buAutoNum type="arabicPeriod"/>
            </a:pPr>
            <a:r>
              <a:rPr lang="uk-UA" dirty="0" smtClean="0"/>
              <a:t>Паспорт об’єкту культурної спадщини. Пам’ятник Шевченку Т.Г. (охоронний номер №1705).</a:t>
            </a:r>
          </a:p>
          <a:p>
            <a:pPr marL="342900" indent="-342900" algn="just">
              <a:buAutoNum type="arabicPeriod"/>
            </a:pPr>
            <a:r>
              <a:rPr lang="ru-RU" dirty="0" err="1" smtClean="0"/>
              <a:t>Проць</a:t>
            </a:r>
            <a:r>
              <a:rPr lang="ru-RU" dirty="0" smtClean="0"/>
              <a:t> О. Газета «Вперед», </a:t>
            </a:r>
            <a:r>
              <a:rPr lang="ru-RU" dirty="0" err="1"/>
              <a:t>травень</a:t>
            </a:r>
            <a:r>
              <a:rPr lang="ru-RU" dirty="0"/>
              <a:t> 1990 </a:t>
            </a:r>
            <a:r>
              <a:rPr lang="ru-RU" dirty="0" smtClean="0"/>
              <a:t>року. С.3.</a:t>
            </a:r>
          </a:p>
          <a:p>
            <a:pPr marL="342900" indent="-342900" algn="just">
              <a:buAutoNum type="arabicPeriod"/>
            </a:pPr>
            <a:r>
              <a:rPr lang="ru-RU" dirty="0" err="1" smtClean="0"/>
              <a:t>Романів</a:t>
            </a:r>
            <a:r>
              <a:rPr lang="ru-RU" dirty="0" smtClean="0"/>
              <a:t> О</a:t>
            </a:r>
            <a:r>
              <a:rPr lang="ru-RU" dirty="0"/>
              <a:t>. </a:t>
            </a:r>
            <a:r>
              <a:rPr lang="ru-RU" dirty="0" err="1"/>
              <a:t>Посвячення</a:t>
            </a:r>
            <a:r>
              <a:rPr lang="ru-RU" dirty="0"/>
              <a:t> </a:t>
            </a:r>
            <a:r>
              <a:rPr lang="ru-RU" dirty="0" err="1"/>
              <a:t>відновленої</a:t>
            </a:r>
            <a:r>
              <a:rPr lang="ru-RU" dirty="0"/>
              <a:t> </a:t>
            </a:r>
            <a:r>
              <a:rPr lang="ru-RU" dirty="0" err="1"/>
              <a:t>могили</a:t>
            </a:r>
            <a:r>
              <a:rPr lang="ru-RU" dirty="0"/>
              <a:t> </a:t>
            </a:r>
            <a:r>
              <a:rPr lang="ru-RU" dirty="0" err="1"/>
              <a:t>стрільцям</a:t>
            </a:r>
            <a:r>
              <a:rPr lang="ru-RU" dirty="0"/>
              <a:t> УГА у м. </a:t>
            </a:r>
            <a:r>
              <a:rPr lang="ru-RU" dirty="0" err="1"/>
              <a:t>Сокалі</a:t>
            </a:r>
            <a:r>
              <a:rPr lang="ru-RU" dirty="0"/>
              <a:t> (1998р</a:t>
            </a:r>
            <a:r>
              <a:rPr lang="ru-RU" dirty="0" smtClean="0"/>
              <a:t>.). Надбужанщина, т. </a:t>
            </a:r>
            <a:r>
              <a:rPr lang="ru-RU" dirty="0"/>
              <a:t>IV, </a:t>
            </a:r>
            <a:r>
              <a:rPr lang="ru-RU" dirty="0" smtClean="0"/>
              <a:t>С.94</a:t>
            </a:r>
            <a:r>
              <a:rPr lang="ru-RU" dirty="0"/>
              <a:t>.</a:t>
            </a:r>
          </a:p>
          <a:p>
            <a:pPr marL="342900" indent="-342900" algn="just">
              <a:buAutoNum type="arabicPeriod"/>
            </a:pPr>
            <a:r>
              <a:rPr lang="ru-RU" dirty="0" err="1"/>
              <a:t>Посвячення</a:t>
            </a:r>
            <a:r>
              <a:rPr lang="ru-RU" dirty="0"/>
              <a:t> </a:t>
            </a:r>
            <a:r>
              <a:rPr lang="ru-RU" dirty="0" err="1"/>
              <a:t>відновленої</a:t>
            </a:r>
            <a:r>
              <a:rPr lang="ru-RU" dirty="0"/>
              <a:t> </a:t>
            </a:r>
            <a:r>
              <a:rPr lang="ru-RU" dirty="0" err="1"/>
              <a:t>могили</a:t>
            </a:r>
            <a:r>
              <a:rPr lang="ru-RU" dirty="0"/>
              <a:t> </a:t>
            </a:r>
            <a:r>
              <a:rPr lang="ru-RU" dirty="0" err="1"/>
              <a:t>стрільцям</a:t>
            </a:r>
            <a:r>
              <a:rPr lang="ru-RU" dirty="0"/>
              <a:t> УГА у м. </a:t>
            </a:r>
            <a:r>
              <a:rPr lang="ru-RU" dirty="0" err="1"/>
              <a:t>Сокалі</a:t>
            </a:r>
            <a:r>
              <a:rPr lang="ru-RU" dirty="0"/>
              <a:t> (1998р.)</a:t>
            </a:r>
            <a:endParaRPr lang="uk-UA" dirty="0" smtClean="0"/>
          </a:p>
          <a:p>
            <a:pPr marL="342900" indent="-342900" algn="just">
              <a:buAutoNum type="arabicPeriod"/>
            </a:pPr>
            <a:r>
              <a:rPr lang="uk-UA" dirty="0" smtClean="0"/>
              <a:t>Шляхами землі Сокальської. Агенція регіонального розвитку. </a:t>
            </a:r>
            <a:r>
              <a:rPr lang="uk-UA" dirty="0" err="1" smtClean="0"/>
              <a:t>Сокаль</a:t>
            </a:r>
            <a:r>
              <a:rPr lang="uk-UA" dirty="0" smtClean="0"/>
              <a:t>, 2017. </a:t>
            </a:r>
            <a:r>
              <a:rPr lang="uk-UA" dirty="0" smtClean="0"/>
              <a:t>95 с.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591" y="4793500"/>
            <a:ext cx="1615168" cy="206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48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871" y="207264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/>
              <a:t>ДЯКУЮ ЗА УВАГУ!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28054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4103"/>
          </a:xfrm>
        </p:spPr>
        <p:txBody>
          <a:bodyPr/>
          <a:lstStyle/>
          <a:p>
            <a:pPr algn="ctr"/>
            <a:r>
              <a:rPr lang="uk-UA" b="1" dirty="0" smtClean="0"/>
              <a:t>МЕТА І ЗАВДАННЯ ПРОЄКТУ</a:t>
            </a:r>
            <a:endParaRPr lang="en-US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uk-UA" sz="2000" dirty="0"/>
              <a:t>на основі доступних матеріалів емпіричних досліджень прослідкувати ґенезу пам’ятників міста </a:t>
            </a:r>
            <a:r>
              <a:rPr lang="uk-UA" sz="2000" dirty="0" err="1"/>
              <a:t>Сокаля</a:t>
            </a:r>
            <a:r>
              <a:rPr lang="uk-UA" sz="2000" dirty="0"/>
              <a:t>, історію їх виникнення, функціонування та змін, зумовлених сукупністю соціально-політичних, природно-географічних і соціально-культурних процесів та чинників</a:t>
            </a:r>
            <a:endParaRPr lang="en-US" sz="200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uk-UA" dirty="0" smtClean="0"/>
              <a:t>з’ясувати </a:t>
            </a:r>
            <a:r>
              <a:rPr lang="uk-UA" dirty="0"/>
              <a:t>значення поняття «пам'ятник»;</a:t>
            </a:r>
          </a:p>
          <a:p>
            <a:pPr algn="ctr"/>
            <a:r>
              <a:rPr lang="uk-UA" dirty="0" smtClean="0"/>
              <a:t>визначити </a:t>
            </a:r>
            <a:r>
              <a:rPr lang="uk-UA" dirty="0"/>
              <a:t>особливості значення «пам’ятника» як маркування місцевого простору та предмету втілення суспільної пам’яті;</a:t>
            </a:r>
          </a:p>
          <a:p>
            <a:pPr algn="ctr"/>
            <a:r>
              <a:rPr lang="uk-UA" dirty="0"/>
              <a:t>	прослідкувати особливості маркування простору через пам’ятники </a:t>
            </a:r>
            <a:r>
              <a:rPr lang="uk-UA" dirty="0" err="1"/>
              <a:t>Сокальщини</a:t>
            </a:r>
            <a:r>
              <a:rPr lang="uk-UA" dirty="0"/>
              <a:t> у період ХХ-ХХІ ст.;</a:t>
            </a:r>
          </a:p>
          <a:p>
            <a:pPr algn="ctr"/>
            <a:r>
              <a:rPr lang="uk-UA" dirty="0"/>
              <a:t>	проаналізувати роль і значення пам’ятників для громади </a:t>
            </a:r>
            <a:r>
              <a:rPr lang="uk-UA" dirty="0" err="1"/>
              <a:t>Сокаля</a:t>
            </a:r>
            <a:r>
              <a:rPr lang="uk-UA" dirty="0"/>
              <a:t> на основі проведеного опитування.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482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1" y="69669"/>
            <a:ext cx="11547566" cy="144562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ТУРИСТИЧНИЙ МАРШРУТ </a:t>
            </a:r>
            <a:br>
              <a:rPr lang="uk-UA" b="1" dirty="0" smtClean="0"/>
            </a:b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Пам’ятники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міста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Сокаля як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вияв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історичної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пам’яті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Блок-схема: перфострічка 3"/>
          <p:cNvSpPr/>
          <p:nvPr/>
        </p:nvSpPr>
        <p:spPr>
          <a:xfrm>
            <a:off x="391886" y="1746068"/>
            <a:ext cx="696685" cy="5111932"/>
          </a:xfrm>
          <a:prstGeom prst="flowChartPunched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Р. ЗАХ.БУГ </a:t>
            </a:r>
            <a:endParaRPr lang="en-US" dirty="0"/>
          </a:p>
        </p:txBody>
      </p:sp>
      <p:sp>
        <p:nvSpPr>
          <p:cNvPr id="5" name="Пляма 1 4"/>
          <p:cNvSpPr/>
          <p:nvPr/>
        </p:nvSpPr>
        <p:spPr>
          <a:xfrm>
            <a:off x="2037806" y="4815841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1</a:t>
            </a:r>
            <a:endParaRPr lang="en-US" dirty="0"/>
          </a:p>
        </p:txBody>
      </p:sp>
      <p:sp>
        <p:nvSpPr>
          <p:cNvPr id="6" name="Вигнута донизу стрілка 5"/>
          <p:cNvSpPr/>
          <p:nvPr/>
        </p:nvSpPr>
        <p:spPr>
          <a:xfrm rot="19842107">
            <a:off x="3112009" y="4945603"/>
            <a:ext cx="1216152" cy="41801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Пляма 1 6"/>
          <p:cNvSpPr/>
          <p:nvPr/>
        </p:nvSpPr>
        <p:spPr>
          <a:xfrm>
            <a:off x="3720085" y="3760372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2</a:t>
            </a:r>
            <a:endParaRPr lang="en-US" dirty="0"/>
          </a:p>
        </p:txBody>
      </p:sp>
      <p:sp>
        <p:nvSpPr>
          <p:cNvPr id="9" name="Вигнута вправо стрілка 8"/>
          <p:cNvSpPr/>
          <p:nvPr/>
        </p:nvSpPr>
        <p:spPr>
          <a:xfrm rot="10275677">
            <a:off x="3499316" y="2866958"/>
            <a:ext cx="450182" cy="120744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Стрілка вправо 9"/>
          <p:cNvSpPr/>
          <p:nvPr/>
        </p:nvSpPr>
        <p:spPr>
          <a:xfrm>
            <a:off x="3898962" y="2800698"/>
            <a:ext cx="1883529" cy="1803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ляма 1 10"/>
          <p:cNvSpPr/>
          <p:nvPr/>
        </p:nvSpPr>
        <p:spPr>
          <a:xfrm>
            <a:off x="5782490" y="2476066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3</a:t>
            </a:r>
            <a:endParaRPr lang="en-US" dirty="0"/>
          </a:p>
        </p:txBody>
      </p:sp>
      <p:sp>
        <p:nvSpPr>
          <p:cNvPr id="12" name="Стрілка вправо 11"/>
          <p:cNvSpPr/>
          <p:nvPr/>
        </p:nvSpPr>
        <p:spPr>
          <a:xfrm>
            <a:off x="6696890" y="2752877"/>
            <a:ext cx="978408" cy="1803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ляма 1 12"/>
          <p:cNvSpPr/>
          <p:nvPr/>
        </p:nvSpPr>
        <p:spPr>
          <a:xfrm>
            <a:off x="7675297" y="2523887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4</a:t>
            </a:r>
            <a:endParaRPr lang="en-US" dirty="0"/>
          </a:p>
        </p:txBody>
      </p:sp>
      <p:sp>
        <p:nvSpPr>
          <p:cNvPr id="14" name="Вигнута вправо стрілка 13"/>
          <p:cNvSpPr/>
          <p:nvPr/>
        </p:nvSpPr>
        <p:spPr>
          <a:xfrm rot="20205499">
            <a:off x="8977182" y="2691369"/>
            <a:ext cx="702440" cy="26114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Пляма 1 14"/>
          <p:cNvSpPr/>
          <p:nvPr/>
        </p:nvSpPr>
        <p:spPr>
          <a:xfrm>
            <a:off x="8871202" y="5013121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5</a:t>
            </a:r>
            <a:endParaRPr lang="en-US" dirty="0"/>
          </a:p>
        </p:txBody>
      </p:sp>
      <p:sp>
        <p:nvSpPr>
          <p:cNvPr id="17" name="Вигнута вправо стрілка 16"/>
          <p:cNvSpPr/>
          <p:nvPr/>
        </p:nvSpPr>
        <p:spPr>
          <a:xfrm rot="5956660">
            <a:off x="7459604" y="4613228"/>
            <a:ext cx="664291" cy="250373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Пляма 1 17"/>
          <p:cNvSpPr/>
          <p:nvPr/>
        </p:nvSpPr>
        <p:spPr>
          <a:xfrm>
            <a:off x="6351599" y="4535620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6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01783" y="1150523"/>
            <a:ext cx="108160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</a:rPr>
              <a:t>Опис маршруту: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/>
              <a:t>Напрям – історико-краєзнавчий       Початок: стела при в’їзді в м. </a:t>
            </a:r>
            <a:r>
              <a:rPr lang="uk-UA" dirty="0" err="1" smtClean="0"/>
              <a:t>Сокаль</a:t>
            </a:r>
            <a:r>
              <a:rPr lang="uk-UA" dirty="0" smtClean="0"/>
              <a:t> (вул. Хмельницького)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/>
              <a:t>Час проходження – 2 год                  Кінець: статуя Матері Божої (вул. Шашкевича)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/>
              <a:t>Протяжність -  3 – 3,5 км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 smtClean="0"/>
              <a:t>Тип - пішохідний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509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2811"/>
          </a:xfrm>
        </p:spPr>
        <p:txBody>
          <a:bodyPr/>
          <a:lstStyle/>
          <a:p>
            <a:r>
              <a:rPr lang="uk-UA" b="1" dirty="0" smtClean="0"/>
              <a:t>ОБ’ЄКТИ ПОКАЗУ:</a:t>
            </a:r>
            <a:endParaRPr lang="en-US" b="1" dirty="0"/>
          </a:p>
        </p:txBody>
      </p:sp>
      <p:sp>
        <p:nvSpPr>
          <p:cNvPr id="3" name="Пляма 1 2"/>
          <p:cNvSpPr/>
          <p:nvPr/>
        </p:nvSpPr>
        <p:spPr>
          <a:xfrm>
            <a:off x="914400" y="1750423"/>
            <a:ext cx="914400" cy="914400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1</a:t>
            </a:r>
            <a:endParaRPr lang="en-US" b="1" dirty="0"/>
          </a:p>
        </p:txBody>
      </p:sp>
      <p:sp>
        <p:nvSpPr>
          <p:cNvPr id="4" name="Пляма 1 3"/>
          <p:cNvSpPr/>
          <p:nvPr/>
        </p:nvSpPr>
        <p:spPr>
          <a:xfrm>
            <a:off x="1184366" y="3291840"/>
            <a:ext cx="914400" cy="914400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2</a:t>
            </a:r>
            <a:endParaRPr lang="en-US" b="1" dirty="0"/>
          </a:p>
        </p:txBody>
      </p:sp>
      <p:sp>
        <p:nvSpPr>
          <p:cNvPr id="5" name="Пляма 1 4"/>
          <p:cNvSpPr/>
          <p:nvPr/>
        </p:nvSpPr>
        <p:spPr>
          <a:xfrm>
            <a:off x="1184366" y="5042263"/>
            <a:ext cx="914400" cy="914400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3</a:t>
            </a:r>
            <a:endParaRPr lang="en-US" b="1" dirty="0"/>
          </a:p>
        </p:txBody>
      </p:sp>
      <p:sp>
        <p:nvSpPr>
          <p:cNvPr id="6" name="Пляма 1 5"/>
          <p:cNvSpPr/>
          <p:nvPr/>
        </p:nvSpPr>
        <p:spPr>
          <a:xfrm>
            <a:off x="5303520" y="1881051"/>
            <a:ext cx="914400" cy="914400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4</a:t>
            </a:r>
            <a:endParaRPr lang="en-US" b="1" dirty="0"/>
          </a:p>
        </p:txBody>
      </p:sp>
      <p:sp>
        <p:nvSpPr>
          <p:cNvPr id="8" name="Пляма 1 7"/>
          <p:cNvSpPr/>
          <p:nvPr/>
        </p:nvSpPr>
        <p:spPr>
          <a:xfrm>
            <a:off x="5852160" y="3496491"/>
            <a:ext cx="914400" cy="914400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5</a:t>
            </a:r>
            <a:endParaRPr lang="en-US" b="1" dirty="0"/>
          </a:p>
        </p:txBody>
      </p:sp>
      <p:sp>
        <p:nvSpPr>
          <p:cNvPr id="9" name="Пляма 1 8"/>
          <p:cNvSpPr/>
          <p:nvPr/>
        </p:nvSpPr>
        <p:spPr>
          <a:xfrm>
            <a:off x="5242560" y="5111931"/>
            <a:ext cx="914400" cy="914400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6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28801" y="1959427"/>
            <a:ext cx="306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Стела «</a:t>
            </a:r>
            <a:r>
              <a:rPr lang="uk-UA" b="1" dirty="0" err="1" smtClean="0"/>
              <a:t>Сокаль</a:t>
            </a:r>
            <a:r>
              <a:rPr lang="uk-UA" b="1" dirty="0" smtClean="0"/>
              <a:t>»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59726" y="3378926"/>
            <a:ext cx="3021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Пам’ятник </a:t>
            </a:r>
            <a:r>
              <a:rPr lang="uk-UA" b="1" dirty="0" err="1" smtClean="0"/>
              <a:t>Б.Хмельницькому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77440" y="5075424"/>
            <a:ext cx="235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Пам’ятник </a:t>
            </a:r>
            <a:r>
              <a:rPr lang="uk-UA" b="1" dirty="0" err="1" smtClean="0"/>
              <a:t>Т.Г.Шевченку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78880" y="1959427"/>
            <a:ext cx="308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Пам’ятник </a:t>
            </a:r>
          </a:p>
          <a:p>
            <a:pPr algn="ctr"/>
            <a:r>
              <a:rPr lang="uk-UA" b="1" dirty="0" err="1" smtClean="0"/>
              <a:t>Є.Петрушевичу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01990" y="3561805"/>
            <a:ext cx="249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Пам’ятник </a:t>
            </a:r>
          </a:p>
          <a:p>
            <a:pPr algn="ctr"/>
            <a:r>
              <a:rPr lang="uk-UA" b="1" dirty="0" smtClean="0"/>
              <a:t>Січовим Стрільцям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0" y="5164183"/>
            <a:ext cx="277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Статуя </a:t>
            </a:r>
          </a:p>
          <a:p>
            <a:pPr algn="ctr"/>
            <a:r>
              <a:rPr lang="uk-UA" b="1" dirty="0" smtClean="0"/>
              <a:t>Матері Божої</a:t>
            </a:r>
            <a:endParaRPr lang="en-US" b="1" dirty="0"/>
          </a:p>
        </p:txBody>
      </p:sp>
      <p:sp>
        <p:nvSpPr>
          <p:cNvPr id="16" name="Прямокутник 15"/>
          <p:cNvSpPr/>
          <p:nvPr/>
        </p:nvSpPr>
        <p:spPr>
          <a:xfrm>
            <a:off x="448491" y="6189337"/>
            <a:ext cx="11416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!!!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/>
              <a:t>маршрут дозволить вам </a:t>
            </a:r>
            <a:r>
              <a:rPr lang="ru-RU" dirty="0" err="1"/>
              <a:t>оглянути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пам'ятки</a:t>
            </a:r>
            <a:r>
              <a:rPr lang="ru-RU" dirty="0"/>
              <a:t> та </a:t>
            </a:r>
            <a:r>
              <a:rPr lang="ru-RU" dirty="0" err="1"/>
              <a:t>визначні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Сокаля, </a:t>
            </a:r>
            <a:r>
              <a:rPr lang="ru-RU" dirty="0" err="1"/>
              <a:t>відчути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культурний</a:t>
            </a:r>
            <a:r>
              <a:rPr lang="ru-RU" dirty="0"/>
              <a:t> дух та </a:t>
            </a:r>
            <a:r>
              <a:rPr lang="ru-RU" dirty="0" err="1"/>
              <a:t>поглибити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 про </a:t>
            </a:r>
            <a:r>
              <a:rPr lang="ru-RU" dirty="0" err="1"/>
              <a:t>історію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200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855" r="15902"/>
          <a:stretch/>
        </p:blipFill>
        <p:spPr>
          <a:xfrm>
            <a:off x="191648" y="0"/>
            <a:ext cx="5523352" cy="67775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2918" y="1828800"/>
            <a:ext cx="3550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Під час екскурсії вам допоможе і ця карта, виготовлена спеціалістами відділу архітектури міста.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5520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14" y="609600"/>
            <a:ext cx="9056288" cy="670560"/>
          </a:xfrm>
        </p:spPr>
        <p:txBody>
          <a:bodyPr/>
          <a:lstStyle/>
          <a:p>
            <a:pPr algn="ctr"/>
            <a:r>
              <a:rPr lang="uk-UA" b="1" dirty="0" smtClean="0"/>
              <a:t>СТЕЛА ПРИ В’ЇЗДІ ДО МІСТА СОКАЛЯ</a:t>
            </a:r>
            <a:endParaRPr lang="en-US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00" y="2017188"/>
            <a:ext cx="4979851" cy="3734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4281" y="1627094"/>
            <a:ext cx="34424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При в’їзді до міста вас зустріне цікавий пам’ятний знак, споруджений у вигляді стели з вертикальним написом «СОКАЛЬ».</a:t>
            </a:r>
          </a:p>
          <a:p>
            <a:pPr algn="ctr"/>
            <a:r>
              <a:rPr lang="uk-UA" sz="2000" dirty="0" smtClean="0"/>
              <a:t>Кажуть старожили, що споруджений знак у 70-х роках ХХ століття.</a:t>
            </a:r>
          </a:p>
          <a:p>
            <a:pPr algn="ctr"/>
            <a:r>
              <a:rPr lang="uk-UA" sz="2000" dirty="0" smtClean="0"/>
              <a:t>Він є своєрідною межею, початком міста, який гостинно запрошує до подорожі з метою пізнання історії древнього </a:t>
            </a:r>
            <a:r>
              <a:rPr lang="uk-UA" sz="2000" dirty="0" err="1" smtClean="0"/>
              <a:t>Сокаля</a:t>
            </a:r>
            <a:r>
              <a:rPr lang="uk-UA" sz="2000" dirty="0" smtClean="0"/>
              <a:t>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667436" y="6028299"/>
            <a:ext cx="205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Фото автора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32983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79" y="609600"/>
            <a:ext cx="9518469" cy="714103"/>
          </a:xfrm>
        </p:spPr>
        <p:txBody>
          <a:bodyPr/>
          <a:lstStyle/>
          <a:p>
            <a:pPr algn="ctr"/>
            <a:r>
              <a:rPr lang="uk-UA" b="1" dirty="0" smtClean="0"/>
              <a:t>ПАМ’ЯТНИК БОГДАНУ ХМЕЛЬНИЦЬКОМУ</a:t>
            </a:r>
            <a:endParaRPr lang="en-US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4128247" y="3442447"/>
            <a:ext cx="53115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Пам’ятник</a:t>
            </a:r>
            <a:r>
              <a:rPr lang="ru-RU" dirty="0" smtClean="0"/>
              <a:t> </a:t>
            </a:r>
            <a:r>
              <a:rPr lang="ru-RU" dirty="0" err="1"/>
              <a:t>Хмельницькому</a:t>
            </a:r>
            <a:r>
              <a:rPr lang="ru-RU" dirty="0"/>
              <a:t> Б</a:t>
            </a:r>
            <a:r>
              <a:rPr lang="ru-RU" dirty="0" smtClean="0"/>
              <a:t>., державному </a:t>
            </a:r>
            <a:r>
              <a:rPr lang="ru-RU" dirty="0" err="1"/>
              <a:t>діячеві</a:t>
            </a:r>
            <a:r>
              <a:rPr lang="ru-RU" dirty="0"/>
              <a:t> і </a:t>
            </a:r>
            <a:r>
              <a:rPr lang="ru-RU" dirty="0" err="1"/>
              <a:t>гетьману</a:t>
            </a:r>
            <a:endParaRPr lang="ru-RU" dirty="0"/>
          </a:p>
          <a:p>
            <a:pPr algn="ctr"/>
            <a:r>
              <a:rPr lang="ru-RU" dirty="0" err="1"/>
              <a:t>України</a:t>
            </a:r>
            <a:r>
              <a:rPr lang="ru-RU" dirty="0"/>
              <a:t> (</a:t>
            </a:r>
            <a:r>
              <a:rPr lang="ru-RU" dirty="0" smtClean="0"/>
              <a:t>скульптор </a:t>
            </a:r>
            <a:r>
              <a:rPr lang="ru-RU" dirty="0"/>
              <a:t>С. </a:t>
            </a:r>
            <a:r>
              <a:rPr lang="ru-RU" dirty="0" err="1"/>
              <a:t>Рихва</a:t>
            </a:r>
            <a:r>
              <a:rPr lang="ru-RU" dirty="0"/>
              <a:t>, 1954, з/бетон)</a:t>
            </a:r>
          </a:p>
          <a:p>
            <a:pPr algn="ctr"/>
            <a:r>
              <a:rPr lang="ru-RU" dirty="0" err="1"/>
              <a:t>м.Сокаль</a:t>
            </a:r>
            <a:r>
              <a:rPr lang="ru-RU" dirty="0"/>
              <a:t>, у </a:t>
            </a:r>
            <a:r>
              <a:rPr lang="ru-RU" dirty="0" err="1"/>
              <a:t>сквері</a:t>
            </a:r>
            <a:r>
              <a:rPr lang="ru-RU" dirty="0"/>
              <a:t> 806 </a:t>
            </a:r>
            <a:r>
              <a:rPr lang="ru-RU" dirty="0" err="1" smtClean="0"/>
              <a:t>Рішення</a:t>
            </a:r>
            <a:r>
              <a:rPr lang="ru-RU" dirty="0" smtClean="0"/>
              <a:t> № 183, 05.05.1972 р.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34" y="1657094"/>
            <a:ext cx="3296401" cy="4395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172" y="6373906"/>
            <a:ext cx="2048434" cy="484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4835" y="1654251"/>
            <a:ext cx="57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Наше місто відвідував Богдан Хмельницький у часи національно-визвольної війни (1648-1657 рр.) Про це розповідають легенди, які побутують в краї.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4361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6686"/>
          </a:xfrm>
        </p:spPr>
        <p:txBody>
          <a:bodyPr/>
          <a:lstStyle/>
          <a:p>
            <a:pPr algn="ctr"/>
            <a:r>
              <a:rPr lang="uk-UA" b="1" dirty="0" smtClean="0"/>
              <a:t>ПАМ’ЯТНИК ЄВГЕНУ ПЕТРУШЕВИЧУ</a:t>
            </a:r>
            <a:endParaRPr lang="en-US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4517314" y="1743037"/>
            <a:ext cx="51119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У </a:t>
            </a:r>
            <a:r>
              <a:rPr lang="uk-UA" dirty="0" err="1"/>
              <a:t>Сокалі</a:t>
            </a:r>
            <a:r>
              <a:rPr lang="uk-UA" dirty="0"/>
              <a:t> в 1897-1905 рр. розгорнув активну громадсько-політичну роботу адвокат Євген </a:t>
            </a:r>
            <a:r>
              <a:rPr lang="uk-UA" dirty="0" err="1"/>
              <a:t>Петрушевич</a:t>
            </a:r>
            <a:r>
              <a:rPr lang="uk-UA" dirty="0"/>
              <a:t>, який чимало зробив для національного відродження </a:t>
            </a:r>
            <a:r>
              <a:rPr lang="uk-UA" dirty="0" err="1"/>
              <a:t>Сокальщини</a:t>
            </a:r>
            <a:r>
              <a:rPr lang="uk-UA" dirty="0"/>
              <a:t>. З його ініціативи було засновано низку культурно-освітніх організацій: філії </a:t>
            </a:r>
            <a:r>
              <a:rPr lang="uk-UA" dirty="0" smtClean="0"/>
              <a:t>«Просвіти» </a:t>
            </a:r>
            <a:r>
              <a:rPr lang="uk-UA" dirty="0"/>
              <a:t>(1898 р.), осередки </a:t>
            </a:r>
            <a:r>
              <a:rPr lang="uk-UA" dirty="0" smtClean="0"/>
              <a:t>«Січі», «Шкільної помочі» </a:t>
            </a:r>
            <a:r>
              <a:rPr lang="uk-UA" dirty="0"/>
              <a:t>тощо. Завоювавши прихильність місцевої людності, Євген </a:t>
            </a:r>
            <a:r>
              <a:rPr lang="uk-UA" dirty="0" err="1"/>
              <a:t>Петрушевич</a:t>
            </a:r>
            <a:r>
              <a:rPr lang="uk-UA" dirty="0"/>
              <a:t> двічі (1907, 1911) був обраний депутатом до австрійського парламенту від округу, до якого входив Сокальський повіт.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558190"/>
            <a:ext cx="3603048" cy="4804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995" y="6364200"/>
            <a:ext cx="2048434" cy="4999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3366" y="5351929"/>
            <a:ext cx="4540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Пам’ятник Президенту ЗУНР Євгену </a:t>
            </a:r>
            <a:r>
              <a:rPr lang="uk-UA" b="1" dirty="0" err="1" smtClean="0"/>
              <a:t>Петрушевичу</a:t>
            </a:r>
            <a:r>
              <a:rPr lang="uk-UA" b="1" dirty="0" smtClean="0"/>
              <a:t> споруджено в 2009 році</a:t>
            </a:r>
            <a:r>
              <a:rPr lang="uk-UA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132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3771"/>
          </a:xfrm>
        </p:spPr>
        <p:txBody>
          <a:bodyPr/>
          <a:lstStyle/>
          <a:p>
            <a:pPr algn="ctr"/>
            <a:r>
              <a:rPr lang="uk-UA" b="1" dirty="0" smtClean="0"/>
              <a:t>ПАМ’ЯТНИК Т. Г. ШЕВЧЕНКУ</a:t>
            </a:r>
            <a:endParaRPr lang="en-US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1" y="1143034"/>
            <a:ext cx="2304302" cy="3010955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4031441" y="1706880"/>
            <a:ext cx="524256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/>
              <a:t>Пам’ятник </a:t>
            </a:r>
            <a:r>
              <a:rPr lang="uk-UA" sz="2000" dirty="0"/>
              <a:t>Шевченку Т.Г</a:t>
            </a:r>
            <a:r>
              <a:rPr lang="uk-UA" sz="2000" dirty="0" smtClean="0"/>
              <a:t>., українському </a:t>
            </a:r>
            <a:r>
              <a:rPr lang="uk-UA" sz="2000" dirty="0"/>
              <a:t>поету і </a:t>
            </a:r>
            <a:r>
              <a:rPr lang="uk-UA" sz="2000" dirty="0" smtClean="0"/>
              <a:t>художнику (скульптор </a:t>
            </a:r>
            <a:r>
              <a:rPr lang="uk-UA" sz="2000" dirty="0" err="1"/>
              <a:t>Е.Мисько</a:t>
            </a:r>
            <a:r>
              <a:rPr lang="uk-UA" sz="2000" dirty="0"/>
              <a:t>, </a:t>
            </a:r>
            <a:r>
              <a:rPr lang="uk-UA" sz="2000" dirty="0" smtClean="0"/>
              <a:t>архітектор </a:t>
            </a:r>
            <a:r>
              <a:rPr lang="uk-UA" sz="2000" dirty="0" err="1" smtClean="0"/>
              <a:t>В.Каменщик</a:t>
            </a:r>
            <a:r>
              <a:rPr lang="uk-UA" sz="2000" dirty="0" smtClean="0"/>
              <a:t>, 1995 р., </a:t>
            </a:r>
            <a:r>
              <a:rPr lang="uk-UA" sz="2000" dirty="0"/>
              <a:t>бронза, мармурова </a:t>
            </a:r>
            <a:r>
              <a:rPr lang="uk-UA" sz="2000" dirty="0" smtClean="0"/>
              <a:t>крихта) </a:t>
            </a:r>
            <a:r>
              <a:rPr lang="uk-UA" sz="2000" dirty="0" err="1" smtClean="0"/>
              <a:t>м.Сокаль</a:t>
            </a:r>
            <a:r>
              <a:rPr lang="uk-UA" sz="2000" dirty="0" smtClean="0"/>
              <a:t>, № 1705. Розпорядження № 1039, 06.10.1997 р.</a:t>
            </a:r>
          </a:p>
          <a:p>
            <a:pPr algn="just"/>
            <a:r>
              <a:rPr lang="uk-UA" sz="2000" dirty="0" smtClean="0"/>
              <a:t>Постать Кобзаря висотою 3,5 м та підошва пам’ятника висотою 0,2 м виготовлені з бронзи.</a:t>
            </a:r>
          </a:p>
          <a:p>
            <a:pPr algn="just"/>
            <a:r>
              <a:rPr lang="uk-UA" sz="2000" dirty="0" smtClean="0"/>
              <a:t>Поет зображений у 30-літньому віці</a:t>
            </a:r>
          </a:p>
          <a:p>
            <a:pPr algn="just"/>
            <a:r>
              <a:rPr lang="uk-UA" sz="2000" dirty="0" smtClean="0"/>
              <a:t>Пам’ятник розташований в історичному центрі міста по вулиці Шептицького.</a:t>
            </a:r>
            <a:endParaRPr lang="en-US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4696" t="3026" r="22370" b="33867"/>
          <a:stretch/>
        </p:blipFill>
        <p:spPr>
          <a:xfrm>
            <a:off x="1793704" y="3556880"/>
            <a:ext cx="2133862" cy="3255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8888" y="4687423"/>
            <a:ext cx="205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Фото автора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0909017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234</TotalTime>
  <Words>1224</Words>
  <Application>Microsoft Office PowerPoint</Application>
  <PresentationFormat>Широкий екран</PresentationFormat>
  <Paragraphs>92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0" baseType="lpstr">
      <vt:lpstr>Arial</vt:lpstr>
      <vt:lpstr>Trebuchet MS</vt:lpstr>
      <vt:lpstr>Wingdings</vt:lpstr>
      <vt:lpstr>Wingdings 3</vt:lpstr>
      <vt:lpstr>Грань</vt:lpstr>
      <vt:lpstr>Пам’ятники міста Сокаля як вияв історичної пам’яті </vt:lpstr>
      <vt:lpstr>МЕТА І ЗАВДАННЯ ПРОЄКТУ</vt:lpstr>
      <vt:lpstr>ТУРИСТИЧНИЙ МАРШРУТ  «Пам’ятники міста Сокаля як вияв історичної пам’яті»</vt:lpstr>
      <vt:lpstr>ОБ’ЄКТИ ПОКАЗУ:</vt:lpstr>
      <vt:lpstr>Презентація PowerPoint</vt:lpstr>
      <vt:lpstr>СТЕЛА ПРИ В’ЇЗДІ ДО МІСТА СОКАЛЯ</vt:lpstr>
      <vt:lpstr>ПАМ’ЯТНИК БОГДАНУ ХМЕЛЬНИЦЬКОМУ</vt:lpstr>
      <vt:lpstr>ПАМ’ЯТНИК ЄВГЕНУ ПЕТРУШЕВИЧУ</vt:lpstr>
      <vt:lpstr>ПАМ’ЯТНИК Т. Г. ШЕВЧЕНКУ</vt:lpstr>
      <vt:lpstr>ПАМ’ЯТНИК СТРІЛЬЦЯМ УГА</vt:lpstr>
      <vt:lpstr>СТАТУЯ МАТЕРІ БОЖОЇ</vt:lpstr>
      <vt:lpstr>Результати емпіричних досліджень</vt:lpstr>
      <vt:lpstr>ВИСНОВКИ</vt:lpstr>
      <vt:lpstr>СПИСОК ВИКОРИСТАНИХ ДЖЕРЕЛ</vt:lpstr>
      <vt:lpstr>ДЯКУЮ ЗА УВАГУ!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Пам’ятники міста Сокаля як вияв історичної пам’яті</dc:title>
  <dc:creator>Svitlana M</dc:creator>
  <cp:lastModifiedBy>SVITLANA</cp:lastModifiedBy>
  <cp:revision>38</cp:revision>
  <dcterms:created xsi:type="dcterms:W3CDTF">2024-04-14T21:25:05Z</dcterms:created>
  <dcterms:modified xsi:type="dcterms:W3CDTF">2024-04-16T06:35:50Z</dcterms:modified>
</cp:coreProperties>
</file>