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3" r:id="rId1"/>
  </p:sldMasterIdLst>
  <p:notesMasterIdLst>
    <p:notesMasterId r:id="rId11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80" d="100"/>
          <a:sy n="80" d="100"/>
        </p:scale>
        <p:origin x="754" y="10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8B842D-E60A-44C9-8CE4-33BC0584E3CE}" type="datetimeFigureOut">
              <a:rPr lang="ru-RU" smtClean="0"/>
              <a:t>11.04.2024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C6DF4D-D7DC-4D73-AE3A-7DAFF9FC8F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63733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C6DF4D-D7DC-4D73-AE3A-7DAFF9FC8FE4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81368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6F4A4-98F8-4498-9645-C006580C84BA}" type="datetimeFigureOut">
              <a:rPr lang="ru-RU" smtClean="0"/>
              <a:t>11.04.2024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451B330F-BDD6-4859-825B-9B7F2FD4C9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43025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6F4A4-98F8-4498-9645-C006580C84BA}" type="datetimeFigureOut">
              <a:rPr lang="ru-RU" smtClean="0"/>
              <a:t>11.04.2024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51B330F-BDD6-4859-825B-9B7F2FD4C9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60349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6F4A4-98F8-4498-9645-C006580C84BA}" type="datetimeFigureOut">
              <a:rPr lang="ru-RU" smtClean="0"/>
              <a:t>11.04.2024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51B330F-BDD6-4859-825B-9B7F2FD4C9FB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034208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6F4A4-98F8-4498-9645-C006580C84BA}" type="datetimeFigureOut">
              <a:rPr lang="ru-RU" smtClean="0"/>
              <a:t>11.04.2024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51B330F-BDD6-4859-825B-9B7F2FD4C9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27787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6F4A4-98F8-4498-9645-C006580C84BA}" type="datetimeFigureOut">
              <a:rPr lang="ru-RU" smtClean="0"/>
              <a:t>11.04.2024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51B330F-BDD6-4859-825B-9B7F2FD4C9FB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926841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6F4A4-98F8-4498-9645-C006580C84BA}" type="datetimeFigureOut">
              <a:rPr lang="ru-RU" smtClean="0"/>
              <a:t>11.04.2024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51B330F-BDD6-4859-825B-9B7F2FD4C9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16651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6F4A4-98F8-4498-9645-C006580C84BA}" type="datetimeFigureOut">
              <a:rPr lang="ru-RU" smtClean="0"/>
              <a:t>11.04.2024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B330F-BDD6-4859-825B-9B7F2FD4C9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30869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6F4A4-98F8-4498-9645-C006580C84BA}" type="datetimeFigureOut">
              <a:rPr lang="ru-RU" smtClean="0"/>
              <a:t>11.04.2024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B330F-BDD6-4859-825B-9B7F2FD4C9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8363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6F4A4-98F8-4498-9645-C006580C84BA}" type="datetimeFigureOut">
              <a:rPr lang="ru-RU" smtClean="0"/>
              <a:t>11.04.2024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B330F-BDD6-4859-825B-9B7F2FD4C9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38222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6F4A4-98F8-4498-9645-C006580C84BA}" type="datetimeFigureOut">
              <a:rPr lang="ru-RU" smtClean="0"/>
              <a:t>11.04.2024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51B330F-BDD6-4859-825B-9B7F2FD4C9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4491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6F4A4-98F8-4498-9645-C006580C84BA}" type="datetimeFigureOut">
              <a:rPr lang="ru-RU" smtClean="0"/>
              <a:t>11.04.2024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51B330F-BDD6-4859-825B-9B7F2FD4C9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378992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6F4A4-98F8-4498-9645-C006580C84BA}" type="datetimeFigureOut">
              <a:rPr lang="ru-RU" smtClean="0"/>
              <a:t>11.04.2024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51B330F-BDD6-4859-825B-9B7F2FD4C9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462533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6F4A4-98F8-4498-9645-C006580C84BA}" type="datetimeFigureOut">
              <a:rPr lang="ru-RU" smtClean="0"/>
              <a:t>11.04.2024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B330F-BDD6-4859-825B-9B7F2FD4C9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1567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6F4A4-98F8-4498-9645-C006580C84BA}" type="datetimeFigureOut">
              <a:rPr lang="ru-RU" smtClean="0"/>
              <a:t>11.04.2024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B330F-BDD6-4859-825B-9B7F2FD4C9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55498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6F4A4-98F8-4498-9645-C006580C84BA}" type="datetimeFigureOut">
              <a:rPr lang="ru-RU" smtClean="0"/>
              <a:t>11.04.2024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B330F-BDD6-4859-825B-9B7F2FD4C9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450337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6F4A4-98F8-4498-9645-C006580C84BA}" type="datetimeFigureOut">
              <a:rPr lang="ru-RU" smtClean="0"/>
              <a:t>11.04.2024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51B330F-BDD6-4859-825B-9B7F2FD4C9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32004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2"/>
            <a:ext cx="2356674" cy="6853285"/>
            <a:chOff x="6627813" y="195454"/>
            <a:chExt cx="1952625" cy="5678297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454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96F4A4-98F8-4498-9645-C006580C84BA}" type="datetimeFigureOut">
              <a:rPr lang="ru-RU" smtClean="0"/>
              <a:t>11.04.2024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451B330F-BDD6-4859-825B-9B7F2FD4C9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990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4" r:id="rId1"/>
    <p:sldLayoutId id="2147483915" r:id="rId2"/>
    <p:sldLayoutId id="2147483916" r:id="rId3"/>
    <p:sldLayoutId id="2147483917" r:id="rId4"/>
    <p:sldLayoutId id="2147483918" r:id="rId5"/>
    <p:sldLayoutId id="2147483919" r:id="rId6"/>
    <p:sldLayoutId id="2147483920" r:id="rId7"/>
    <p:sldLayoutId id="2147483921" r:id="rId8"/>
    <p:sldLayoutId id="2147483922" r:id="rId9"/>
    <p:sldLayoutId id="2147483923" r:id="rId10"/>
    <p:sldLayoutId id="2147483924" r:id="rId11"/>
    <p:sldLayoutId id="2147483925" r:id="rId12"/>
    <p:sldLayoutId id="2147483926" r:id="rId13"/>
    <p:sldLayoutId id="2147483927" r:id="rId14"/>
    <p:sldLayoutId id="2147483928" r:id="rId15"/>
    <p:sldLayoutId id="214748392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6.JP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uk.wikipedia.org/wiki/%D0%A1%D0%BF%D0%B5%D1%86%D1%96%D0%B0%D0%BB%D1%8C%D0%BD%D0%B0:%D0%94%D0%B6%D0%B5%D1%80%D0%B5%D0%BB%D0%B0_%D0%BA%D0%BD%D0%B8%D0%B3/966022074X" TargetMode="External"/><Relationship Id="rId13" Type="http://schemas.openxmlformats.org/officeDocument/2006/relationships/hyperlink" Target="https://uk.wikipedia.org/wiki/%D0%9D%D0%B0%D1%83%D0%BA%D0%BE%D0%B2%D0%B0_%D0%B4%D1%83%D0%BC%D0%BA%D0%B0" TargetMode="External"/><Relationship Id="rId3" Type="http://schemas.openxmlformats.org/officeDocument/2006/relationships/hyperlink" Target="https://uk.wikipedia.org/wiki/%D0%95%D0%BD%D1%86%D0%B8%D0%BA%D0%BB%D0%BE%D0%BF%D0%B5%D0%B4%D1%96%D1%8F_%D1%81%D1%83%D1%87%D0%B0%D1%81%D0%BD%D0%BE%D1%97_%D0%A3%D0%BA%D1%80%D0%B0%D1%97%D0%BD%D0%B8" TargetMode="External"/><Relationship Id="rId7" Type="http://schemas.openxmlformats.org/officeDocument/2006/relationships/hyperlink" Target="https://uk.wikipedia.org/wiki/%D0%86%D0%BD%D1%81%D1%82%D0%B8%D1%82%D1%83%D1%82_%D0%B5%D0%BD%D1%86%D0%B8%D0%BA%D0%BB%D0%BE%D0%BF%D0%B5%D0%B4%D0%B8%D1%87%D0%BD%D0%B8%D1%85_%D0%B4%D0%BE%D1%81%D0%BB%D1%96%D0%B4%D0%B6%D0%B5%D0%BD%D1%8C_%D0%9D%D0%90%D0%9D_%D0%A3%D0%BA%D1%80%D0%B0%D1%97%D0%BD%D0%B8" TargetMode="External"/><Relationship Id="rId12" Type="http://schemas.openxmlformats.org/officeDocument/2006/relationships/hyperlink" Target="https://uk.wikipedia.org/wiki/%D0%86%D0%BD%D1%81%D1%82%D0%B8%D1%82%D1%83%D1%82_%D1%96%D1%81%D1%82%D0%BE%D1%80%D1%96%D1%97_%D0%A3%D0%BA%D1%80%D0%B0%D1%97%D0%BD%D0%B8_%D0%9D%D0%90%D0%9D_%D0%A3%D0%BA%D1%80%D0%B0%D1%97%D0%BD%D0%B8" TargetMode="External"/><Relationship Id="rId2" Type="http://schemas.openxmlformats.org/officeDocument/2006/relationships/hyperlink" Target="http://esu.com.ua/search_articles.php?id=32373" TargetMode="Externa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uk.wikipedia.org/wiki/%D0%9D%D0%B0%D1%83%D0%BA%D0%BE%D0%B2%D0%B5_%D1%82%D0%BE%D0%B2%D0%B0%D1%80%D0%B8%D1%81%D1%82%D0%B2%D0%BE_%D1%96%D0%BC%D0%B5%D0%BD%D1%96_%D0%A8%D0%B5%D0%B2%D1%87%D0%B5%D0%BD%D0%BA%D0%B0" TargetMode="External"/><Relationship Id="rId11" Type="http://schemas.openxmlformats.org/officeDocument/2006/relationships/hyperlink" Target="https://uk.wikipedia.org/wiki/%D0%A1%D0%BC%D0%BE%D0%BB%D1%96%D0%B9_%D0%92%D0%B0%D0%BB%D0%B5%D1%80%D1%96%D0%B9_%D0%90%D0%BD%D0%B4%D1%80%D1%96%D0%B9%D0%BE%D0%B2%D0%B8%D1%87" TargetMode="External"/><Relationship Id="rId5" Type="http://schemas.openxmlformats.org/officeDocument/2006/relationships/hyperlink" Target="https://uk.wikipedia.org/wiki/%D0%9D%D0%B0%D1%86%D1%96%D0%BE%D0%BD%D0%B0%D0%BB%D1%8C%D0%BD%D0%B0_%D0%B0%D0%BA%D0%B0%D0%B4%D0%B5%D0%BC%D1%96%D1%8F_%D0%BD%D0%B0%D1%83%D0%BA_%D0%A3%D0%BA%D1%80%D0%B0%D1%97%D0%BD%D0%B8" TargetMode="External"/><Relationship Id="rId15" Type="http://schemas.openxmlformats.org/officeDocument/2006/relationships/hyperlink" Target="https://travels.in.ua/uk-/object/2888/staraya-sinagoga" TargetMode="External"/><Relationship Id="rId10" Type="http://schemas.openxmlformats.org/officeDocument/2006/relationships/hyperlink" Target="https://uk.wikipedia.org/wiki/%D0%95%D0%BD%D1%86%D0%B8%D0%BA%D0%BB%D0%BE%D0%BF%D0%B5%D0%B4%D1%96%D1%8F_%D1%96%D1%81%D1%82%D0%BE%D1%80%D1%96%D1%97_%D0%A3%D0%BA%D1%80%D0%B0%D1%97%D0%BD%D0%B8" TargetMode="External"/><Relationship Id="rId4" Type="http://schemas.openxmlformats.org/officeDocument/2006/relationships/hyperlink" Target="https://uk.wikipedia.org/wiki/%D0%94%D0%B7%D1%8E%D0%B1%D0%B0_%D0%86%D0%B2%D0%B0%D0%BD_%D0%9C%D0%B8%D1%85%D0%B0%D0%B9%D0%BB%D0%BE%D0%B2%D0%B8%D1%87" TargetMode="External"/><Relationship Id="rId9" Type="http://schemas.openxmlformats.org/officeDocument/2006/relationships/hyperlink" Target="http://www.history.org.ua/?l=EHU&amp;verbvar=Vasylkiv_mst&amp;abcvar=3&amp;bbcvar=1" TargetMode="External"/><Relationship Id="rId14" Type="http://schemas.openxmlformats.org/officeDocument/2006/relationships/hyperlink" Target="https://uk.wikipedia.org/wiki/%D0%A1%D0%BF%D0%B5%D1%86%D1%96%D0%B0%D0%BB%D1%8C%D0%BD%D0%B0:%D0%94%D0%B6%D0%B5%D1%80%D0%B5%D0%BB%D0%B0_%D0%BA%D0%BD%D0%B8%D0%B3/9660006322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190500"/>
            <a:ext cx="10515600" cy="2255520"/>
          </a:xfrm>
        </p:spPr>
        <p:txBody>
          <a:bodyPr>
            <a:normAutofit/>
          </a:bodyPr>
          <a:lstStyle/>
          <a:p>
            <a:pPr algn="ctr"/>
            <a:r>
              <a:rPr lang="ru-RU" sz="1800" b="1" dirty="0" err="1" smtClean="0"/>
              <a:t>Всеукраїнський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інтерактивний</a:t>
            </a:r>
            <a:r>
              <a:rPr lang="ru-RU" sz="1800" b="1" dirty="0" smtClean="0"/>
              <a:t> конкурс «МАН-</a:t>
            </a:r>
            <a:r>
              <a:rPr lang="ru-RU" sz="1800" b="1" dirty="0" err="1" smtClean="0"/>
              <a:t>Юніор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Дослідник</a:t>
            </a:r>
            <a:r>
              <a:rPr lang="ru-RU" sz="1800" b="1" dirty="0" smtClean="0"/>
              <a:t>»</a:t>
            </a:r>
            <a:br>
              <a:rPr lang="ru-RU" sz="1800" b="1" dirty="0" smtClean="0"/>
            </a:br>
            <a:r>
              <a:rPr lang="ru-RU" sz="1800" b="1" dirty="0" smtClean="0"/>
              <a:t>«</a:t>
            </a:r>
            <a:r>
              <a:rPr lang="ru-RU" sz="1800" b="1" dirty="0" err="1" smtClean="0"/>
              <a:t>Історик-юніор</a:t>
            </a:r>
            <a:r>
              <a:rPr lang="ru-RU" sz="1800" b="1" dirty="0" smtClean="0"/>
              <a:t>»</a:t>
            </a:r>
            <a:br>
              <a:rPr lang="ru-RU" sz="1800" b="1" dirty="0" smtClean="0"/>
            </a:br>
            <a:r>
              <a:rPr lang="ru-RU" sz="1800" b="1" dirty="0" err="1" smtClean="0"/>
              <a:t>Київське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обласне</a:t>
            </a:r>
            <a:r>
              <a:rPr lang="ru-RU" sz="1800" b="1" dirty="0" smtClean="0"/>
              <a:t>  </a:t>
            </a:r>
            <a:r>
              <a:rPr lang="ru-RU" sz="1800" b="1" dirty="0" err="1" smtClean="0"/>
              <a:t>Територіальне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відділення</a:t>
            </a:r>
            <a:r>
              <a:rPr lang="ru-RU" sz="1800" b="1" dirty="0" smtClean="0"/>
              <a:t> МАН </a:t>
            </a:r>
            <a:br>
              <a:rPr lang="ru-RU" sz="1800" b="1" dirty="0" smtClean="0"/>
            </a:br>
            <a:r>
              <a:rPr lang="ru-RU" sz="1800" b="1" dirty="0" err="1" smtClean="0"/>
              <a:t>Екскурсійний</a:t>
            </a:r>
            <a:r>
              <a:rPr lang="ru-RU" sz="1800" b="1" dirty="0" smtClean="0"/>
              <a:t> маршрут</a:t>
            </a:r>
            <a:br>
              <a:rPr lang="ru-RU" sz="1800" b="1" dirty="0" smtClean="0"/>
            </a:br>
            <a:r>
              <a:rPr lang="uk-UA" b="1" dirty="0" smtClean="0"/>
              <a:t>«Синагоги Василькова</a:t>
            </a:r>
            <a:r>
              <a:rPr lang="uk-UA" b="1" dirty="0" smtClean="0"/>
              <a:t>»</a:t>
            </a:r>
            <a:r>
              <a:rPr lang="ru-RU" sz="1800" b="1" dirty="0" smtClean="0"/>
              <a:t/>
            </a:r>
            <a:br>
              <a:rPr lang="ru-RU" sz="1800" b="1" dirty="0" smtClean="0"/>
            </a:br>
            <a:endParaRPr lang="ru-RU" sz="1800" b="1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4"/>
            <a:ext cx="5183188" cy="4093845"/>
          </a:xfrm>
        </p:spPr>
        <p:txBody>
          <a:bodyPr>
            <a:normAutofit/>
          </a:bodyPr>
          <a:lstStyle/>
          <a:p>
            <a:r>
              <a:rPr lang="uk-UA" dirty="0"/>
              <a:t>Авторка </a:t>
            </a:r>
            <a:r>
              <a:rPr lang="uk-UA" dirty="0" err="1"/>
              <a:t>проєкту</a:t>
            </a:r>
            <a:r>
              <a:rPr lang="uk-UA" dirty="0"/>
              <a:t>: Забіжко Катерина Андріївна</a:t>
            </a:r>
            <a:endParaRPr lang="ru-RU" dirty="0"/>
          </a:p>
          <a:p>
            <a:r>
              <a:rPr lang="uk-UA" dirty="0"/>
              <a:t>Навчальний заклад:</a:t>
            </a:r>
            <a:r>
              <a:rPr lang="uk-UA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uk-UA" dirty="0" err="1"/>
              <a:t>Здорівська</a:t>
            </a:r>
            <a:r>
              <a:rPr lang="uk-UA" dirty="0"/>
              <a:t> гімназія,</a:t>
            </a:r>
            <a:r>
              <a:rPr lang="uk-UA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uk-UA" dirty="0"/>
              <a:t>гурток «Юні географи-дослідники» Васильківського центру дитячої та юнацької творчості Обухівського району Київської області, 8 клас.</a:t>
            </a:r>
            <a:endParaRPr lang="ru-RU" dirty="0"/>
          </a:p>
          <a:p>
            <a:r>
              <a:rPr lang="uk-UA" dirty="0" smtClean="0"/>
              <a:t>м</a:t>
            </a:r>
            <a:r>
              <a:rPr lang="uk-UA" dirty="0"/>
              <a:t>. Васильків Київської області</a:t>
            </a:r>
            <a:endParaRPr lang="ru-RU" dirty="0"/>
          </a:p>
          <a:p>
            <a:r>
              <a:rPr lang="uk-UA" dirty="0"/>
              <a:t>Керівниця </a:t>
            </a:r>
            <a:r>
              <a:rPr lang="uk-UA" dirty="0" err="1"/>
              <a:t>проєкту</a:t>
            </a:r>
            <a:r>
              <a:rPr lang="uk-UA" dirty="0"/>
              <a:t>: </a:t>
            </a:r>
            <a:r>
              <a:rPr lang="uk-UA" dirty="0" err="1"/>
              <a:t>Розумнюк</a:t>
            </a:r>
            <a:r>
              <a:rPr lang="uk-UA" dirty="0"/>
              <a:t> Антоніна Анатоліївна, керівниця гуртка «Юні географи-дослідники» Васильківського центру дитячої та юнацької творчості Обухівського району Київської області </a:t>
            </a:r>
            <a:endParaRPr lang="ru-RU" dirty="0"/>
          </a:p>
        </p:txBody>
      </p:sp>
      <p:pic>
        <p:nvPicPr>
          <p:cNvPr id="8" name="Объект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153" y="2566971"/>
            <a:ext cx="5293401" cy="39700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Объект 6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8729" y="109473"/>
            <a:ext cx="1933745" cy="23365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56232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11"/>
          <p:cNvSpPr>
            <a:spLocks noGrp="1"/>
          </p:cNvSpPr>
          <p:nvPr>
            <p:ph type="body" sz="half" idx="2"/>
          </p:nvPr>
        </p:nvSpPr>
        <p:spPr>
          <a:xfrm>
            <a:off x="289250" y="214604"/>
            <a:ext cx="8257592" cy="6708710"/>
          </a:xfrm>
        </p:spPr>
        <p:txBody>
          <a:bodyPr>
            <a:normAutofit fontScale="92500" lnSpcReduction="20000"/>
          </a:bodyPr>
          <a:lstStyle/>
          <a:p>
            <a:r>
              <a:rPr lang="uk-UA" sz="2400" b="1" dirty="0"/>
              <a:t>Мета дослідження</a:t>
            </a:r>
            <a:r>
              <a:rPr lang="uk-UA" sz="2400" dirty="0"/>
              <a:t>: розробити маршрут екскурсії «Синагоги Василькова».</a:t>
            </a:r>
            <a:endParaRPr lang="ru-RU" sz="2400" dirty="0"/>
          </a:p>
          <a:p>
            <a:r>
              <a:rPr lang="uk-UA" sz="2400" b="1" dirty="0"/>
              <a:t>Завдання:</a:t>
            </a:r>
            <a:r>
              <a:rPr lang="uk-UA" sz="2400" dirty="0"/>
              <a:t> </a:t>
            </a:r>
            <a:endParaRPr lang="uk-UA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400" dirty="0" smtClean="0"/>
              <a:t>дослідити </a:t>
            </a:r>
            <a:r>
              <a:rPr lang="uk-UA" sz="2400" dirty="0"/>
              <a:t>історію трьох  </a:t>
            </a:r>
            <a:r>
              <a:rPr lang="uk-UA" sz="2400" dirty="0" err="1"/>
              <a:t>синагог</a:t>
            </a:r>
            <a:r>
              <a:rPr lang="uk-UA" sz="2400" dirty="0"/>
              <a:t>  міста Васильків (синагога Бейкер, синагога – єврейська школа, синагога – іудейська школа);</a:t>
            </a:r>
            <a:endParaRPr lang="ru-RU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400" dirty="0"/>
              <a:t>скласти схему маршруту екскурсії;</a:t>
            </a:r>
            <a:endParaRPr lang="ru-RU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400" dirty="0"/>
              <a:t>описати  матеріал для екскурсії.  </a:t>
            </a:r>
            <a:endParaRPr lang="ru-RU" sz="2400" dirty="0"/>
          </a:p>
          <a:p>
            <a:r>
              <a:rPr lang="uk-UA" sz="2400" b="1" dirty="0"/>
              <a:t>Об’єкти дослідження: </a:t>
            </a:r>
            <a:r>
              <a:rPr lang="uk-UA" sz="2400" dirty="0"/>
              <a:t>архітектурні  пам'ятки України колишня синагога Бейкер (будівля залізничного вокзалу), колишня синагога – єврейська школа (будівля ЗОШ №1), колишня синагога - іудейська школа для хлопчиків -  (будівля сучасної ЗОШ №2).</a:t>
            </a:r>
            <a:endParaRPr lang="ru-RU" sz="2400" dirty="0"/>
          </a:p>
          <a:p>
            <a:r>
              <a:rPr lang="uk-UA" sz="2400" b="1" dirty="0"/>
              <a:t>Предмет дослідження: </a:t>
            </a:r>
            <a:r>
              <a:rPr lang="uk-UA" sz="2400" dirty="0"/>
              <a:t>унікальність  пам'яток  архітектури України синагоги Бейкер, синагоги – єврейської школи для хлопчиків, синагоги – іудейської школи</a:t>
            </a:r>
            <a:r>
              <a:rPr lang="uk-UA" sz="2400" dirty="0" smtClean="0"/>
              <a:t>.</a:t>
            </a:r>
          </a:p>
          <a:p>
            <a:r>
              <a:rPr lang="uk-UA" sz="2400" b="1" dirty="0" smtClean="0"/>
              <a:t>Методи дослідження: </a:t>
            </a:r>
            <a:r>
              <a:rPr lang="uk-UA" sz="2400" dirty="0" smtClean="0"/>
              <a:t>теоретичні (вивчення </a:t>
            </a:r>
            <a:r>
              <a:rPr lang="uk-UA" sz="2400" dirty="0" err="1" smtClean="0"/>
              <a:t>інформаційеих</a:t>
            </a:r>
            <a:r>
              <a:rPr lang="uk-UA" sz="2400" dirty="0" smtClean="0"/>
              <a:t> джерел) та практичні (спостереження на місцевості)</a:t>
            </a:r>
          </a:p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1655" y="320040"/>
            <a:ext cx="2562299" cy="19217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2" descr="Старая синагога, Васильков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1655" y="2547257"/>
            <a:ext cx="2601464" cy="18680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Объект 6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2620" y="4637696"/>
            <a:ext cx="2650499" cy="19217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08307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43797" y="151558"/>
            <a:ext cx="3619500" cy="4058492"/>
          </a:xfrm>
        </p:spPr>
        <p:txBody>
          <a:bodyPr>
            <a:normAutofit fontScale="90000"/>
          </a:bodyPr>
          <a:lstStyle/>
          <a:p>
            <a:r>
              <a:rPr lang="uk-UA" sz="2700" b="1" dirty="0" smtClean="0"/>
              <a:t>Маршрут </a:t>
            </a:r>
            <a:r>
              <a:rPr lang="uk-UA" sz="2700" b="1" dirty="0" smtClean="0"/>
              <a:t>екскурсії:</a:t>
            </a:r>
            <a:br>
              <a:rPr lang="uk-UA" sz="2700" b="1" dirty="0" smtClean="0"/>
            </a:br>
            <a:r>
              <a:rPr lang="uk-UA" sz="2700" b="1" dirty="0" smtClean="0"/>
              <a:t/>
            </a:r>
            <a:br>
              <a:rPr lang="uk-UA" sz="2700" b="1" dirty="0" smtClean="0"/>
            </a:br>
            <a:r>
              <a:rPr lang="uk-UA" sz="2700" b="1" dirty="0"/>
              <a:t/>
            </a:r>
            <a:br>
              <a:rPr lang="uk-UA" sz="2700" b="1" dirty="0"/>
            </a:br>
            <a:r>
              <a:rPr lang="uk-UA" sz="2700" b="1" dirty="0" smtClean="0"/>
              <a:t>   </a:t>
            </a:r>
            <a:r>
              <a:rPr lang="uk-UA" sz="2200" dirty="0" err="1" smtClean="0">
                <a:latin typeface="+mn-lt"/>
              </a:rPr>
              <a:t>Сенагога</a:t>
            </a:r>
            <a:r>
              <a:rPr lang="uk-UA" sz="2200" dirty="0" smtClean="0">
                <a:latin typeface="+mn-lt"/>
              </a:rPr>
              <a:t> </a:t>
            </a:r>
            <a:r>
              <a:rPr lang="uk-UA" sz="2200" dirty="0">
                <a:latin typeface="+mn-lt"/>
              </a:rPr>
              <a:t>Бейкер – </a:t>
            </a:r>
            <a:r>
              <a:rPr lang="uk-UA" sz="2200" dirty="0" smtClean="0">
                <a:latin typeface="+mn-lt"/>
              </a:rPr>
              <a:t> залізничний </a:t>
            </a:r>
            <a:r>
              <a:rPr lang="uk-UA" sz="2200" dirty="0">
                <a:latin typeface="+mn-lt"/>
              </a:rPr>
              <a:t>вокзал (старе приміщення)</a:t>
            </a:r>
            <a:r>
              <a:rPr lang="uk-UA" sz="2200" b="1" dirty="0">
                <a:latin typeface="+mn-lt"/>
              </a:rPr>
              <a:t/>
            </a:r>
            <a:br>
              <a:rPr lang="uk-UA" sz="2200" b="1" dirty="0">
                <a:latin typeface="+mn-lt"/>
              </a:rPr>
            </a:br>
            <a:r>
              <a:rPr lang="uk-UA" sz="2200" b="1" dirty="0" smtClean="0">
                <a:latin typeface="+mn-lt"/>
              </a:rPr>
              <a:t>   </a:t>
            </a:r>
            <a:r>
              <a:rPr lang="uk-UA" sz="2200" i="1" dirty="0" smtClean="0">
                <a:latin typeface="+mn-lt"/>
              </a:rPr>
              <a:t>Колишня </a:t>
            </a:r>
            <a:r>
              <a:rPr lang="uk-UA" sz="2200" i="1" dirty="0">
                <a:latin typeface="+mn-lt"/>
              </a:rPr>
              <a:t>синагога – єврейська школа – ЗОШ №</a:t>
            </a:r>
            <a:r>
              <a:rPr lang="uk-UA" sz="2200" i="1" dirty="0" smtClean="0">
                <a:latin typeface="+mn-lt"/>
              </a:rPr>
              <a:t>1</a:t>
            </a:r>
            <a:br>
              <a:rPr lang="uk-UA" sz="2200" i="1" dirty="0" smtClean="0">
                <a:latin typeface="+mn-lt"/>
              </a:rPr>
            </a:br>
            <a:r>
              <a:rPr lang="uk-UA" sz="2200" i="1" dirty="0" smtClean="0">
                <a:latin typeface="+mn-lt"/>
              </a:rPr>
              <a:t>   </a:t>
            </a:r>
            <a:r>
              <a:rPr lang="ru-RU" sz="2200" dirty="0" err="1" smtClean="0">
                <a:latin typeface="+mn-lt"/>
              </a:rPr>
              <a:t>Колишня</a:t>
            </a:r>
            <a:r>
              <a:rPr lang="ru-RU" sz="2200" dirty="0" smtClean="0">
                <a:latin typeface="+mn-lt"/>
              </a:rPr>
              <a:t> </a:t>
            </a:r>
            <a:r>
              <a:rPr lang="uk-UA" sz="2200" dirty="0">
                <a:latin typeface="+mn-lt"/>
              </a:rPr>
              <a:t>синагога -</a:t>
            </a:r>
            <a:r>
              <a:rPr lang="ru-RU" sz="2200" dirty="0">
                <a:latin typeface="+mn-lt"/>
              </a:rPr>
              <a:t> </a:t>
            </a:r>
            <a:r>
              <a:rPr lang="ru-RU" sz="2200" dirty="0" err="1">
                <a:latin typeface="+mn-lt"/>
              </a:rPr>
              <a:t>іудейська</a:t>
            </a:r>
            <a:r>
              <a:rPr lang="ru-RU" sz="2200" dirty="0">
                <a:latin typeface="+mn-lt"/>
              </a:rPr>
              <a:t> школ</a:t>
            </a:r>
            <a:r>
              <a:rPr lang="uk-UA" sz="2200" dirty="0">
                <a:latin typeface="+mn-lt"/>
              </a:rPr>
              <a:t>а - ЗОШ №2.</a:t>
            </a:r>
            <a:r>
              <a:rPr lang="ru-RU" sz="2200" dirty="0">
                <a:latin typeface="+mn-lt"/>
              </a:rPr>
              <a:t/>
            </a:r>
            <a:br>
              <a:rPr lang="ru-RU" sz="2200" dirty="0">
                <a:latin typeface="+mn-lt"/>
              </a:rPr>
            </a:br>
            <a:r>
              <a:rPr lang="ru-RU" sz="2200" dirty="0">
                <a:latin typeface="+mn-lt"/>
              </a:rPr>
              <a:t/>
            </a:r>
            <a:br>
              <a:rPr lang="ru-RU" sz="2200" dirty="0">
                <a:latin typeface="+mn-lt"/>
              </a:rPr>
            </a:br>
            <a:r>
              <a:rPr lang="uk-UA" sz="2200" dirty="0" smtClean="0">
                <a:latin typeface="+mn-lt"/>
              </a:rPr>
              <a:t>Доїхати до </a:t>
            </a:r>
            <a:r>
              <a:rPr lang="uk-UA" sz="2200" dirty="0" smtClean="0">
                <a:latin typeface="+mn-lt"/>
              </a:rPr>
              <a:t> Василькова можна автобусом 303 від ст. метро Виставковий Центр, </a:t>
            </a:r>
            <a:r>
              <a:rPr lang="uk-UA" sz="2200" dirty="0" err="1" smtClean="0">
                <a:latin typeface="+mn-lt"/>
              </a:rPr>
              <a:t>м.Київ</a:t>
            </a:r>
            <a:r>
              <a:rPr lang="uk-UA" sz="2200" dirty="0" smtClean="0">
                <a:latin typeface="+mn-lt"/>
              </a:rPr>
              <a:t> до зупинки Будинок культури або  електропоїздом Київ-Васильків-Центр до кінцевої</a:t>
            </a:r>
            <a:endParaRPr lang="ru-RU" sz="2200" dirty="0">
              <a:latin typeface="+mn-lt"/>
            </a:endParaRPr>
          </a:p>
        </p:txBody>
      </p:sp>
      <p:sp>
        <p:nvSpPr>
          <p:cNvPr id="9" name="6-конечная звезда 8"/>
          <p:cNvSpPr/>
          <p:nvPr/>
        </p:nvSpPr>
        <p:spPr>
          <a:xfrm>
            <a:off x="237870" y="3180928"/>
            <a:ext cx="320308" cy="381421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6-конечная звезда 9"/>
          <p:cNvSpPr/>
          <p:nvPr/>
        </p:nvSpPr>
        <p:spPr>
          <a:xfrm>
            <a:off x="242801" y="2301769"/>
            <a:ext cx="342900" cy="369570"/>
          </a:xfrm>
          <a:prstGeom prst="star6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6-конечная звезда 10"/>
          <p:cNvSpPr/>
          <p:nvPr/>
        </p:nvSpPr>
        <p:spPr>
          <a:xfrm>
            <a:off x="237870" y="1296668"/>
            <a:ext cx="346710" cy="397301"/>
          </a:xfrm>
          <a:prstGeom prst="star6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2"/>
          <a:srcRect l="30665" t="22457" r="27997" b="25669"/>
          <a:stretch/>
        </p:blipFill>
        <p:spPr>
          <a:xfrm>
            <a:off x="3872618" y="256963"/>
            <a:ext cx="8188703" cy="6229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950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592580" y="121920"/>
            <a:ext cx="9912031" cy="1783080"/>
          </a:xfrm>
        </p:spPr>
        <p:txBody>
          <a:bodyPr>
            <a:normAutofit/>
          </a:bodyPr>
          <a:lstStyle/>
          <a:p>
            <a:r>
              <a:rPr lang="uk-UA" sz="2000" b="1" dirty="0" smtClean="0"/>
              <a:t>Колишня </a:t>
            </a:r>
            <a:r>
              <a:rPr lang="uk-UA" sz="2000" b="1" dirty="0" err="1" smtClean="0"/>
              <a:t>Сенагога</a:t>
            </a:r>
            <a:r>
              <a:rPr lang="uk-UA" sz="2000" b="1" dirty="0" smtClean="0"/>
              <a:t> Бейкер </a:t>
            </a:r>
            <a:r>
              <a:rPr lang="uk-UA" sz="2000" dirty="0" smtClean="0"/>
              <a:t/>
            </a:r>
            <a:br>
              <a:rPr lang="uk-UA" sz="2000" dirty="0" smtClean="0"/>
            </a:br>
            <a:r>
              <a:rPr lang="uk-UA" sz="2000" dirty="0" smtClean="0"/>
              <a:t>Збудована 1905 р., архітектор не встановлений. Назва Бейкер означає   – </a:t>
            </a:r>
            <a:r>
              <a:rPr lang="uk-UA" sz="2000" dirty="0" err="1" smtClean="0"/>
              <a:t>хлібопекар</a:t>
            </a:r>
            <a:r>
              <a:rPr lang="uk-UA" sz="2000" dirty="0" smtClean="0"/>
              <a:t>, булочник ( від сусідства </a:t>
            </a:r>
            <a:r>
              <a:rPr lang="uk-UA" sz="2000" dirty="0" smtClean="0"/>
              <a:t> з </a:t>
            </a:r>
            <a:r>
              <a:rPr lang="uk-UA" sz="2000" dirty="0" err="1" smtClean="0"/>
              <a:t>мельницею</a:t>
            </a:r>
            <a:r>
              <a:rPr lang="uk-UA" sz="2000" dirty="0" smtClean="0"/>
              <a:t>, збудованою також в 1905 році.</a:t>
            </a:r>
            <a:endParaRPr lang="ru-RU" sz="2000" dirty="0"/>
          </a:p>
        </p:txBody>
      </p:sp>
      <p:sp>
        <p:nvSpPr>
          <p:cNvPr id="19" name="Текст 18"/>
          <p:cNvSpPr>
            <a:spLocks noGrp="1"/>
          </p:cNvSpPr>
          <p:nvPr>
            <p:ph type="body" idx="1"/>
          </p:nvPr>
        </p:nvSpPr>
        <p:spPr>
          <a:xfrm>
            <a:off x="2589213" y="1714500"/>
            <a:ext cx="4342892" cy="834465"/>
          </a:xfrm>
        </p:spPr>
        <p:txBody>
          <a:bodyPr/>
          <a:lstStyle/>
          <a:p>
            <a:endParaRPr lang="uk-UA" dirty="0" smtClean="0"/>
          </a:p>
          <a:p>
            <a:r>
              <a:rPr lang="uk-UA" dirty="0" err="1" smtClean="0"/>
              <a:t>Сенагога</a:t>
            </a:r>
            <a:r>
              <a:rPr lang="uk-UA" dirty="0" smtClean="0"/>
              <a:t> </a:t>
            </a:r>
            <a:r>
              <a:rPr lang="uk-UA" dirty="0"/>
              <a:t>Бейкер</a:t>
            </a:r>
            <a:br>
              <a:rPr lang="uk-UA" dirty="0"/>
            </a:br>
            <a:endParaRPr lang="ru-RU" dirty="0"/>
          </a:p>
        </p:txBody>
      </p:sp>
      <p:pic>
        <p:nvPicPr>
          <p:cNvPr id="12" name="Объект 11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612" y="2325350"/>
            <a:ext cx="5068887" cy="38004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0" name="Текст 19"/>
          <p:cNvSpPr>
            <a:spLocks noGrp="1"/>
          </p:cNvSpPr>
          <p:nvPr>
            <p:ph type="body" sz="quarter" idx="3"/>
          </p:nvPr>
        </p:nvSpPr>
        <p:spPr>
          <a:xfrm>
            <a:off x="7278555" y="1714501"/>
            <a:ext cx="4227076" cy="487680"/>
          </a:xfrm>
        </p:spPr>
        <p:txBody>
          <a:bodyPr/>
          <a:lstStyle/>
          <a:p>
            <a:r>
              <a:rPr lang="uk-UA" dirty="0" smtClean="0"/>
              <a:t>Васильківська </a:t>
            </a:r>
            <a:r>
              <a:rPr lang="uk-UA" dirty="0" err="1" smtClean="0"/>
              <a:t>Мельниця</a:t>
            </a:r>
            <a:endParaRPr lang="ru-RU" dirty="0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5614" y="2325350"/>
            <a:ext cx="5372099" cy="38004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277575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63894" y="106680"/>
            <a:ext cx="6867485" cy="3558540"/>
          </a:xfrm>
        </p:spPr>
        <p:txBody>
          <a:bodyPr/>
          <a:lstStyle/>
          <a:p>
            <a:r>
              <a:rPr lang="uk-UA" sz="2000" b="1" dirty="0" smtClean="0"/>
              <a:t>Архітектура  </a:t>
            </a:r>
            <a:r>
              <a:rPr lang="uk-UA" sz="2000" b="1" dirty="0" err="1" smtClean="0"/>
              <a:t>Сенагоги</a:t>
            </a:r>
            <a:r>
              <a:rPr lang="uk-UA" sz="2000" b="1" dirty="0" smtClean="0"/>
              <a:t> </a:t>
            </a:r>
            <a:r>
              <a:rPr lang="uk-UA" sz="2000" b="1" dirty="0"/>
              <a:t>Бейкер </a:t>
            </a:r>
            <a:endParaRPr lang="uk-UA" sz="2000" b="1" dirty="0" smtClean="0"/>
          </a:p>
          <a:p>
            <a:r>
              <a:rPr lang="ru-RU" sz="2000" dirty="0" err="1" smtClean="0"/>
              <a:t>Цегляна</a:t>
            </a:r>
            <a:r>
              <a:rPr lang="ru-RU" sz="2000" dirty="0"/>
              <a:t>, </a:t>
            </a:r>
            <a:r>
              <a:rPr lang="ru-RU" sz="2000" dirty="0" err="1"/>
              <a:t>двоповерхова</a:t>
            </a:r>
            <a:r>
              <a:rPr lang="ru-RU" sz="2000" dirty="0"/>
              <a:t> з </a:t>
            </a:r>
            <a:r>
              <a:rPr lang="ru-RU" sz="2000" dirty="0" err="1"/>
              <a:t>підвалом</a:t>
            </a:r>
            <a:r>
              <a:rPr lang="ru-RU" sz="2000" dirty="0"/>
              <a:t> синагога. </a:t>
            </a:r>
            <a:r>
              <a:rPr lang="ru-RU" sz="2000" dirty="0" err="1"/>
              <a:t>Стіни</a:t>
            </a:r>
            <a:r>
              <a:rPr lang="ru-RU" sz="2000" dirty="0"/>
              <a:t> </a:t>
            </a:r>
            <a:r>
              <a:rPr lang="ru-RU" sz="2000" dirty="0" err="1"/>
              <a:t>декоровані</a:t>
            </a:r>
            <a:r>
              <a:rPr lang="ru-RU" sz="2000" dirty="0"/>
              <a:t> </a:t>
            </a:r>
            <a:r>
              <a:rPr lang="ru-RU" sz="2000" dirty="0" err="1"/>
              <a:t>елементами</a:t>
            </a:r>
            <a:r>
              <a:rPr lang="ru-RU" sz="2000" dirty="0"/>
              <a:t> </a:t>
            </a:r>
            <a:r>
              <a:rPr lang="ru-RU" sz="2000" dirty="0" err="1"/>
              <a:t>середньовічної</a:t>
            </a:r>
            <a:r>
              <a:rPr lang="ru-RU" sz="2000" dirty="0"/>
              <a:t> </a:t>
            </a:r>
            <a:r>
              <a:rPr lang="ru-RU" sz="2000" dirty="0" err="1"/>
              <a:t>архітектури</a:t>
            </a:r>
            <a:r>
              <a:rPr lang="ru-RU" sz="2000" dirty="0"/>
              <a:t>. </a:t>
            </a:r>
            <a:r>
              <a:rPr lang="ru-RU" sz="2000" dirty="0" err="1"/>
              <a:t>Будівля</a:t>
            </a:r>
            <a:r>
              <a:rPr lang="ru-RU" sz="2000" dirty="0"/>
              <a:t> </a:t>
            </a:r>
            <a:r>
              <a:rPr lang="ru-RU" sz="2000" dirty="0" err="1"/>
              <a:t>має</a:t>
            </a:r>
            <a:r>
              <a:rPr lang="ru-RU" sz="2000" dirty="0"/>
              <a:t> </a:t>
            </a:r>
            <a:r>
              <a:rPr lang="ru-RU" sz="2000" dirty="0" err="1"/>
              <a:t>характерні</a:t>
            </a:r>
            <a:r>
              <a:rPr lang="ru-RU" sz="2000" dirty="0"/>
              <a:t> </a:t>
            </a:r>
            <a:r>
              <a:rPr lang="ru-RU" sz="2000" dirty="0" err="1"/>
              <a:t>типові</a:t>
            </a:r>
            <a:r>
              <a:rPr lang="ru-RU" sz="2000" dirty="0"/>
              <a:t> </a:t>
            </a:r>
            <a:r>
              <a:rPr lang="ru-RU" sz="2000" dirty="0" err="1"/>
              <a:t>ознаки</a:t>
            </a:r>
            <a:r>
              <a:rPr lang="ru-RU" sz="2000" dirty="0"/>
              <a:t> </a:t>
            </a:r>
            <a:r>
              <a:rPr lang="ru-RU" sz="2000" dirty="0" err="1"/>
              <a:t>єврейської</a:t>
            </a:r>
            <a:r>
              <a:rPr lang="ru-RU" sz="2000" dirty="0"/>
              <a:t> </a:t>
            </a:r>
            <a:r>
              <a:rPr lang="ru-RU" sz="2000" dirty="0" err="1"/>
              <a:t>культової</a:t>
            </a:r>
            <a:r>
              <a:rPr lang="ru-RU" sz="2000" dirty="0"/>
              <a:t> </a:t>
            </a:r>
            <a:r>
              <a:rPr lang="ru-RU" sz="2000" dirty="0" err="1"/>
              <a:t>споруди</a:t>
            </a:r>
            <a:r>
              <a:rPr lang="ru-RU" sz="2000" dirty="0"/>
              <a:t>. Мала великий </a:t>
            </a:r>
            <a:r>
              <a:rPr lang="ru-RU" sz="2000" dirty="0" err="1"/>
              <a:t>об'єм</a:t>
            </a:r>
            <a:r>
              <a:rPr lang="ru-RU" sz="2000" dirty="0"/>
              <a:t> </a:t>
            </a:r>
            <a:r>
              <a:rPr lang="ru-RU" sz="2000" dirty="0" err="1"/>
              <a:t>двоповерхової</a:t>
            </a:r>
            <a:r>
              <a:rPr lang="ru-RU" sz="2000" dirty="0"/>
              <a:t> </a:t>
            </a:r>
            <a:r>
              <a:rPr lang="ru-RU" sz="2000" dirty="0" err="1"/>
              <a:t>зали</a:t>
            </a:r>
            <a:r>
              <a:rPr lang="ru-RU" sz="2000" dirty="0"/>
              <a:t> і </a:t>
            </a:r>
            <a:r>
              <a:rPr lang="ru-RU" sz="2000" dirty="0" err="1"/>
              <a:t>галереї</a:t>
            </a:r>
            <a:r>
              <a:rPr lang="ru-RU" sz="2000" dirty="0"/>
              <a:t> для </a:t>
            </a:r>
            <a:r>
              <a:rPr lang="ru-RU" sz="2000" dirty="0" err="1"/>
              <a:t>жінок</a:t>
            </a:r>
            <a:r>
              <a:rPr lang="ru-RU" sz="2000" dirty="0"/>
              <a:t>, на яку </a:t>
            </a:r>
            <a:r>
              <a:rPr lang="ru-RU" sz="2000" dirty="0" err="1"/>
              <a:t>ведуть</a:t>
            </a:r>
            <a:r>
              <a:rPr lang="ru-RU" sz="2000" dirty="0"/>
              <a:t> </a:t>
            </a:r>
            <a:r>
              <a:rPr lang="ru-RU" sz="2000" dirty="0" err="1"/>
              <a:t>окремі</a:t>
            </a:r>
            <a:r>
              <a:rPr lang="ru-RU" sz="2000" dirty="0"/>
              <a:t> сходи. На </a:t>
            </a:r>
            <a:r>
              <a:rPr lang="ru-RU" sz="2000" dirty="0" err="1"/>
              <a:t>східній</a:t>
            </a:r>
            <a:r>
              <a:rPr lang="ru-RU" sz="2000" dirty="0"/>
              <a:t> </a:t>
            </a:r>
            <a:r>
              <a:rPr lang="ru-RU" sz="2000" dirty="0" err="1"/>
              <a:t>торцевій</a:t>
            </a:r>
            <a:r>
              <a:rPr lang="ru-RU" sz="2000" dirty="0"/>
              <a:t> </a:t>
            </a:r>
            <a:r>
              <a:rPr lang="ru-RU" sz="2000" dirty="0" err="1"/>
              <a:t>стіні</a:t>
            </a:r>
            <a:r>
              <a:rPr lang="ru-RU" sz="2000" dirty="0"/>
              <a:t> </a:t>
            </a:r>
            <a:r>
              <a:rPr lang="ru-RU" sz="2000" dirty="0" err="1"/>
              <a:t>влаштований</a:t>
            </a:r>
            <a:r>
              <a:rPr lang="ru-RU" sz="2000" dirty="0"/>
              <a:t> </a:t>
            </a:r>
            <a:r>
              <a:rPr lang="ru-RU" sz="2000" dirty="0" err="1"/>
              <a:t>виступ</a:t>
            </a:r>
            <a:r>
              <a:rPr lang="ru-RU" sz="2000" dirty="0"/>
              <a:t> — «ковчег </a:t>
            </a:r>
            <a:r>
              <a:rPr lang="ru-RU" sz="2000" dirty="0" err="1"/>
              <a:t>завіту</a:t>
            </a:r>
            <a:r>
              <a:rPr lang="ru-RU" sz="2000" dirty="0"/>
              <a:t>», </a:t>
            </a:r>
            <a:r>
              <a:rPr lang="ru-RU" sz="2000" dirty="0" err="1"/>
              <a:t>вівтарний</a:t>
            </a:r>
            <a:r>
              <a:rPr lang="ru-RU" sz="2000" dirty="0"/>
              <a:t> </a:t>
            </a:r>
            <a:r>
              <a:rPr lang="ru-RU" sz="2000" dirty="0" err="1"/>
              <a:t>шкап</a:t>
            </a:r>
            <a:r>
              <a:rPr lang="ru-RU" sz="2000" dirty="0"/>
              <a:t>, для </a:t>
            </a:r>
            <a:r>
              <a:rPr lang="ru-RU" sz="2000" dirty="0" err="1"/>
              <a:t>зберігання</a:t>
            </a:r>
            <a:r>
              <a:rPr lang="ru-RU" sz="2000" dirty="0"/>
              <a:t> </a:t>
            </a:r>
            <a:r>
              <a:rPr lang="ru-RU" sz="2000" dirty="0" err="1"/>
              <a:t>священних</a:t>
            </a:r>
            <a:r>
              <a:rPr lang="ru-RU" sz="2000" dirty="0"/>
              <a:t> </a:t>
            </a:r>
            <a:r>
              <a:rPr lang="ru-RU" sz="2000" dirty="0" err="1" smtClean="0"/>
              <a:t>сувоїв</a:t>
            </a:r>
            <a:r>
              <a:rPr lang="ru-RU" dirty="0" smtClean="0"/>
              <a:t>. </a:t>
            </a:r>
            <a:r>
              <a:rPr lang="uk-UA" sz="2000" dirty="0" smtClean="0"/>
              <a:t>Довгий час – приміщення  - залізничний вокзал м. Васильків.</a:t>
            </a:r>
            <a:r>
              <a:rPr lang="ru-RU" sz="2000" dirty="0"/>
              <a:t> </a:t>
            </a:r>
            <a:r>
              <a:rPr lang="uk-UA" sz="2000" dirty="0" smtClean="0"/>
              <a:t>З 1997 року – закрите приміщення, зазнає руйнувань.</a:t>
            </a:r>
            <a:endParaRPr lang="ru-RU" sz="20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6629" y="-18661"/>
            <a:ext cx="4549211" cy="3411908"/>
          </a:xfrm>
          <a:prstGeom prst="rect">
            <a:avLst/>
          </a:prstGeom>
        </p:spPr>
      </p:pic>
      <p:pic>
        <p:nvPicPr>
          <p:cNvPr id="8" name="Объект 12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1049" y="3607724"/>
            <a:ext cx="4335087" cy="3250276"/>
          </a:xfr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6629" y="3408387"/>
            <a:ext cx="4549211" cy="3411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881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25880" y="624110"/>
            <a:ext cx="10178731" cy="1280890"/>
          </a:xfrm>
        </p:spPr>
        <p:txBody>
          <a:bodyPr>
            <a:normAutofit fontScale="90000"/>
          </a:bodyPr>
          <a:lstStyle/>
          <a:p>
            <a:r>
              <a:rPr lang="uk-UA" sz="2200" b="1" i="1" dirty="0"/>
              <a:t>Колишня синагога – єврейська школа – ЗОШ №1</a:t>
            </a:r>
            <a:r>
              <a:rPr lang="ru-RU" sz="2200" dirty="0"/>
              <a:t/>
            </a:r>
            <a:br>
              <a:rPr lang="ru-RU" sz="2200" dirty="0"/>
            </a:br>
            <a:r>
              <a:rPr lang="uk-UA" sz="2200" dirty="0"/>
              <a:t>Стара частина будівлі нинішньої Васильківської загальноосвітньої школи №1 – це також  синагога, збудована у 1812 році. Пізніше тут розташовувалася єврейська школа. Після Другої світової війни у ​​приміщенні колишньої синагоги було відкрито загальноосвітню школу, яка діє і сьогодні.</a:t>
            </a:r>
            <a:r>
              <a:rPr lang="ru-RU" sz="2200" dirty="0"/>
              <a:t/>
            </a:r>
            <a:br>
              <a:rPr lang="ru-RU" sz="2200" dirty="0"/>
            </a:br>
            <a:endParaRPr lang="ru-RU" sz="22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3258" y="2610212"/>
            <a:ext cx="5928677" cy="40621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6" name="Picture 2" descr="Старая синагога, Васильков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" y="2610212"/>
            <a:ext cx="5416233" cy="40621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7633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0041" y="76200"/>
            <a:ext cx="7320612" cy="1828800"/>
          </a:xfrm>
        </p:spPr>
        <p:txBody>
          <a:bodyPr>
            <a:normAutofit fontScale="90000"/>
          </a:bodyPr>
          <a:lstStyle/>
          <a:p>
            <a:r>
              <a:rPr lang="ru-RU" sz="2200" b="1" i="1" dirty="0" err="1"/>
              <a:t>Колишня</a:t>
            </a:r>
            <a:r>
              <a:rPr lang="ru-RU" sz="2200" b="1" i="1" dirty="0"/>
              <a:t> </a:t>
            </a:r>
            <a:r>
              <a:rPr lang="uk-UA" sz="2200" b="1" i="1" dirty="0"/>
              <a:t>синагога -</a:t>
            </a:r>
            <a:r>
              <a:rPr lang="ru-RU" sz="2200" b="1" i="1" dirty="0"/>
              <a:t> </a:t>
            </a:r>
            <a:r>
              <a:rPr lang="ru-RU" sz="2200" b="1" i="1" dirty="0" err="1"/>
              <a:t>іудейська</a:t>
            </a:r>
            <a:r>
              <a:rPr lang="ru-RU" sz="2200" b="1" i="1" dirty="0"/>
              <a:t> школ</a:t>
            </a:r>
            <a:r>
              <a:rPr lang="uk-UA" sz="2200" b="1" i="1" dirty="0"/>
              <a:t>а - ЗОШ №2.</a:t>
            </a:r>
            <a:r>
              <a:rPr lang="ru-RU" sz="2200" dirty="0"/>
              <a:t/>
            </a:r>
            <a:br>
              <a:rPr lang="ru-RU" sz="2200" dirty="0"/>
            </a:br>
            <a:r>
              <a:rPr lang="ru-RU" sz="2200" dirty="0" err="1"/>
              <a:t>Будівля</a:t>
            </a:r>
            <a:r>
              <a:rPr lang="ru-RU" sz="2200" dirty="0"/>
              <a:t> </a:t>
            </a:r>
            <a:r>
              <a:rPr lang="ru-RU" sz="2200" dirty="0" err="1"/>
              <a:t>розташована</a:t>
            </a:r>
            <a:r>
              <a:rPr lang="ru-RU" sz="2200" dirty="0"/>
              <a:t> на </a:t>
            </a:r>
            <a:r>
              <a:rPr lang="ru-RU" sz="2200" dirty="0" err="1"/>
              <a:t>розі</a:t>
            </a:r>
            <a:r>
              <a:rPr lang="ru-RU" sz="2200" dirty="0"/>
              <a:t> </a:t>
            </a:r>
            <a:r>
              <a:rPr lang="ru-RU" sz="2200" dirty="0" err="1"/>
              <a:t>вулиць</a:t>
            </a:r>
            <a:r>
              <a:rPr lang="ru-RU" sz="2200" dirty="0"/>
              <a:t> </a:t>
            </a:r>
            <a:r>
              <a:rPr lang="ru-RU" sz="2200" dirty="0" err="1"/>
              <a:t>зі</a:t>
            </a:r>
            <a:r>
              <a:rPr lang="ru-RU" sz="2200" dirty="0"/>
              <a:t> </a:t>
            </a:r>
            <a:r>
              <a:rPr lang="ru-RU" sz="2200" dirty="0" err="1"/>
              <a:t>зрізаним</a:t>
            </a:r>
            <a:r>
              <a:rPr lang="ru-RU" sz="2200" dirty="0"/>
              <a:t> </a:t>
            </a:r>
            <a:r>
              <a:rPr lang="ru-RU" sz="2200" dirty="0" err="1"/>
              <a:t>наріжжям</a:t>
            </a:r>
            <a:r>
              <a:rPr lang="ru-RU" sz="2200" dirty="0"/>
              <a:t>. </a:t>
            </a:r>
            <a:r>
              <a:rPr lang="uk-UA" sz="2200" dirty="0"/>
              <a:t>Раніше м</a:t>
            </a:r>
            <a:r>
              <a:rPr lang="ru-RU" sz="2200" dirty="0"/>
              <a:t>ала два </a:t>
            </a:r>
            <a:r>
              <a:rPr lang="ru-RU" sz="2200" dirty="0" err="1"/>
              <a:t>куполи</a:t>
            </a:r>
            <a:r>
              <a:rPr lang="ru-RU" sz="2200" dirty="0"/>
              <a:t> з</a:t>
            </a:r>
            <a:r>
              <a:rPr lang="ru-RU" sz="2200" dirty="0">
                <a:solidFill>
                  <a:schemeClr val="tx1"/>
                </a:solidFill>
              </a:rPr>
              <a:t> </a:t>
            </a:r>
            <a:r>
              <a:rPr lang="ru-RU" sz="2200" dirty="0" smtClean="0">
                <a:solidFill>
                  <a:schemeClr val="tx1"/>
                </a:solidFill>
              </a:rPr>
              <a:t>башенками</a:t>
            </a:r>
            <a:r>
              <a:rPr lang="ru-RU" sz="2200" dirty="0"/>
              <a:t> над </a:t>
            </a:r>
            <a:r>
              <a:rPr lang="ru-RU" sz="2200" dirty="0" err="1"/>
              <a:t>наріжжям</a:t>
            </a:r>
            <a:r>
              <a:rPr lang="ru-RU" sz="2200" dirty="0"/>
              <a:t> та над входом, </a:t>
            </a:r>
            <a:r>
              <a:rPr lang="ru-RU" sz="2200" dirty="0" err="1"/>
              <a:t>які</a:t>
            </a:r>
            <a:r>
              <a:rPr lang="ru-RU" sz="2200" dirty="0"/>
              <a:t> </a:t>
            </a:r>
            <a:r>
              <a:rPr lang="ru-RU" sz="2200" dirty="0" err="1"/>
              <a:t>наразі</a:t>
            </a:r>
            <a:r>
              <a:rPr lang="ru-RU" sz="2200" dirty="0"/>
              <a:t> </a:t>
            </a:r>
            <a:r>
              <a:rPr lang="ru-RU" sz="2200" dirty="0" err="1"/>
              <a:t>зникли</a:t>
            </a:r>
            <a:r>
              <a:rPr lang="ru-RU" sz="2200" dirty="0"/>
              <a:t>, </a:t>
            </a:r>
            <a:r>
              <a:rPr lang="ru-RU" sz="2200" dirty="0" err="1"/>
              <a:t>проте</a:t>
            </a:r>
            <a:r>
              <a:rPr lang="ru-RU" sz="2200" dirty="0"/>
              <a:t> </a:t>
            </a:r>
            <a:r>
              <a:rPr lang="ru-RU" sz="2200" dirty="0" err="1"/>
              <a:t>помітні</a:t>
            </a:r>
            <a:r>
              <a:rPr lang="ru-RU" sz="2200" dirty="0"/>
              <a:t> на </a:t>
            </a:r>
            <a:r>
              <a:rPr lang="ru-RU" sz="2200" dirty="0" err="1"/>
              <a:t>старих</a:t>
            </a:r>
            <a:r>
              <a:rPr lang="ru-RU" sz="2200" dirty="0"/>
              <a:t> </a:t>
            </a:r>
            <a:r>
              <a:rPr lang="ru-RU" sz="2200" dirty="0" err="1"/>
              <a:t>світлинах</a:t>
            </a:r>
            <a:r>
              <a:rPr lang="ru-RU" sz="2200" dirty="0"/>
              <a:t>. В </a:t>
            </a:r>
            <a:r>
              <a:rPr lang="ru-RU" sz="2200" dirty="0" err="1"/>
              <a:t>мережі</a:t>
            </a:r>
            <a:r>
              <a:rPr lang="ru-RU" sz="2200" dirty="0"/>
              <a:t> </a:t>
            </a:r>
            <a:r>
              <a:rPr lang="ru-RU" sz="2200" dirty="0" err="1"/>
              <a:t>зустрічається</a:t>
            </a:r>
            <a:r>
              <a:rPr lang="ru-RU" sz="2200" dirty="0"/>
              <a:t> </a:t>
            </a:r>
            <a:r>
              <a:rPr lang="ru-RU" sz="2200" dirty="0" err="1"/>
              <a:t>рік</a:t>
            </a:r>
            <a:r>
              <a:rPr lang="ru-RU" sz="2200" dirty="0"/>
              <a:t> </a:t>
            </a:r>
            <a:r>
              <a:rPr lang="ru-RU" sz="2200" dirty="0" err="1"/>
              <a:t>побудови</a:t>
            </a:r>
            <a:r>
              <a:rPr lang="ru-RU" sz="2200" dirty="0"/>
              <a:t> 1812 р. Але </a:t>
            </a:r>
            <a:r>
              <a:rPr lang="ru-RU" sz="2200" dirty="0" err="1"/>
              <a:t>ймовірно</a:t>
            </a:r>
            <a:r>
              <a:rPr lang="ru-RU" sz="2200" dirty="0"/>
              <a:t> </a:t>
            </a:r>
            <a:r>
              <a:rPr lang="ru-RU" sz="2200" dirty="0" err="1"/>
              <a:t>будівля</a:t>
            </a:r>
            <a:r>
              <a:rPr lang="ru-RU" sz="2200" dirty="0"/>
              <a:t> </a:t>
            </a:r>
            <a:r>
              <a:rPr lang="ru-RU" sz="2200" dirty="0" err="1"/>
              <a:t>значно</a:t>
            </a:r>
            <a:r>
              <a:rPr lang="ru-RU" sz="2200" dirty="0"/>
              <a:t> </a:t>
            </a:r>
            <a:r>
              <a:rPr lang="ru-RU" sz="2200" dirty="0" err="1"/>
              <a:t>молодша</a:t>
            </a:r>
            <a:r>
              <a:rPr lang="ru-RU" sz="2200" i="1" dirty="0"/>
              <a:t>.</a:t>
            </a:r>
            <a:r>
              <a:rPr lang="ru-RU" sz="2200" dirty="0"/>
              <a:t> </a:t>
            </a:r>
            <a:r>
              <a:rPr lang="ru-RU" sz="2200" dirty="0" smtClean="0"/>
              <a:t>У 1930 роках </a:t>
            </a:r>
            <a:r>
              <a:rPr lang="ru-RU" sz="2200" dirty="0"/>
              <a:t> </a:t>
            </a:r>
            <a:r>
              <a:rPr lang="ru-RU" sz="2200" dirty="0" err="1"/>
              <a:t>була</a:t>
            </a:r>
            <a:r>
              <a:rPr lang="ru-RU" sz="2200" dirty="0"/>
              <a:t> </a:t>
            </a:r>
            <a:r>
              <a:rPr lang="ru-RU" sz="2200" dirty="0" err="1"/>
              <a:t>переформатована</a:t>
            </a:r>
            <a:r>
              <a:rPr lang="ru-RU" sz="2200" dirty="0"/>
              <a:t> на школу. У </a:t>
            </a:r>
            <a:r>
              <a:rPr lang="ru-RU" sz="2200" dirty="0" err="1"/>
              <a:t>цій</a:t>
            </a:r>
            <a:r>
              <a:rPr lang="ru-RU" sz="2200" dirty="0"/>
              <a:t> </a:t>
            </a:r>
            <a:r>
              <a:rPr lang="ru-RU" sz="2200" dirty="0" err="1"/>
              <a:t>школі</a:t>
            </a:r>
            <a:r>
              <a:rPr lang="ru-RU" sz="2200" dirty="0"/>
              <a:t> </a:t>
            </a:r>
            <a:r>
              <a:rPr lang="ru-RU" sz="2200" dirty="0" err="1"/>
              <a:t>навчалися</a:t>
            </a:r>
            <a:r>
              <a:rPr lang="ru-RU" sz="2200" dirty="0"/>
              <a:t> </a:t>
            </a:r>
            <a:r>
              <a:rPr lang="ru-RU" sz="2200" dirty="0" err="1"/>
              <a:t>лише</a:t>
            </a:r>
            <a:r>
              <a:rPr lang="ru-RU" sz="2200" dirty="0"/>
              <a:t> хлопчики, а </a:t>
            </a:r>
            <a:r>
              <a:rPr lang="ru-RU" sz="2200" dirty="0" err="1"/>
              <a:t>дівч</a:t>
            </a:r>
            <a:r>
              <a:rPr lang="uk-UA" sz="2200" dirty="0" err="1"/>
              <a:t>атка</a:t>
            </a:r>
            <a:r>
              <a:rPr lang="ru-RU" sz="2200" dirty="0"/>
              <a:t> на той час </a:t>
            </a:r>
            <a:r>
              <a:rPr lang="ru-RU" sz="2200" dirty="0" err="1"/>
              <a:t>навчалися</a:t>
            </a:r>
            <a:r>
              <a:rPr lang="ru-RU" sz="2200" dirty="0"/>
              <a:t> </a:t>
            </a:r>
            <a:r>
              <a:rPr lang="uk-UA" sz="2200" dirty="0"/>
              <a:t>окремо,</a:t>
            </a:r>
            <a:r>
              <a:rPr lang="ru-RU" sz="2200" dirty="0"/>
              <a:t> </a:t>
            </a:r>
            <a:r>
              <a:rPr lang="ru-RU" sz="2200" dirty="0" err="1"/>
              <a:t>оскільки</a:t>
            </a:r>
            <a:r>
              <a:rPr lang="ru-RU" sz="2200" dirty="0"/>
              <a:t> </a:t>
            </a:r>
            <a:r>
              <a:rPr lang="ru-RU" sz="2200" dirty="0" err="1"/>
              <a:t>діяла</a:t>
            </a:r>
            <a:r>
              <a:rPr lang="ru-RU" sz="2200" dirty="0"/>
              <a:t> постанова про </a:t>
            </a:r>
            <a:r>
              <a:rPr lang="ru-RU" sz="2200" dirty="0" err="1"/>
              <a:t>роздільне</a:t>
            </a:r>
            <a:r>
              <a:rPr lang="ru-RU" sz="2200" dirty="0"/>
              <a:t> </a:t>
            </a:r>
            <a:r>
              <a:rPr lang="ru-RU" sz="2200" dirty="0" err="1"/>
              <a:t>навчання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1" y="3542964"/>
            <a:ext cx="4465176" cy="32374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7473" y="3564292"/>
            <a:ext cx="4440155" cy="31947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2313" y="142144"/>
            <a:ext cx="4375315" cy="32262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4932" y="3089413"/>
            <a:ext cx="2767381" cy="36909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171720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592925" y="624110"/>
            <a:ext cx="2520252" cy="1280890"/>
          </a:xfrm>
        </p:spPr>
        <p:txBody>
          <a:bodyPr/>
          <a:lstStyle/>
          <a:p>
            <a:r>
              <a:rPr lang="uk-UA" b="1" dirty="0" smtClean="0"/>
              <a:t>Висновки</a:t>
            </a:r>
            <a:endParaRPr lang="ru-RU" b="1" dirty="0"/>
          </a:p>
        </p:txBody>
      </p:sp>
      <p:sp>
        <p:nvSpPr>
          <p:cNvPr id="8" name="Объект 7"/>
          <p:cNvSpPr>
            <a:spLocks noGrp="1"/>
          </p:cNvSpPr>
          <p:nvPr>
            <p:ph sz="half" idx="1"/>
          </p:nvPr>
        </p:nvSpPr>
        <p:spPr>
          <a:xfrm>
            <a:off x="569167" y="1334278"/>
            <a:ext cx="6333909" cy="507585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uk-UA" sz="2400" dirty="0"/>
              <a:t>В результаті автором  виконані всі поставлені завдання: </a:t>
            </a:r>
            <a:endParaRPr lang="uk-UA" sz="2400" dirty="0" smtClean="0"/>
          </a:p>
          <a:p>
            <a:r>
              <a:rPr lang="uk-UA" sz="2400" b="1" dirty="0" smtClean="0"/>
              <a:t>досліджено</a:t>
            </a:r>
            <a:r>
              <a:rPr lang="uk-UA" sz="2400" dirty="0" smtClean="0"/>
              <a:t> </a:t>
            </a:r>
            <a:r>
              <a:rPr lang="uk-UA" sz="2400" dirty="0"/>
              <a:t>історію  архітектурних пам’яток (колишньої синагоги Бейкер, колишньої синагоги – єврейсько школи, колишньої синагоги - іудейської школи для хлопчиків</a:t>
            </a:r>
            <a:r>
              <a:rPr lang="uk-UA" sz="2400" dirty="0" smtClean="0"/>
              <a:t>);</a:t>
            </a:r>
          </a:p>
          <a:p>
            <a:r>
              <a:rPr lang="uk-UA" sz="2400" b="1" dirty="0" smtClean="0"/>
              <a:t>описано </a:t>
            </a:r>
            <a:r>
              <a:rPr lang="uk-UA" sz="2400" dirty="0"/>
              <a:t>матеріал дослідження для проведення екскурсії; </a:t>
            </a:r>
            <a:endParaRPr lang="uk-UA" sz="2400" dirty="0" smtClean="0"/>
          </a:p>
          <a:p>
            <a:r>
              <a:rPr lang="uk-UA" sz="2400" b="1" dirty="0" smtClean="0"/>
              <a:t>вперше </a:t>
            </a:r>
            <a:r>
              <a:rPr lang="uk-UA" sz="2400" b="1" dirty="0"/>
              <a:t>розроблено новий  </a:t>
            </a:r>
            <a:r>
              <a:rPr lang="uk-UA" sz="2400" dirty="0"/>
              <a:t>маршрут екскурсії в місті Васильків</a:t>
            </a:r>
            <a:r>
              <a:rPr lang="uk-UA" sz="2400" dirty="0" smtClean="0"/>
              <a:t>.</a:t>
            </a:r>
          </a:p>
          <a:p>
            <a:pPr marL="0" indent="0">
              <a:buNone/>
            </a:pPr>
            <a:r>
              <a:rPr lang="uk-UA" sz="2400" dirty="0" smtClean="0"/>
              <a:t>Також </a:t>
            </a:r>
            <a:r>
              <a:rPr lang="uk-UA" sz="2400" b="1" dirty="0" smtClean="0"/>
              <a:t>встановлено </a:t>
            </a:r>
            <a:r>
              <a:rPr lang="uk-UA" sz="2400" b="1" dirty="0"/>
              <a:t>унікальність</a:t>
            </a:r>
            <a:r>
              <a:rPr lang="uk-UA" sz="2400" dirty="0"/>
              <a:t> </a:t>
            </a:r>
            <a:r>
              <a:rPr lang="uk-UA" sz="2400" dirty="0" smtClean="0"/>
              <a:t>будівель трьох </a:t>
            </a:r>
            <a:r>
              <a:rPr lang="uk-UA" sz="2400" dirty="0" err="1" smtClean="0"/>
              <a:t>синагог</a:t>
            </a:r>
            <a:r>
              <a:rPr lang="uk-UA" sz="2400" dirty="0" smtClean="0"/>
              <a:t>, як </a:t>
            </a:r>
            <a:r>
              <a:rPr lang="uk-UA" sz="2400" b="1" dirty="0" smtClean="0"/>
              <a:t>пам’яток архітектури</a:t>
            </a:r>
            <a:r>
              <a:rPr lang="uk-UA" sz="2400" dirty="0"/>
              <a:t>.</a:t>
            </a:r>
          </a:p>
          <a:p>
            <a:endParaRPr lang="ru-RU" sz="2400" dirty="0"/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1680" y="624110"/>
            <a:ext cx="2562299" cy="19217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2" descr="Старая синагога, Васильков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9680" y="2687338"/>
            <a:ext cx="2601464" cy="18680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Объект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3770" y="4637696"/>
            <a:ext cx="2650499" cy="19217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6"/>
          <a:srcRect l="30665" t="22457" r="27997" b="25669"/>
          <a:stretch/>
        </p:blipFill>
        <p:spPr>
          <a:xfrm>
            <a:off x="6029325" y="419099"/>
            <a:ext cx="2783971" cy="19043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792964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358900" y="0"/>
            <a:ext cx="7023101" cy="990600"/>
          </a:xfrm>
        </p:spPr>
        <p:txBody>
          <a:bodyPr/>
          <a:lstStyle/>
          <a:p>
            <a:r>
              <a:rPr lang="uk-UA" dirty="0" smtClean="0"/>
              <a:t>Джерела інформації: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4294967295"/>
          </p:nvPr>
        </p:nvSpPr>
        <p:spPr>
          <a:xfrm>
            <a:off x="412880" y="870981"/>
            <a:ext cx="7880219" cy="5854701"/>
          </a:xfrm>
        </p:spPr>
        <p:txBody>
          <a:bodyPr>
            <a:normAutofit fontScale="40000" lnSpcReduction="20000"/>
          </a:bodyPr>
          <a:lstStyle/>
          <a:p>
            <a:pPr marL="0" lvl="0" indent="0">
              <a:buNone/>
            </a:pPr>
            <a:endParaRPr lang="ru-RU" altLang="ru-RU" sz="2600" dirty="0" smtClean="0">
              <a:solidFill>
                <a:schemeClr val="tx1"/>
              </a:solidFill>
              <a:hlinkClick r:id="rId2"/>
            </a:endParaRPr>
          </a:p>
          <a:p>
            <a:pPr lvl="0"/>
            <a:endParaRPr lang="ru-RU" altLang="ru-RU" sz="2600" dirty="0">
              <a:solidFill>
                <a:schemeClr val="tx1"/>
              </a:solidFill>
              <a:hlinkClick r:id="rId2"/>
            </a:endParaRPr>
          </a:p>
          <a:p>
            <a:pPr lvl="0"/>
            <a:r>
              <a:rPr lang="ru-RU" altLang="ru-RU" sz="4400" dirty="0" err="1" smtClean="0">
                <a:solidFill>
                  <a:schemeClr val="tx1"/>
                </a:solidFill>
                <a:hlinkClick r:id="rId2"/>
              </a:rPr>
              <a:t>Васильків</a:t>
            </a:r>
            <a:r>
              <a:rPr lang="ru-RU" altLang="ru-RU" sz="4400" dirty="0">
                <a:solidFill>
                  <a:schemeClr val="tx1"/>
                </a:solidFill>
              </a:rPr>
              <a:t> // </a:t>
            </a:r>
            <a:r>
              <a:rPr lang="ru-RU" altLang="ru-RU" sz="4400" dirty="0" err="1">
                <a:solidFill>
                  <a:schemeClr val="tx1"/>
                </a:solidFill>
                <a:hlinkClick r:id="rId3" tooltip="Енциклопедія сучасної України"/>
              </a:rPr>
              <a:t>Енциклопедія</a:t>
            </a:r>
            <a:r>
              <a:rPr lang="ru-RU" altLang="ru-RU" sz="4400" dirty="0">
                <a:solidFill>
                  <a:schemeClr val="tx1"/>
                </a:solidFill>
                <a:hlinkClick r:id="rId3" tooltip="Енциклопедія сучасної України"/>
              </a:rPr>
              <a:t> </a:t>
            </a:r>
            <a:r>
              <a:rPr lang="ru-RU" altLang="ru-RU" sz="4400" dirty="0" err="1">
                <a:solidFill>
                  <a:schemeClr val="tx1"/>
                </a:solidFill>
                <a:hlinkClick r:id="rId3" tooltip="Енциклопедія сучасної України"/>
              </a:rPr>
              <a:t>сучасної</a:t>
            </a:r>
            <a:r>
              <a:rPr lang="ru-RU" altLang="ru-RU" sz="4400" dirty="0">
                <a:solidFill>
                  <a:schemeClr val="tx1"/>
                </a:solidFill>
                <a:hlinkClick r:id="rId3" tooltip="Енциклопедія сучасної України"/>
              </a:rPr>
              <a:t> </a:t>
            </a:r>
            <a:r>
              <a:rPr lang="ru-RU" altLang="ru-RU" sz="4400" dirty="0" err="1">
                <a:solidFill>
                  <a:schemeClr val="tx1"/>
                </a:solidFill>
                <a:hlinkClick r:id="rId3" tooltip="Енциклопедія сучасної України"/>
              </a:rPr>
              <a:t>України</a:t>
            </a:r>
            <a:r>
              <a:rPr lang="ru-RU" altLang="ru-RU" sz="4400" dirty="0">
                <a:solidFill>
                  <a:schemeClr val="tx1"/>
                </a:solidFill>
              </a:rPr>
              <a:t> / ред. кол.: </a:t>
            </a:r>
            <a:r>
              <a:rPr lang="ru-RU" altLang="ru-RU" sz="4400" dirty="0">
                <a:solidFill>
                  <a:schemeClr val="tx1"/>
                </a:solidFill>
                <a:hlinkClick r:id="rId4" tooltip="Дзюба Іван Михайлович"/>
              </a:rPr>
              <a:t>І. М. Дзюба</a:t>
            </a:r>
            <a:r>
              <a:rPr lang="ru-RU" altLang="ru-RU" sz="4400" dirty="0">
                <a:solidFill>
                  <a:schemeClr val="tx1"/>
                </a:solidFill>
              </a:rPr>
              <a:t> [та </a:t>
            </a:r>
            <a:r>
              <a:rPr lang="ru-RU" altLang="ru-RU" sz="4400" dirty="0" err="1">
                <a:solidFill>
                  <a:schemeClr val="tx1"/>
                </a:solidFill>
              </a:rPr>
              <a:t>ін</a:t>
            </a:r>
            <a:r>
              <a:rPr lang="ru-RU" altLang="ru-RU" sz="4400" dirty="0">
                <a:solidFill>
                  <a:schemeClr val="tx1"/>
                </a:solidFill>
              </a:rPr>
              <a:t>.] ; </a:t>
            </a:r>
            <a:r>
              <a:rPr lang="ru-RU" altLang="ru-RU" sz="4400" dirty="0">
                <a:solidFill>
                  <a:schemeClr val="tx1"/>
                </a:solidFill>
                <a:hlinkClick r:id="rId5" tooltip="Національна академія наук України"/>
              </a:rPr>
              <a:t>НАН </a:t>
            </a:r>
            <a:r>
              <a:rPr lang="ru-RU" altLang="ru-RU" sz="4400" dirty="0" err="1">
                <a:solidFill>
                  <a:schemeClr val="tx1"/>
                </a:solidFill>
                <a:hlinkClick r:id="rId5" tooltip="Національна академія наук України"/>
              </a:rPr>
              <a:t>України</a:t>
            </a:r>
            <a:r>
              <a:rPr lang="ru-RU" altLang="ru-RU" sz="4400" dirty="0">
                <a:solidFill>
                  <a:schemeClr val="tx1"/>
                </a:solidFill>
              </a:rPr>
              <a:t>, </a:t>
            </a:r>
            <a:r>
              <a:rPr lang="ru-RU" altLang="ru-RU" sz="4400" dirty="0">
                <a:solidFill>
                  <a:schemeClr val="tx1"/>
                </a:solidFill>
                <a:hlinkClick r:id="rId6" tooltip="Наукове товариство імені Шевченка"/>
              </a:rPr>
              <a:t>НТШ</a:t>
            </a:r>
            <a:r>
              <a:rPr lang="ru-RU" altLang="ru-RU" sz="4400" dirty="0">
                <a:solidFill>
                  <a:schemeClr val="tx1"/>
                </a:solidFill>
              </a:rPr>
              <a:t>. — К. : </a:t>
            </a:r>
            <a:r>
              <a:rPr lang="ru-RU" altLang="ru-RU" sz="4400" dirty="0" err="1">
                <a:solidFill>
                  <a:schemeClr val="tx1"/>
                </a:solidFill>
                <a:hlinkClick r:id="rId7" tooltip="Інститут енциклопедичних досліджень НАН України"/>
              </a:rPr>
              <a:t>Інститут</a:t>
            </a:r>
            <a:r>
              <a:rPr lang="ru-RU" altLang="ru-RU" sz="4400" dirty="0">
                <a:solidFill>
                  <a:schemeClr val="tx1"/>
                </a:solidFill>
                <a:hlinkClick r:id="rId7" tooltip="Інститут енциклопедичних досліджень НАН України"/>
              </a:rPr>
              <a:t> </a:t>
            </a:r>
            <a:r>
              <a:rPr lang="ru-RU" altLang="ru-RU" sz="4400" dirty="0" err="1">
                <a:solidFill>
                  <a:schemeClr val="tx1"/>
                </a:solidFill>
                <a:hlinkClick r:id="rId7" tooltip="Інститут енциклопедичних досліджень НАН України"/>
              </a:rPr>
              <a:t>енциклопедичних</a:t>
            </a:r>
            <a:r>
              <a:rPr lang="ru-RU" altLang="ru-RU" sz="4400" dirty="0">
                <a:solidFill>
                  <a:schemeClr val="tx1"/>
                </a:solidFill>
                <a:hlinkClick r:id="rId7" tooltip="Інститут енциклопедичних досліджень НАН України"/>
              </a:rPr>
              <a:t> </a:t>
            </a:r>
            <a:r>
              <a:rPr lang="ru-RU" altLang="ru-RU" sz="4400" dirty="0" err="1">
                <a:solidFill>
                  <a:schemeClr val="tx1"/>
                </a:solidFill>
                <a:hlinkClick r:id="rId7" tooltip="Інститут енциклопедичних досліджень НАН України"/>
              </a:rPr>
              <a:t>досліджень</a:t>
            </a:r>
            <a:r>
              <a:rPr lang="ru-RU" altLang="ru-RU" sz="4400" dirty="0">
                <a:solidFill>
                  <a:schemeClr val="tx1"/>
                </a:solidFill>
                <a:hlinkClick r:id="rId7" tooltip="Інститут енциклопедичних досліджень НАН України"/>
              </a:rPr>
              <a:t> НАН </a:t>
            </a:r>
            <a:r>
              <a:rPr lang="ru-RU" altLang="ru-RU" sz="4400" dirty="0" err="1">
                <a:solidFill>
                  <a:schemeClr val="tx1"/>
                </a:solidFill>
                <a:hlinkClick r:id="rId7" tooltip="Інститут енциклопедичних досліджень НАН України"/>
              </a:rPr>
              <a:t>України</a:t>
            </a:r>
            <a:r>
              <a:rPr lang="ru-RU" altLang="ru-RU" sz="4400" dirty="0">
                <a:solidFill>
                  <a:schemeClr val="tx1"/>
                </a:solidFill>
              </a:rPr>
              <a:t>, 2001­–2023. — </a:t>
            </a:r>
            <a:r>
              <a:rPr lang="ru-RU" altLang="ru-RU" sz="4400" dirty="0">
                <a:solidFill>
                  <a:schemeClr val="tx1"/>
                </a:solidFill>
                <a:hlinkClick r:id="rId8"/>
              </a:rPr>
              <a:t>ISBN 966-02-2074-X</a:t>
            </a:r>
            <a:r>
              <a:rPr lang="ru-RU" altLang="ru-RU" sz="4400" dirty="0" smtClean="0">
                <a:solidFill>
                  <a:schemeClr val="tx1"/>
                </a:solidFill>
              </a:rPr>
              <a:t>.</a:t>
            </a:r>
          </a:p>
          <a:p>
            <a:r>
              <a:rPr lang="ru-RU" altLang="ru-RU" sz="4400" dirty="0" err="1">
                <a:solidFill>
                  <a:schemeClr val="tx1"/>
                </a:solidFill>
                <a:hlinkClick r:id="rId9"/>
              </a:rPr>
              <a:t>Васильків</a:t>
            </a:r>
            <a:r>
              <a:rPr lang="ru-RU" altLang="ru-RU" sz="4400" dirty="0">
                <a:solidFill>
                  <a:schemeClr val="tx1"/>
                </a:solidFill>
              </a:rPr>
              <a:t>  // </a:t>
            </a:r>
            <a:r>
              <a:rPr lang="ru-RU" altLang="ru-RU" sz="4400" dirty="0" err="1">
                <a:solidFill>
                  <a:schemeClr val="tx1"/>
                </a:solidFill>
                <a:hlinkClick r:id="rId10" tooltip="Енциклопедія історії України"/>
              </a:rPr>
              <a:t>Енциклопедія</a:t>
            </a:r>
            <a:r>
              <a:rPr lang="ru-RU" altLang="ru-RU" sz="4400" dirty="0">
                <a:solidFill>
                  <a:schemeClr val="tx1"/>
                </a:solidFill>
                <a:hlinkClick r:id="rId10" tooltip="Енциклопедія історії України"/>
              </a:rPr>
              <a:t> </a:t>
            </a:r>
            <a:r>
              <a:rPr lang="ru-RU" altLang="ru-RU" sz="4400" dirty="0" err="1">
                <a:solidFill>
                  <a:schemeClr val="tx1"/>
                </a:solidFill>
                <a:hlinkClick r:id="rId10" tooltip="Енциклопедія історії України"/>
              </a:rPr>
              <a:t>історії</a:t>
            </a:r>
            <a:r>
              <a:rPr lang="ru-RU" altLang="ru-RU" sz="4400" dirty="0">
                <a:solidFill>
                  <a:schemeClr val="tx1"/>
                </a:solidFill>
                <a:hlinkClick r:id="rId10" tooltip="Енциклопедія історії України"/>
              </a:rPr>
              <a:t> </a:t>
            </a:r>
            <a:r>
              <a:rPr lang="ru-RU" altLang="ru-RU" sz="4400" dirty="0" err="1">
                <a:solidFill>
                  <a:schemeClr val="tx1"/>
                </a:solidFill>
                <a:hlinkClick r:id="rId10" tooltip="Енциклопедія історії України"/>
              </a:rPr>
              <a:t>України</a:t>
            </a:r>
            <a:r>
              <a:rPr lang="ru-RU" altLang="ru-RU" sz="4400" dirty="0">
                <a:solidFill>
                  <a:schemeClr val="tx1"/>
                </a:solidFill>
              </a:rPr>
              <a:t> : у 10 т. / </a:t>
            </a:r>
            <a:r>
              <a:rPr lang="ru-RU" altLang="ru-RU" sz="4400" dirty="0" err="1">
                <a:solidFill>
                  <a:schemeClr val="tx1"/>
                </a:solidFill>
              </a:rPr>
              <a:t>редкол</a:t>
            </a:r>
            <a:r>
              <a:rPr lang="ru-RU" altLang="ru-RU" sz="4400" dirty="0">
                <a:solidFill>
                  <a:schemeClr val="tx1"/>
                </a:solidFill>
              </a:rPr>
              <a:t>.: </a:t>
            </a:r>
            <a:r>
              <a:rPr lang="ru-RU" altLang="ru-RU" sz="4400" dirty="0">
                <a:solidFill>
                  <a:schemeClr val="tx1"/>
                </a:solidFill>
                <a:hlinkClick r:id="rId11" tooltip="Смолій Валерій Андрійович"/>
              </a:rPr>
              <a:t>В. А. </a:t>
            </a:r>
            <a:r>
              <a:rPr lang="ru-RU" altLang="ru-RU" sz="4400" dirty="0" err="1">
                <a:solidFill>
                  <a:schemeClr val="tx1"/>
                </a:solidFill>
                <a:hlinkClick r:id="rId11" tooltip="Смолій Валерій Андрійович"/>
              </a:rPr>
              <a:t>Смолій</a:t>
            </a:r>
            <a:r>
              <a:rPr lang="ru-RU" altLang="ru-RU" sz="4400" dirty="0">
                <a:solidFill>
                  <a:schemeClr val="tx1"/>
                </a:solidFill>
              </a:rPr>
              <a:t> (голова) та </a:t>
            </a:r>
            <a:r>
              <a:rPr lang="ru-RU" altLang="ru-RU" sz="4400" dirty="0" err="1">
                <a:solidFill>
                  <a:schemeClr val="tx1"/>
                </a:solidFill>
              </a:rPr>
              <a:t>ін</a:t>
            </a:r>
            <a:r>
              <a:rPr lang="ru-RU" altLang="ru-RU" sz="4400" dirty="0">
                <a:solidFill>
                  <a:schemeClr val="tx1"/>
                </a:solidFill>
              </a:rPr>
              <a:t>. ; </a:t>
            </a:r>
            <a:r>
              <a:rPr lang="ru-RU" altLang="ru-RU" sz="4400" dirty="0" err="1">
                <a:solidFill>
                  <a:schemeClr val="tx1"/>
                </a:solidFill>
                <a:hlinkClick r:id="rId12" tooltip="Інститут історії України НАН України"/>
              </a:rPr>
              <a:t>Інститут</a:t>
            </a:r>
            <a:r>
              <a:rPr lang="ru-RU" altLang="ru-RU" sz="4400" dirty="0">
                <a:solidFill>
                  <a:schemeClr val="tx1"/>
                </a:solidFill>
                <a:hlinkClick r:id="rId12" tooltip="Інститут історії України НАН України"/>
              </a:rPr>
              <a:t> </a:t>
            </a:r>
            <a:r>
              <a:rPr lang="ru-RU" altLang="ru-RU" sz="4400" dirty="0" err="1">
                <a:solidFill>
                  <a:schemeClr val="tx1"/>
                </a:solidFill>
                <a:hlinkClick r:id="rId12" tooltip="Інститут історії України НАН України"/>
              </a:rPr>
              <a:t>історії</a:t>
            </a:r>
            <a:r>
              <a:rPr lang="ru-RU" altLang="ru-RU" sz="4400" dirty="0">
                <a:solidFill>
                  <a:schemeClr val="tx1"/>
                </a:solidFill>
                <a:hlinkClick r:id="rId12" tooltip="Інститут історії України НАН України"/>
              </a:rPr>
              <a:t> </a:t>
            </a:r>
            <a:r>
              <a:rPr lang="ru-RU" altLang="ru-RU" sz="4400" dirty="0" err="1">
                <a:solidFill>
                  <a:schemeClr val="tx1"/>
                </a:solidFill>
                <a:hlinkClick r:id="rId12" tooltip="Інститут історії України НАН України"/>
              </a:rPr>
              <a:t>України</a:t>
            </a:r>
            <a:r>
              <a:rPr lang="ru-RU" altLang="ru-RU" sz="4400" dirty="0">
                <a:solidFill>
                  <a:schemeClr val="tx1"/>
                </a:solidFill>
                <a:hlinkClick r:id="rId12" tooltip="Інститут історії України НАН України"/>
              </a:rPr>
              <a:t> НАН </a:t>
            </a:r>
            <a:r>
              <a:rPr lang="ru-RU" altLang="ru-RU" sz="4400" dirty="0" err="1">
                <a:solidFill>
                  <a:schemeClr val="tx1"/>
                </a:solidFill>
                <a:hlinkClick r:id="rId12" tooltip="Інститут історії України НАН України"/>
              </a:rPr>
              <a:t>України</a:t>
            </a:r>
            <a:r>
              <a:rPr lang="ru-RU" altLang="ru-RU" sz="4400" dirty="0">
                <a:solidFill>
                  <a:schemeClr val="tx1"/>
                </a:solidFill>
              </a:rPr>
              <a:t>. — К. : </a:t>
            </a:r>
            <a:r>
              <a:rPr lang="ru-RU" altLang="ru-RU" sz="4400" dirty="0" err="1">
                <a:solidFill>
                  <a:schemeClr val="tx1"/>
                </a:solidFill>
                <a:hlinkClick r:id="rId13" tooltip="Наукова думка"/>
              </a:rPr>
              <a:t>Наукова</a:t>
            </a:r>
            <a:r>
              <a:rPr lang="ru-RU" altLang="ru-RU" sz="4400" dirty="0">
                <a:solidFill>
                  <a:schemeClr val="tx1"/>
                </a:solidFill>
                <a:hlinkClick r:id="rId13" tooltip="Наукова думка"/>
              </a:rPr>
              <a:t> думка</a:t>
            </a:r>
            <a:r>
              <a:rPr lang="ru-RU" altLang="ru-RU" sz="4400" dirty="0">
                <a:solidFill>
                  <a:schemeClr val="tx1"/>
                </a:solidFill>
              </a:rPr>
              <a:t>, 2003—2019. — </a:t>
            </a:r>
            <a:r>
              <a:rPr lang="ru-RU" altLang="ru-RU" sz="4400" dirty="0">
                <a:solidFill>
                  <a:schemeClr val="tx1"/>
                </a:solidFill>
                <a:hlinkClick r:id="rId14"/>
              </a:rPr>
              <a:t>ISBN 966-00-0632-2</a:t>
            </a:r>
            <a:r>
              <a:rPr lang="ru-RU" altLang="ru-RU" sz="4400" dirty="0">
                <a:solidFill>
                  <a:schemeClr val="tx1"/>
                </a:solidFill>
              </a:rPr>
              <a:t>. — с. 445</a:t>
            </a:r>
          </a:p>
          <a:p>
            <a:pPr lvl="0"/>
            <a:endParaRPr lang="ru-RU" altLang="ru-RU" sz="4400" dirty="0">
              <a:solidFill>
                <a:schemeClr val="tx1"/>
              </a:solidFill>
            </a:endParaRPr>
          </a:p>
          <a:p>
            <a:r>
              <a:rPr lang="ru-RU" sz="4400" dirty="0" err="1" smtClean="0"/>
              <a:t>Васильків</a:t>
            </a:r>
            <a:r>
              <a:rPr lang="ru-RU" sz="4400" dirty="0" smtClean="0"/>
              <a:t> </a:t>
            </a:r>
            <a:r>
              <a:rPr lang="ru-RU" sz="4400" dirty="0" err="1" smtClean="0"/>
              <a:t>історичний</a:t>
            </a:r>
            <a:r>
              <a:rPr lang="ru-RU" sz="4400" dirty="0" smtClean="0"/>
              <a:t>. https://ukrainaincognita.com/kyivska-oblast/vasylkivskyi-raion/vasylkiv/vasylkiv#:~:text</a:t>
            </a:r>
          </a:p>
          <a:p>
            <a:pPr lvl="0"/>
            <a:r>
              <a:rPr lang="ru-RU" sz="4400" dirty="0"/>
              <a:t> </a:t>
            </a:r>
            <a:r>
              <a:rPr lang="ru-RU" sz="4400" dirty="0" err="1"/>
              <a:t>Дванадцять</a:t>
            </a:r>
            <a:r>
              <a:rPr lang="ru-RU" sz="4400" dirty="0"/>
              <a:t> </a:t>
            </a:r>
            <a:r>
              <a:rPr lang="ru-RU" sz="4400" dirty="0" err="1"/>
              <a:t>маршрутів</a:t>
            </a:r>
            <a:r>
              <a:rPr lang="ru-RU" sz="4400" dirty="0"/>
              <a:t> </a:t>
            </a:r>
            <a:r>
              <a:rPr lang="ru-RU" sz="4400" dirty="0" err="1"/>
              <a:t>Київщиною</a:t>
            </a:r>
            <a:r>
              <a:rPr lang="ru-RU" sz="4400" dirty="0"/>
              <a:t>. – К.: </a:t>
            </a:r>
            <a:r>
              <a:rPr lang="ru-RU" sz="4400" dirty="0" err="1"/>
              <a:t>Грані</a:t>
            </a:r>
            <a:r>
              <a:rPr lang="ru-RU" sz="4400" dirty="0"/>
              <a:t>-Т, 2008. </a:t>
            </a:r>
            <a:r>
              <a:rPr lang="ru-RU" sz="4400" dirty="0" err="1"/>
              <a:t>Автори</a:t>
            </a:r>
            <a:r>
              <a:rPr lang="ru-RU" sz="4400" dirty="0"/>
              <a:t>: Роман Маленков та Олег </a:t>
            </a:r>
            <a:r>
              <a:rPr lang="ru-RU" sz="4400" dirty="0" err="1"/>
              <a:t>Година.https</a:t>
            </a:r>
            <a:r>
              <a:rPr lang="ru-RU" sz="4400" dirty="0"/>
              <a:t>://</a:t>
            </a:r>
            <a:r>
              <a:rPr lang="ru-RU" sz="4400" dirty="0" smtClean="0"/>
              <a:t>ukrainaincognita.com/</a:t>
            </a:r>
            <a:r>
              <a:rPr lang="ru-RU" sz="4400" dirty="0" err="1" smtClean="0"/>
              <a:t>kyivska-oblast</a:t>
            </a:r>
            <a:r>
              <a:rPr lang="ru-RU" sz="4400" dirty="0" smtClean="0"/>
              <a:t>/</a:t>
            </a:r>
            <a:r>
              <a:rPr lang="ru-RU" sz="4400" dirty="0" err="1" smtClean="0"/>
              <a:t>vasylkivskyi-raion</a:t>
            </a:r>
            <a:r>
              <a:rPr lang="ru-RU" sz="4400" dirty="0" smtClean="0"/>
              <a:t>/</a:t>
            </a:r>
            <a:r>
              <a:rPr lang="ru-RU" sz="4400" dirty="0" err="1" smtClean="0"/>
              <a:t>vasylkiv</a:t>
            </a:r>
            <a:r>
              <a:rPr lang="ru-RU" sz="4400" dirty="0" smtClean="0"/>
              <a:t>/</a:t>
            </a:r>
            <a:r>
              <a:rPr lang="ru-RU" sz="4400" dirty="0" err="1" smtClean="0"/>
              <a:t>vasylkiv</a:t>
            </a:r>
            <a:endParaRPr lang="ru-RU" sz="4400" dirty="0" smtClean="0"/>
          </a:p>
          <a:p>
            <a:r>
              <a:rPr lang="ru-RU" sz="4400" u="sng" dirty="0">
                <a:hlinkClick r:id="rId15"/>
              </a:rPr>
              <a:t>Синагоги Василькова . </a:t>
            </a:r>
            <a:r>
              <a:rPr lang="ru-RU" sz="4400" u="sng" dirty="0">
                <a:hlinkClick r:id="rId15"/>
              </a:rPr>
              <a:t>https://travels.in.ua/uk-/</a:t>
            </a:r>
            <a:r>
              <a:rPr lang="ru-RU" sz="4400" u="sng" dirty="0" smtClean="0">
                <a:hlinkClick r:id="rId15"/>
              </a:rPr>
              <a:t>object/2888/staraya-sinagoga</a:t>
            </a:r>
            <a:endParaRPr lang="ru-RU" sz="4400" u="sng" dirty="0" smtClean="0"/>
          </a:p>
          <a:p>
            <a:pPr lvl="0"/>
            <a:r>
              <a:rPr lang="ru-RU" altLang="ru-RU" sz="4400" dirty="0">
                <a:solidFill>
                  <a:schemeClr val="tx1"/>
                </a:solidFill>
              </a:rPr>
              <a:t> </a:t>
            </a:r>
            <a:r>
              <a:rPr lang="ru-RU" sz="4400" dirty="0" err="1">
                <a:solidFill>
                  <a:schemeClr val="tx1"/>
                </a:solidFill>
              </a:rPr>
              <a:t>Шамрай</a:t>
            </a:r>
            <a:r>
              <a:rPr lang="ru-RU" sz="4400" dirty="0">
                <a:solidFill>
                  <a:schemeClr val="tx1"/>
                </a:solidFill>
              </a:rPr>
              <a:t> С.І. </a:t>
            </a:r>
            <a:r>
              <a:rPr lang="ru-RU" sz="4400" dirty="0" err="1">
                <a:solidFill>
                  <a:schemeClr val="tx1"/>
                </a:solidFill>
              </a:rPr>
              <a:t>Місто</a:t>
            </a:r>
            <a:r>
              <a:rPr lang="ru-RU" sz="4400" dirty="0">
                <a:solidFill>
                  <a:schemeClr val="tx1"/>
                </a:solidFill>
              </a:rPr>
              <a:t> </a:t>
            </a:r>
            <a:r>
              <a:rPr lang="ru-RU" sz="4400" dirty="0" err="1">
                <a:solidFill>
                  <a:schemeClr val="tx1"/>
                </a:solidFill>
              </a:rPr>
              <a:t>Васильків</a:t>
            </a:r>
            <a:r>
              <a:rPr lang="ru-RU" sz="4400" dirty="0">
                <a:solidFill>
                  <a:schemeClr val="tx1"/>
                </a:solidFill>
              </a:rPr>
              <a:t>. </a:t>
            </a:r>
            <a:r>
              <a:rPr lang="ru-RU" sz="4400" dirty="0" err="1">
                <a:solidFill>
                  <a:schemeClr val="tx1"/>
                </a:solidFill>
              </a:rPr>
              <a:t>Всеукраїнська</a:t>
            </a:r>
            <a:r>
              <a:rPr lang="ru-RU" sz="4400" dirty="0">
                <a:solidFill>
                  <a:schemeClr val="tx1"/>
                </a:solidFill>
              </a:rPr>
              <a:t> </a:t>
            </a:r>
            <a:r>
              <a:rPr lang="ru-RU" sz="4400" dirty="0" err="1">
                <a:solidFill>
                  <a:schemeClr val="tx1"/>
                </a:solidFill>
              </a:rPr>
              <a:t>академія</a:t>
            </a:r>
            <a:r>
              <a:rPr lang="ru-RU" sz="4400" dirty="0">
                <a:solidFill>
                  <a:schemeClr val="tx1"/>
                </a:solidFill>
              </a:rPr>
              <a:t> наук. – К.: 1929. – с. 42.</a:t>
            </a:r>
          </a:p>
          <a:p>
            <a:endParaRPr lang="ru-RU" u="sng" dirty="0"/>
          </a:p>
          <a:p>
            <a:pPr lvl="0"/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8" name="Объект 6"/>
          <p:cNvPicPr>
            <a:picLocks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4794" y="495300"/>
            <a:ext cx="2691299" cy="34243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Прямоугольник 9"/>
          <p:cNvSpPr/>
          <p:nvPr/>
        </p:nvSpPr>
        <p:spPr>
          <a:xfrm>
            <a:off x="8534400" y="4259996"/>
            <a:ext cx="32721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/>
              <a:t>Авторка </a:t>
            </a:r>
            <a:r>
              <a:rPr lang="uk-UA" dirty="0" err="1"/>
              <a:t>проєкту</a:t>
            </a:r>
            <a:r>
              <a:rPr lang="uk-UA" dirty="0"/>
              <a:t>: Забіжко Катерина Андріївна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37324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647252"/>
      </a:dk2>
      <a:lt2>
        <a:srgbClr val="EAE8CF"/>
      </a:lt2>
      <a:accent1>
        <a:srgbClr val="E78712"/>
      </a:accent1>
      <a:accent2>
        <a:srgbClr val="B73C26"/>
      </a:accent2>
      <a:accent3>
        <a:srgbClr val="865331"/>
      </a:accent3>
      <a:accent4>
        <a:srgbClr val="B38648"/>
      </a:accent4>
      <a:accent5>
        <a:srgbClr val="BBB473"/>
      </a:accent5>
      <a:accent6>
        <a:srgbClr val="849276"/>
      </a:accent6>
      <a:hlink>
        <a:srgbClr val="FDAB2A"/>
      </a:hlink>
      <a:folHlink>
        <a:srgbClr val="CCB182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54F6613E-5ED7-40ED-90A8-F639BE712C0E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Атлас</Template>
  <TotalTime>3144</TotalTime>
  <Words>367</Words>
  <Application>Microsoft Office PowerPoint</Application>
  <PresentationFormat>Широкоэкранный</PresentationFormat>
  <Paragraphs>43</Paragraphs>
  <Slides>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Century Gothic</vt:lpstr>
      <vt:lpstr>Wingdings 3</vt:lpstr>
      <vt:lpstr>Легкий дым</vt:lpstr>
      <vt:lpstr>Всеукраїнський інтерактивний конкурс «МАН-Юніор Дослідник» «Історик-юніор» Київське обласне  Територіальне відділення МАН  Екскурсійний маршрут «Синагоги Василькова» </vt:lpstr>
      <vt:lpstr>Презентация PowerPoint</vt:lpstr>
      <vt:lpstr>Маршрут екскурсії:      Сенагога Бейкер –  залізничний вокзал (старе приміщення)    Колишня синагога – єврейська школа – ЗОШ №1    Колишня синагога - іудейська школа - ЗОШ №2.  Доїхати до  Василькова можна автобусом 303 від ст. метро Виставковий Центр, м.Київ до зупинки Будинок культури або  електропоїздом Київ-Васильків-Центр до кінцевої</vt:lpstr>
      <vt:lpstr>Колишня Сенагога Бейкер  Збудована 1905 р., архітектор не встановлений. Назва Бейкер означає   – хлібопекар, булочник ( від сусідства  з мельницею, збудованою також в 1905 році.</vt:lpstr>
      <vt:lpstr>Презентация PowerPoint</vt:lpstr>
      <vt:lpstr>Колишня синагога – єврейська школа – ЗОШ №1 Стара частина будівлі нинішньої Васильківської загальноосвітньої школи №1 – це також  синагога, збудована у 1812 році. Пізніше тут розташовувалася єврейська школа. Після Другої світової війни у ​​приміщенні колишньої синагоги було відкрито загальноосвітню школу, яка діє і сьогодні. </vt:lpstr>
      <vt:lpstr>Колишня синагога - іудейська школа - ЗОШ №2. Будівля розташована на розі вулиць зі зрізаним наріжжям. Раніше мала два куполи з башенками над наріжжям та над входом, які наразі зникли, проте помітні на старих світлинах. В мережі зустрічається рік побудови 1812 р. Але ймовірно будівля значно молодша. У 1930 роках  була переформатована на школу. У цій школі навчалися лише хлопчики, а дівчатка на той час навчалися окремо, оскільки діяла постанова про роздільне навчання </vt:lpstr>
      <vt:lpstr>Висновки</vt:lpstr>
      <vt:lpstr>Джерела інформації: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29</cp:revision>
  <dcterms:created xsi:type="dcterms:W3CDTF">2024-04-08T10:15:07Z</dcterms:created>
  <dcterms:modified xsi:type="dcterms:W3CDTF">2024-04-11T10:45:08Z</dcterms:modified>
</cp:coreProperties>
</file>