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rimo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</p:embeddedFont>
    <p:embeddedFont>
      <p:font typeface="Open Sans Bold" panose="020B0604020202020204" charset="0"/>
      <p:regular r:id="rId21"/>
    </p:embeddedFont>
    <p:embeddedFont>
      <p:font typeface="Open Sans Bold Italics" panose="020B0604020202020204" charset="0"/>
      <p:regular r:id="rId22"/>
    </p:embeddedFont>
    <p:embeddedFont>
      <p:font typeface="PT Serif Bold" panose="020B0604020202020204" charset="-52"/>
      <p:regular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708" b="-962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388016" y="4806161"/>
            <a:ext cx="14091416" cy="1409141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C3529">
                <a:alpha val="6980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6561453"/>
            <a:ext cx="7244465" cy="332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 Bold"/>
              </a:rPr>
              <a:t>РОБОТУ ВИКОНАВ: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 Bold"/>
              </a:rPr>
              <a:t>Заборський Володимир Володимирович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 Bold"/>
              </a:rPr>
              <a:t>учень 10-А класу</a:t>
            </a: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 Bold"/>
              </a:rPr>
              <a:t>Ліцею міжнародних відносин №51 Печерського району м. Києва</a:t>
            </a:r>
          </a:p>
          <a:p>
            <a:pPr algn="ctr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Open Sans Bold"/>
            </a:endParaRPr>
          </a:p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Open Sans Bold"/>
              </a:rPr>
              <a:t>Керівник проєкту: Нескороменко Дар’я Вікторівна, учитель історії Ліцею міжнародних відносин №51 Печерського району м. Києва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37244" y="2745383"/>
            <a:ext cx="1185160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</a:rPr>
              <a:t>Таємниче місце на схилах Дніпра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162" y="916795"/>
            <a:ext cx="7359879" cy="7359879"/>
          </a:xfrm>
          <a:custGeom>
            <a:avLst/>
            <a:gdLst/>
            <a:ahLst/>
            <a:cxnLst/>
            <a:rect l="l" t="t" r="r" b="b"/>
            <a:pathLst>
              <a:path w="7359879" h="7359879">
                <a:moveTo>
                  <a:pt x="0" y="0"/>
                </a:moveTo>
                <a:lnTo>
                  <a:pt x="7359880" y="0"/>
                </a:lnTo>
                <a:lnTo>
                  <a:pt x="7359880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586102" y="224645"/>
            <a:ext cx="5433656" cy="122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CF8729"/>
                </a:solidFill>
                <a:latin typeface="Arimo Bold"/>
              </a:rPr>
              <a:t>Підземелля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35221" y="1830977"/>
            <a:ext cx="9486248" cy="6138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З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внутрішніми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приміщеннями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пов’язано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багато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моторошних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легенд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: </a:t>
            </a: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знаходячись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підземлею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чутно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звуки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битви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;</a:t>
            </a: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в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підземних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комунікаціях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“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зеленки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”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знаходяться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портали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в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інші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виміри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;</a:t>
            </a: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uk-UA" sz="2499" dirty="0">
                <a:solidFill>
                  <a:srgbClr val="FFFFFF"/>
                </a:solidFill>
                <a:latin typeface="Open Sans Bold"/>
              </a:rPr>
              <a:t>місце, яке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 </a:t>
            </a:r>
            <a:r>
              <a:rPr lang="uk-UA" sz="2499" dirty="0">
                <a:solidFill>
                  <a:srgbClr val="FFFFFF"/>
                </a:solidFill>
                <a:latin typeface="Open Sans Bold"/>
              </a:rPr>
              <a:t>наповнене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привид</a:t>
            </a:r>
            <a:r>
              <a:rPr lang="uk-UA" sz="2499" dirty="0" err="1">
                <a:solidFill>
                  <a:srgbClr val="FFFFFF"/>
                </a:solidFill>
                <a:latin typeface="Open Sans Bold"/>
              </a:rPr>
              <a:t>ами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. </a:t>
            </a: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FFFFFF"/>
              </a:solidFill>
              <a:latin typeface="Open Sans Bold"/>
            </a:endParaRPr>
          </a:p>
          <a:p>
            <a:pPr algn="just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Коридори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Зеленого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театру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люблять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використовувати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сатаністи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для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проведення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обрядів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на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що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вказують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пентаграми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на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стінах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.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Їхня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цікавість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до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цього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місця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зумовлена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також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наявністю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кладовища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поряд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де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ховали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виключно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самовбивць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та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нехрещених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99" dirty="0" err="1">
                <a:solidFill>
                  <a:srgbClr val="FFFFFF"/>
                </a:solidFill>
                <a:latin typeface="Open Sans Bold"/>
              </a:rPr>
              <a:t>немовлят</a:t>
            </a:r>
            <a:r>
              <a:rPr lang="en-US" sz="2499" dirty="0">
                <a:solidFill>
                  <a:srgbClr val="FFFFFF"/>
                </a:solidFill>
                <a:latin typeface="Open Sans Bold"/>
              </a:rPr>
              <a:t>. </a:t>
            </a:r>
          </a:p>
          <a:p>
            <a:pPr algn="just">
              <a:lnSpc>
                <a:spcPts val="2319"/>
              </a:lnSpc>
            </a:pPr>
            <a:endParaRPr lang="en-US" sz="2499" dirty="0">
              <a:solidFill>
                <a:srgbClr val="FFFFFF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4774" y="601178"/>
            <a:ext cx="6813483" cy="9084644"/>
          </a:xfrm>
          <a:custGeom>
            <a:avLst/>
            <a:gdLst/>
            <a:ahLst/>
            <a:cxnLst/>
            <a:rect l="l" t="t" r="r" b="b"/>
            <a:pathLst>
              <a:path w="6813483" h="9084644">
                <a:moveTo>
                  <a:pt x="0" y="0"/>
                </a:moveTo>
                <a:lnTo>
                  <a:pt x="6813483" y="0"/>
                </a:lnTo>
                <a:lnTo>
                  <a:pt x="6813483" y="9084644"/>
                </a:lnTo>
                <a:lnTo>
                  <a:pt x="0" y="9084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824001" y="476251"/>
            <a:ext cx="10125924" cy="6381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Open Sans Bold"/>
              </a:rPr>
              <a:t>    Дренажні системи є найцікавішим місцем Зеленого театру. Деякі з них ведуть аж до Подолу чи до Лаври. 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Open Sans Bold"/>
              </a:rPr>
              <a:t>   “Зеленка” - своєрідний хаб для них. Всередині них завжди одна температура - 15 градусів за Цельсієм за рахунок ефекту погребу.  Всередині немає зв’язку та на деяких ділянках присутній метан та сірководень,</a:t>
            </a:r>
            <a:r>
              <a:rPr lang="en-US" sz="3000" u="sng">
                <a:solidFill>
                  <a:srgbClr val="FFFFFF"/>
                </a:solidFill>
                <a:latin typeface="Open Sans Bold"/>
              </a:rPr>
              <a:t> а тому без досвідченої людини чи дуже точної мапи йти не варто</a:t>
            </a:r>
            <a:r>
              <a:rPr lang="en-US" sz="3000">
                <a:solidFill>
                  <a:srgbClr val="FFFFFF"/>
                </a:solidFill>
                <a:latin typeface="Open Sans Bold"/>
              </a:rPr>
              <a:t>.      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Open Sans Bold"/>
              </a:rPr>
              <a:t> Дренажні системи за рахунок екскурсій та дігерів підтримують популярність Зеленого театру і до наших днів.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38311" y="537527"/>
            <a:ext cx="4144089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FFFFFF"/>
                </a:solidFill>
                <a:latin typeface="Open Sans Bold"/>
              </a:rPr>
              <a:t>Висновки</a:t>
            </a:r>
            <a:endParaRPr lang="en-US" sz="5199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77464" y="1924050"/>
            <a:ext cx="16171011" cy="638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Open Sans Bold"/>
              </a:rPr>
              <a:t>Зелений театр — історична пам'ятка в центрі Києва, про яку мало хто знає. 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Open Sans Bold"/>
              </a:rPr>
              <a:t>     Колишня частина Київської фортеці пройшла шлях від оборонної споруди до кінотеатру та нічного клубу просто неба. На території Зеленого театру є багато атмосферних місць для фотографій, не дивлячись на його занедбаний стан. Споруда має багато входів всередину і розгалужену систему підземних комунікацій. Театр також слугує своєрідним хабом для багаточислених дренажних систем, які виходять прямо до нього.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Open Sans Bold"/>
              </a:rPr>
              <a:t>    Це місце є унікальним за свою історію та здатність приваблювати людей різних субкультур. Суспільство має звернути увагу на Зелений театр, аби зберегти його, адже це одна з частин Київської фортеці та місце з багатою історією. Своїм прикладом Зелений театр зможе привернути увагу і на інші закинуті архітектурні та історичні пам'ятки.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07274" y="537527"/>
            <a:ext cx="11561326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FFFFFF"/>
                </a:solidFill>
                <a:latin typeface="Open Sans Bold"/>
              </a:rPr>
              <a:t>Список</a:t>
            </a:r>
            <a:r>
              <a:rPr lang="en-US" sz="51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Open Sans Bold"/>
              </a:rPr>
              <a:t>використаних</a:t>
            </a:r>
            <a:r>
              <a:rPr lang="en-US" sz="51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Open Sans Bold"/>
              </a:rPr>
              <a:t>джерел</a:t>
            </a:r>
            <a:endParaRPr lang="en-US" sz="5199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91497" y="1807877"/>
            <a:ext cx="16487680" cy="849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5"/>
              </a:lnSpc>
            </a:pPr>
            <a:r>
              <a:rPr lang="en-US" sz="2489" dirty="0">
                <a:solidFill>
                  <a:srgbClr val="FFFFFF"/>
                </a:solidFill>
                <a:latin typeface="Open Sans Bold"/>
              </a:rPr>
              <a:t> 1.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Вернер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 Н. У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Києві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виступом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 DJ Jackal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закрився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 "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Зелений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театр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". /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Неллі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Вернер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 // LB.ua. 2014 . [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Електронний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ресурс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]: –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Режим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доступу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: https://lb.ua/culture/2014/09/28/280822_kieve_vistupleniem_britanskogo_dj.html</a:t>
            </a:r>
          </a:p>
          <a:p>
            <a:pPr>
              <a:lnSpc>
                <a:spcPts val="3485"/>
              </a:lnSpc>
            </a:pPr>
            <a:endParaRPr lang="en-US" sz="2489" dirty="0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3485"/>
              </a:lnSpc>
            </a:pP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2.Власов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Олександр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Васильович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/ С. К.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Кілессо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//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Енциклопедія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Сучасної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України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[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Електронний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ресурс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] /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Редкол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. : І. М.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Дзюба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, А. І.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Жуковський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, М. Г.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Железняк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[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та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ін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.] ; НАН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України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, НТШ. – К. :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Інститут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енциклопедичних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досліджень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НАН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України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, 2005. –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Режим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доступу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: https://esu.com.ua/article-35143</a:t>
            </a:r>
          </a:p>
          <a:p>
            <a:pPr>
              <a:lnSpc>
                <a:spcPts val="3485"/>
              </a:lnSpc>
            </a:pPr>
            <a:endParaRPr lang="en-US" sz="2489" spc="-49" dirty="0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3485"/>
              </a:lnSpc>
            </a:pP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3.Зелений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театр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.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Проклята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фортеця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у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центрі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міста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. //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Київ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: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тут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і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там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. 2011. [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Електронний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ресурс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]: –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Режим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доступу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: https://kyivtutitam.wordpress.com/2011/10/26/13/</a:t>
            </a:r>
          </a:p>
          <a:p>
            <a:pPr>
              <a:lnSpc>
                <a:spcPts val="3485"/>
              </a:lnSpc>
            </a:pPr>
            <a:endParaRPr lang="en-US" sz="2489" spc="-49" dirty="0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3485"/>
              </a:lnSpc>
            </a:pP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4.Історико-містобудівні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дослідження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Києва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/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За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ред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.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В.Вечерського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. –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Київ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: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Фенікс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, 2012. – 312 с.</a:t>
            </a:r>
          </a:p>
          <a:p>
            <a:pPr>
              <a:lnSpc>
                <a:spcPts val="3485"/>
              </a:lnSpc>
            </a:pPr>
            <a:endParaRPr lang="en-US" sz="2489" spc="-49" dirty="0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3485"/>
              </a:lnSpc>
            </a:pP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5.</a:t>
            </a:r>
            <a:r>
              <a:rPr lang="uk-UA" sz="2489" spc="-49" dirty="0">
                <a:solidFill>
                  <a:srgbClr val="FFFFFF"/>
                </a:solidFill>
                <a:latin typeface="Open Sans Bold"/>
              </a:rPr>
              <a:t>Історія Київського Зеленого театру. Історичні фото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. //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Київінформ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. 2023. [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Електронний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ресурс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]: –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Режим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spc="-49" dirty="0" err="1">
                <a:solidFill>
                  <a:srgbClr val="FFFFFF"/>
                </a:solidFill>
                <a:latin typeface="Open Sans Bold"/>
              </a:rPr>
              <a:t>доступу</a:t>
            </a:r>
            <a:r>
              <a:rPr lang="en-US" sz="2489" spc="-49" dirty="0">
                <a:solidFill>
                  <a:srgbClr val="FFFFFF"/>
                </a:solidFill>
                <a:latin typeface="Open Sans Bold"/>
              </a:rPr>
              <a:t>: https://kievinform.com/archives/18926</a:t>
            </a:r>
          </a:p>
          <a:p>
            <a:pPr>
              <a:lnSpc>
                <a:spcPts val="3485"/>
              </a:lnSpc>
            </a:pPr>
            <a:endParaRPr lang="en-US" sz="2489" spc="-49" dirty="0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3485"/>
              </a:lnSpc>
            </a:pPr>
            <a:r>
              <a:rPr lang="en-US" sz="2489" dirty="0">
                <a:solidFill>
                  <a:srgbClr val="FFFFFF"/>
                </a:solidFill>
                <a:latin typeface="Open Sans Bold"/>
              </a:rPr>
              <a:t>6.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Соломаха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 О.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Містичний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Київ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: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інші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виміри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Зеленого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театру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. /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Ольга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Соломаха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 //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ТиКиїв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 . 2023.</a:t>
            </a:r>
          </a:p>
          <a:p>
            <a:pPr>
              <a:lnSpc>
                <a:spcPts val="3485"/>
              </a:lnSpc>
            </a:pPr>
            <a:r>
              <a:rPr lang="en-US" sz="2489" dirty="0">
                <a:solidFill>
                  <a:srgbClr val="FFFFFF"/>
                </a:solidFill>
                <a:latin typeface="Open Sans Bold"/>
              </a:rPr>
              <a:t> [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Електронний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ресурс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]: –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Режим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489" dirty="0" err="1">
                <a:solidFill>
                  <a:srgbClr val="FFFFFF"/>
                </a:solidFill>
                <a:latin typeface="Open Sans Bold"/>
              </a:rPr>
              <a:t>доступу</a:t>
            </a:r>
            <a:r>
              <a:rPr lang="en-US" sz="2489" dirty="0">
                <a:solidFill>
                  <a:srgbClr val="FFFFFF"/>
                </a:solidFill>
                <a:latin typeface="Open Sans Bold"/>
              </a:rPr>
              <a:t>: https://tykyiv.com/city/mistichnii-kiyiv-zelenii-teatr/</a:t>
            </a:r>
          </a:p>
          <a:p>
            <a:pPr>
              <a:lnSpc>
                <a:spcPts val="3485"/>
              </a:lnSpc>
            </a:pPr>
            <a:endParaRPr lang="en-US" sz="2489" dirty="0">
              <a:solidFill>
                <a:srgbClr val="FFFFFF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0388" y="971550"/>
            <a:ext cx="18087612" cy="10171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0"/>
              </a:lnSpc>
            </a:pPr>
            <a:r>
              <a:rPr lang="en-US" sz="3414">
                <a:solidFill>
                  <a:srgbClr val="FFFFFF"/>
                </a:solidFill>
                <a:latin typeface="Open Sans Bold Italics"/>
              </a:rPr>
              <a:t>  </a:t>
            </a:r>
            <a:r>
              <a:rPr lang="en-US" sz="3414" u="sng">
                <a:solidFill>
                  <a:srgbClr val="FFFFFF"/>
                </a:solidFill>
                <a:latin typeface="Open Sans Bold Italics"/>
              </a:rPr>
              <a:t>Мета </a:t>
            </a:r>
            <a:r>
              <a:rPr lang="en-US" sz="3414">
                <a:solidFill>
                  <a:srgbClr val="FFFFFF"/>
                </a:solidFill>
                <a:latin typeface="Open Sans Bold"/>
              </a:rPr>
              <a:t>: дослідити історію виникнення, розквіту та занепаду Зеленого театру в м. Києві.</a:t>
            </a:r>
          </a:p>
          <a:p>
            <a:pPr>
              <a:lnSpc>
                <a:spcPts val="4780"/>
              </a:lnSpc>
            </a:pPr>
            <a:r>
              <a:rPr lang="en-US" sz="3414">
                <a:solidFill>
                  <a:srgbClr val="FFFFFF"/>
                </a:solidFill>
                <a:latin typeface="Open Sans Bold"/>
              </a:rPr>
              <a:t>  </a:t>
            </a:r>
            <a:r>
              <a:rPr lang="en-US" sz="3414" u="sng">
                <a:solidFill>
                  <a:srgbClr val="FFFFFF"/>
                </a:solidFill>
                <a:latin typeface="Open Sans Bold Italics"/>
              </a:rPr>
              <a:t>Об'єкт дослідження</a:t>
            </a:r>
            <a:r>
              <a:rPr lang="en-US" sz="3414">
                <a:solidFill>
                  <a:srgbClr val="FFFFFF"/>
                </a:solidFill>
                <a:latin typeface="Open Sans Bold"/>
              </a:rPr>
              <a:t> : покинуті історичні місця м. Києва.</a:t>
            </a:r>
          </a:p>
          <a:p>
            <a:pPr>
              <a:lnSpc>
                <a:spcPts val="4780"/>
              </a:lnSpc>
            </a:pPr>
            <a:r>
              <a:rPr lang="en-US" sz="3414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414" u="sng">
                <a:solidFill>
                  <a:srgbClr val="FFFFFF"/>
                </a:solidFill>
                <a:latin typeface="Open Sans Bold Italics"/>
              </a:rPr>
              <a:t> Предмет дослідження</a:t>
            </a:r>
            <a:r>
              <a:rPr lang="en-US" sz="3414">
                <a:solidFill>
                  <a:srgbClr val="FFFFFF"/>
                </a:solidFill>
                <a:latin typeface="Open Sans Bold"/>
              </a:rPr>
              <a:t> : історія Зеленого театру (м.Київ, Паркова дорога, 2).</a:t>
            </a:r>
          </a:p>
          <a:p>
            <a:pPr>
              <a:lnSpc>
                <a:spcPts val="4780"/>
              </a:lnSpc>
            </a:pPr>
            <a:r>
              <a:rPr lang="en-US" sz="3414">
                <a:solidFill>
                  <a:srgbClr val="FFFFFF"/>
                </a:solidFill>
                <a:latin typeface="Open Sans Bold"/>
              </a:rPr>
              <a:t> </a:t>
            </a:r>
          </a:p>
          <a:p>
            <a:pPr>
              <a:lnSpc>
                <a:spcPts val="4780"/>
              </a:lnSpc>
            </a:pPr>
            <a:r>
              <a:rPr lang="en-US" sz="3414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414" u="sng">
                <a:solidFill>
                  <a:srgbClr val="FFFFFF"/>
                </a:solidFill>
                <a:latin typeface="Open Sans Bold Italics"/>
              </a:rPr>
              <a:t>Завдання</a:t>
            </a:r>
            <a:r>
              <a:rPr lang="en-US" sz="3414">
                <a:solidFill>
                  <a:srgbClr val="FFFFFF"/>
                </a:solidFill>
                <a:latin typeface="Open Sans Bold"/>
              </a:rPr>
              <a:t> :</a:t>
            </a:r>
          </a:p>
          <a:p>
            <a:pPr marL="737298" lvl="1" indent="-368649">
              <a:lnSpc>
                <a:spcPts val="4780"/>
              </a:lnSpc>
              <a:buFont typeface="Arial"/>
              <a:buChar char="•"/>
            </a:pPr>
            <a:r>
              <a:rPr lang="en-US" sz="3414">
                <a:solidFill>
                  <a:srgbClr val="FFFFFF"/>
                </a:solidFill>
                <a:latin typeface="Open Sans Bold"/>
              </a:rPr>
              <a:t>   дослідити історичну будівлю Зеленого театру;</a:t>
            </a:r>
          </a:p>
          <a:p>
            <a:pPr marL="737298" lvl="1" indent="-368649">
              <a:lnSpc>
                <a:spcPts val="4780"/>
              </a:lnSpc>
              <a:buFont typeface="Arial"/>
              <a:buChar char="•"/>
            </a:pPr>
            <a:r>
              <a:rPr lang="en-US" sz="3414">
                <a:solidFill>
                  <a:srgbClr val="FFFFFF"/>
                </a:solidFill>
                <a:latin typeface="Open Sans Bold"/>
              </a:rPr>
              <a:t>   опрацювати літературу з теми створення та функціонування театру;</a:t>
            </a:r>
          </a:p>
          <a:p>
            <a:pPr marL="737298" lvl="1" indent="-368649">
              <a:lnSpc>
                <a:spcPts val="4780"/>
              </a:lnSpc>
              <a:buFont typeface="Arial"/>
              <a:buChar char="•"/>
            </a:pPr>
            <a:r>
              <a:rPr lang="en-US" sz="3414">
                <a:solidFill>
                  <a:srgbClr val="FFFFFF"/>
                </a:solidFill>
                <a:latin typeface="Open Sans"/>
              </a:rPr>
              <a:t>   </a:t>
            </a:r>
            <a:r>
              <a:rPr lang="en-US" sz="3414">
                <a:solidFill>
                  <a:srgbClr val="FFFFFF"/>
                </a:solidFill>
                <a:latin typeface="Open Sans Bold"/>
              </a:rPr>
              <a:t>зібрати існуючі історії та легенди щодо таємничого місця на схилах Дніпра;</a:t>
            </a:r>
          </a:p>
          <a:p>
            <a:pPr marL="737298" lvl="1" indent="-368649">
              <a:lnSpc>
                <a:spcPts val="4780"/>
              </a:lnSpc>
              <a:buFont typeface="Arial"/>
              <a:buChar char="•"/>
            </a:pPr>
            <a:r>
              <a:rPr lang="en-US" sz="3414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414">
                <a:solidFill>
                  <a:srgbClr val="FFFFFF"/>
                </a:solidFill>
                <a:latin typeface="Open Sans Bold"/>
              </a:rPr>
              <a:t> знайти цікаві місця на території історичної забудови;</a:t>
            </a:r>
          </a:p>
          <a:p>
            <a:pPr marL="737298" lvl="1" indent="-368649">
              <a:lnSpc>
                <a:spcPts val="4780"/>
              </a:lnSpc>
              <a:buFont typeface="Arial"/>
              <a:buChar char="•"/>
            </a:pPr>
            <a:r>
              <a:rPr lang="en-US" sz="3414">
                <a:solidFill>
                  <a:srgbClr val="FFFFFF"/>
                </a:solidFill>
                <a:latin typeface="Open Sans"/>
              </a:rPr>
              <a:t>  </a:t>
            </a:r>
            <a:r>
              <a:rPr lang="en-US" sz="3414">
                <a:solidFill>
                  <a:srgbClr val="FFFFFF"/>
                </a:solidFill>
                <a:latin typeface="Open Sans Bold"/>
              </a:rPr>
              <a:t>підвищити рівень обізнаності суспільства стосовно Зеленого театру;</a:t>
            </a:r>
          </a:p>
          <a:p>
            <a:pPr marL="737298" lvl="1" indent="-368649">
              <a:lnSpc>
                <a:spcPts val="4780"/>
              </a:lnSpc>
              <a:buFont typeface="Arial"/>
              <a:buChar char="•"/>
            </a:pPr>
            <a:r>
              <a:rPr lang="en-US" sz="3414">
                <a:solidFill>
                  <a:srgbClr val="FFFFFF"/>
                </a:solidFill>
                <a:latin typeface="Open Sans Bold"/>
              </a:rPr>
              <a:t>  популяризувати серед молоді та громадськості приховані історичні пам'ятки на прикладі Зеленого театру.</a:t>
            </a:r>
          </a:p>
          <a:p>
            <a:pPr>
              <a:lnSpc>
                <a:spcPts val="4780"/>
              </a:lnSpc>
            </a:pPr>
            <a:endParaRPr lang="en-US" sz="3414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4780"/>
              </a:lnSpc>
            </a:pPr>
            <a:endParaRPr lang="en-US" sz="3414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4780"/>
              </a:lnSpc>
            </a:pPr>
            <a:endParaRPr lang="en-US" sz="3414">
              <a:solidFill>
                <a:srgbClr val="FFFFFF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8292" y="718629"/>
            <a:ext cx="7654555" cy="6162713"/>
          </a:xfrm>
          <a:custGeom>
            <a:avLst/>
            <a:gdLst/>
            <a:ahLst/>
            <a:cxnLst/>
            <a:rect l="l" t="t" r="r" b="b"/>
            <a:pathLst>
              <a:path w="7654555" h="6162713">
                <a:moveTo>
                  <a:pt x="0" y="0"/>
                </a:moveTo>
                <a:lnTo>
                  <a:pt x="7654555" y="0"/>
                </a:lnTo>
                <a:lnTo>
                  <a:pt x="7654555" y="6162713"/>
                </a:lnTo>
                <a:lnTo>
                  <a:pt x="0" y="61627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103" b="-1210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114601" y="481693"/>
            <a:ext cx="9884443" cy="4247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31"/>
              </a:lnSpc>
            </a:pPr>
            <a:r>
              <a:rPr lang="en-US" sz="3022">
                <a:solidFill>
                  <a:srgbClr val="FFFFFF"/>
                </a:solidFill>
                <a:latin typeface="Open Sans Bold"/>
              </a:rPr>
              <a:t>   </a:t>
            </a:r>
          </a:p>
          <a:p>
            <a:pPr algn="just">
              <a:lnSpc>
                <a:spcPts val="4231"/>
              </a:lnSpc>
            </a:pPr>
            <a:r>
              <a:rPr lang="en-US" sz="3022">
                <a:solidFill>
                  <a:srgbClr val="FFFFFF"/>
                </a:solidFill>
                <a:latin typeface="Open Sans Bold"/>
              </a:rPr>
              <a:t> Зелений театр або “зеленка”, як його називають в народі - це колишня частина Київської фортеці та амфітеатр .Розташований прямо в серці Києва, за станцією метро Арсенальна. Побудований в 19 столітті, як оборонна фортеця для захисту арсеналу та водокачки.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775871" y="9033964"/>
            <a:ext cx="4834220" cy="401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6"/>
              </a:lnSpc>
            </a:pPr>
            <a:r>
              <a:rPr lang="en-US" sz="2332">
                <a:solidFill>
                  <a:srgbClr val="FFFFFF"/>
                </a:solidFill>
                <a:latin typeface="Open Sans Bold"/>
              </a:rPr>
              <a:t>(Водокачка та стіни “зеленки”)</a:t>
            </a:r>
          </a:p>
        </p:txBody>
      </p:sp>
      <p:sp>
        <p:nvSpPr>
          <p:cNvPr id="5" name="Freeform 5"/>
          <p:cNvSpPr/>
          <p:nvPr/>
        </p:nvSpPr>
        <p:spPr>
          <a:xfrm>
            <a:off x="618176" y="1028700"/>
            <a:ext cx="6914787" cy="5509791"/>
          </a:xfrm>
          <a:custGeom>
            <a:avLst/>
            <a:gdLst/>
            <a:ahLst/>
            <a:cxnLst/>
            <a:rect l="l" t="t" r="r" b="b"/>
            <a:pathLst>
              <a:path w="6914787" h="5509791">
                <a:moveTo>
                  <a:pt x="0" y="0"/>
                </a:moveTo>
                <a:lnTo>
                  <a:pt x="6914787" y="0"/>
                </a:lnTo>
                <a:lnTo>
                  <a:pt x="6914787" y="5509791"/>
                </a:lnTo>
                <a:lnTo>
                  <a:pt x="0" y="55097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862793" y="5143500"/>
            <a:ext cx="7729972" cy="4994251"/>
          </a:xfrm>
          <a:custGeom>
            <a:avLst/>
            <a:gdLst/>
            <a:ahLst/>
            <a:cxnLst/>
            <a:rect l="l" t="t" r="r" b="b"/>
            <a:pathLst>
              <a:path w="7729972" h="4994251">
                <a:moveTo>
                  <a:pt x="0" y="0"/>
                </a:moveTo>
                <a:lnTo>
                  <a:pt x="7729972" y="0"/>
                </a:lnTo>
                <a:lnTo>
                  <a:pt x="7729972" y="4994251"/>
                </a:lnTo>
                <a:lnTo>
                  <a:pt x="0" y="49942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434" b="-4534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120842" y="5334433"/>
            <a:ext cx="7138458" cy="4324079"/>
          </a:xfrm>
          <a:custGeom>
            <a:avLst/>
            <a:gdLst/>
            <a:ahLst/>
            <a:cxnLst/>
            <a:rect l="l" t="t" r="r" b="b"/>
            <a:pathLst>
              <a:path w="7138458" h="4324079">
                <a:moveTo>
                  <a:pt x="0" y="0"/>
                </a:moveTo>
                <a:lnTo>
                  <a:pt x="7138458" y="0"/>
                </a:lnTo>
                <a:lnTo>
                  <a:pt x="7138458" y="4324080"/>
                </a:lnTo>
                <a:lnTo>
                  <a:pt x="0" y="4324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8582" y="3853119"/>
            <a:ext cx="7324412" cy="5303445"/>
          </a:xfrm>
          <a:custGeom>
            <a:avLst/>
            <a:gdLst/>
            <a:ahLst/>
            <a:cxnLst/>
            <a:rect l="l" t="t" r="r" b="b"/>
            <a:pathLst>
              <a:path w="7324412" h="5303445">
                <a:moveTo>
                  <a:pt x="0" y="0"/>
                </a:moveTo>
                <a:lnTo>
                  <a:pt x="7324412" y="0"/>
                </a:lnTo>
                <a:lnTo>
                  <a:pt x="7324412" y="5303445"/>
                </a:lnTo>
                <a:lnTo>
                  <a:pt x="0" y="5303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26" b="-3258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98684" y="931112"/>
            <a:ext cx="10311659" cy="26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Свою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діяльнясть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як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амфітеатр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розпочав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після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Другої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світової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війни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у 1949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році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.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За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проєктом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архітектора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Олександра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Власова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.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Було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побудовано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кінотеатр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та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парк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розваг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на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4000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місць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.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Місце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мало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неабияку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популярність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серед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Open Sans Bold"/>
              </a:rPr>
              <a:t>киян</a:t>
            </a:r>
            <a:r>
              <a:rPr lang="en-US" sz="3000" dirty="0">
                <a:solidFill>
                  <a:srgbClr val="FFFFFF"/>
                </a:solidFill>
                <a:latin typeface="Open Sans Bold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801878" y="5656354"/>
            <a:ext cx="7891087" cy="3181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Open Sans Bold"/>
              </a:rPr>
              <a:t>З відкриттям Гідропарку та Жовтневого палацу, Зелений театр почав втрачати популярність, а згодом згорів від удару блискавки. На початку 1980-х років реконструйований.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18931" y="9201150"/>
            <a:ext cx="5183714" cy="50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3"/>
              </a:lnSpc>
            </a:pPr>
            <a:r>
              <a:rPr lang="en-US" sz="2952">
                <a:solidFill>
                  <a:srgbClr val="FFFFFF"/>
                </a:solidFill>
                <a:latin typeface="Open Sans"/>
              </a:rPr>
              <a:t>Зелений театр, 1950-ті роки.</a:t>
            </a:r>
          </a:p>
        </p:txBody>
      </p:sp>
      <p:sp>
        <p:nvSpPr>
          <p:cNvPr id="6" name="Freeform 6"/>
          <p:cNvSpPr/>
          <p:nvPr/>
        </p:nvSpPr>
        <p:spPr>
          <a:xfrm>
            <a:off x="1040824" y="4079378"/>
            <a:ext cx="6782272" cy="4850929"/>
          </a:xfrm>
          <a:custGeom>
            <a:avLst/>
            <a:gdLst/>
            <a:ahLst/>
            <a:cxnLst/>
            <a:rect l="l" t="t" r="r" b="b"/>
            <a:pathLst>
              <a:path w="6782272" h="4850929">
                <a:moveTo>
                  <a:pt x="0" y="0"/>
                </a:moveTo>
                <a:lnTo>
                  <a:pt x="6782272" y="0"/>
                </a:lnTo>
                <a:lnTo>
                  <a:pt x="6782272" y="4850928"/>
                </a:lnTo>
                <a:lnTo>
                  <a:pt x="0" y="48509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285" t="-4127" r="-23979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121679" y="410059"/>
            <a:ext cx="7013076" cy="5078014"/>
          </a:xfrm>
          <a:custGeom>
            <a:avLst/>
            <a:gdLst/>
            <a:ahLst/>
            <a:cxnLst/>
            <a:rect l="l" t="t" r="r" b="b"/>
            <a:pathLst>
              <a:path w="7013076" h="5078014">
                <a:moveTo>
                  <a:pt x="0" y="0"/>
                </a:moveTo>
                <a:lnTo>
                  <a:pt x="7013076" y="0"/>
                </a:lnTo>
                <a:lnTo>
                  <a:pt x="7013076" y="5078013"/>
                </a:lnTo>
                <a:lnTo>
                  <a:pt x="0" y="5078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26" b="-3258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707058" y="1028700"/>
            <a:ext cx="5829129" cy="3876192"/>
          </a:xfrm>
          <a:custGeom>
            <a:avLst/>
            <a:gdLst/>
            <a:ahLst/>
            <a:cxnLst/>
            <a:rect l="l" t="t" r="r" b="b"/>
            <a:pathLst>
              <a:path w="5829129" h="3876192">
                <a:moveTo>
                  <a:pt x="0" y="0"/>
                </a:moveTo>
                <a:lnTo>
                  <a:pt x="5829128" y="0"/>
                </a:lnTo>
                <a:lnTo>
                  <a:pt x="5829128" y="3876192"/>
                </a:lnTo>
                <a:lnTo>
                  <a:pt x="0" y="38761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63" t="-1010" r="-2663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5489" y="1463560"/>
            <a:ext cx="7359879" cy="7359879"/>
          </a:xfrm>
          <a:custGeom>
            <a:avLst/>
            <a:gdLst/>
            <a:ahLst/>
            <a:cxnLst/>
            <a:rect l="l" t="t" r="r" b="b"/>
            <a:pathLst>
              <a:path w="7359879" h="7359879">
                <a:moveTo>
                  <a:pt x="0" y="0"/>
                </a:moveTo>
                <a:lnTo>
                  <a:pt x="7359879" y="0"/>
                </a:lnTo>
                <a:lnTo>
                  <a:pt x="7359879" y="7359880"/>
                </a:lnTo>
                <a:lnTo>
                  <a:pt x="0" y="7359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21286" y="1692124"/>
            <a:ext cx="9198514" cy="573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Open Sans Bold"/>
              </a:rPr>
              <a:t>   З 2011 року на території Зеленого театру почав працювати однойменний нічний клуб, на вечірках якого виступали в тому числі українські діджеї, такі як: Kemper, Koloah, Sho. Також в клубі виступав і британський виконавець DJ Jackal.</a:t>
            </a:r>
          </a:p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Open Sans Bold"/>
              </a:rPr>
              <a:t> У зв’язку з порушенням умов оренди клуб було закрито за рішенням місцевої прокуратури у вересні 2014 року і передано у власність громади .</a:t>
            </a:r>
          </a:p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Open Sans Bold"/>
              </a:rPr>
              <a:t> Наразі театр перебуває у занедбаному стані.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0584" y="702129"/>
            <a:ext cx="7107283" cy="7620218"/>
          </a:xfrm>
          <a:custGeom>
            <a:avLst/>
            <a:gdLst/>
            <a:ahLst/>
            <a:cxnLst/>
            <a:rect l="l" t="t" r="r" b="b"/>
            <a:pathLst>
              <a:path w="7107283" h="7620218">
                <a:moveTo>
                  <a:pt x="0" y="0"/>
                </a:moveTo>
                <a:lnTo>
                  <a:pt x="7107283" y="0"/>
                </a:lnTo>
                <a:lnTo>
                  <a:pt x="7107283" y="7620217"/>
                </a:lnTo>
                <a:lnTo>
                  <a:pt x="0" y="76202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682" t="-2324" r="-102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54786" y="8498515"/>
            <a:ext cx="5978880" cy="570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0"/>
              </a:lnSpc>
            </a:pPr>
            <a:r>
              <a:rPr lang="en-US" sz="3307">
                <a:solidFill>
                  <a:srgbClr val="FFFFFF"/>
                </a:solidFill>
                <a:latin typeface="PT Serif Bold"/>
              </a:rPr>
              <a:t>Зелений театр ( вид з гори)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33295" y="1178105"/>
            <a:ext cx="6640636" cy="664063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814" y="0"/>
                  </a:moveTo>
                  <a:lnTo>
                    <a:pt x="785986" y="0"/>
                  </a:lnTo>
                  <a:cubicBezTo>
                    <a:pt x="793097" y="0"/>
                    <a:pt x="799918" y="2825"/>
                    <a:pt x="804946" y="7854"/>
                  </a:cubicBezTo>
                  <a:cubicBezTo>
                    <a:pt x="809975" y="12882"/>
                    <a:pt x="812800" y="19703"/>
                    <a:pt x="812800" y="26814"/>
                  </a:cubicBezTo>
                  <a:lnTo>
                    <a:pt x="812800" y="785986"/>
                  </a:lnTo>
                  <a:cubicBezTo>
                    <a:pt x="812800" y="793097"/>
                    <a:pt x="809975" y="799918"/>
                    <a:pt x="804946" y="804946"/>
                  </a:cubicBezTo>
                  <a:cubicBezTo>
                    <a:pt x="799918" y="809975"/>
                    <a:pt x="793097" y="812800"/>
                    <a:pt x="785986" y="812800"/>
                  </a:cubicBezTo>
                  <a:lnTo>
                    <a:pt x="26814" y="812800"/>
                  </a:lnTo>
                  <a:cubicBezTo>
                    <a:pt x="19703" y="812800"/>
                    <a:pt x="12882" y="809975"/>
                    <a:pt x="7854" y="804946"/>
                  </a:cubicBezTo>
                  <a:cubicBezTo>
                    <a:pt x="2825" y="799918"/>
                    <a:pt x="0" y="793097"/>
                    <a:pt x="0" y="785986"/>
                  </a:cubicBezTo>
                  <a:lnTo>
                    <a:pt x="0" y="26814"/>
                  </a:lnTo>
                  <a:cubicBezTo>
                    <a:pt x="0" y="19703"/>
                    <a:pt x="2825" y="12882"/>
                    <a:pt x="7854" y="7854"/>
                  </a:cubicBezTo>
                  <a:cubicBezTo>
                    <a:pt x="12882" y="2825"/>
                    <a:pt x="19703" y="0"/>
                    <a:pt x="26814" y="0"/>
                  </a:cubicBezTo>
                  <a:close/>
                </a:path>
              </a:pathLst>
            </a:custGeom>
            <a:blipFill>
              <a:blip r:embed="rId3"/>
              <a:stretch>
                <a:fillRect l="-25237" r="-25237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8720093" y="952500"/>
            <a:ext cx="8975233" cy="9188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8"/>
              </a:lnSpc>
            </a:pPr>
            <a:endParaRPr dirty="0"/>
          </a:p>
          <a:p>
            <a:pPr algn="ctr">
              <a:lnSpc>
                <a:spcPts val="4018"/>
              </a:lnSpc>
            </a:pPr>
            <a:r>
              <a:rPr lang="en-US" sz="2870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mo Bold"/>
              </a:rPr>
              <a:t>Частини</a:t>
            </a:r>
            <a:r>
              <a:rPr lang="en-US" sz="2870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Arimo Bold"/>
              </a:rPr>
              <a:t> </a:t>
            </a:r>
            <a:r>
              <a:rPr lang="en-US" sz="2870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mo Bold"/>
              </a:rPr>
              <a:t>будівлі</a:t>
            </a:r>
            <a:r>
              <a:rPr lang="en-US" sz="2870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Arimo Bold"/>
              </a:rPr>
              <a:t> </a:t>
            </a:r>
            <a:r>
              <a:rPr lang="en-US" sz="2870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mo Bold"/>
              </a:rPr>
              <a:t>Зеленого</a:t>
            </a:r>
            <a:r>
              <a:rPr lang="en-US" sz="2870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Arimo Bold"/>
              </a:rPr>
              <a:t> </a:t>
            </a:r>
            <a:r>
              <a:rPr lang="en-US" sz="2870" u="sng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mo Bold"/>
              </a:rPr>
              <a:t>театру</a:t>
            </a:r>
            <a:r>
              <a:rPr lang="en-US" sz="2870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Arimo Bold"/>
              </a:rPr>
              <a:t>:</a:t>
            </a:r>
          </a:p>
          <a:p>
            <a:pPr>
              <a:lnSpc>
                <a:spcPts val="4018"/>
              </a:lnSpc>
            </a:pPr>
            <a:r>
              <a:rPr lang="en-US" sz="2870" dirty="0">
                <a:solidFill>
                  <a:srgbClr val="FFFFFF"/>
                </a:solidFill>
                <a:latin typeface="Arimo Bold"/>
              </a:rPr>
              <a:t>1 -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верхня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стіна</a:t>
            </a:r>
            <a:r>
              <a:rPr lang="uk-UA" sz="2870" dirty="0">
                <a:solidFill>
                  <a:srgbClr val="FFFFFF"/>
                </a:solidFill>
                <a:latin typeface="Arimo Bold"/>
              </a:rPr>
              <a:t>;</a:t>
            </a:r>
            <a:endParaRPr lang="en-US" sz="2870" dirty="0">
              <a:solidFill>
                <a:srgbClr val="FFFFFF"/>
              </a:solidFill>
              <a:latin typeface="Arimo Bold"/>
            </a:endParaRPr>
          </a:p>
          <a:p>
            <a:pPr>
              <a:lnSpc>
                <a:spcPts val="4018"/>
              </a:lnSpc>
            </a:pPr>
            <a:r>
              <a:rPr lang="en-US" sz="2870" dirty="0">
                <a:solidFill>
                  <a:srgbClr val="FFFFFF"/>
                </a:solidFill>
                <a:latin typeface="Arimo Bold"/>
              </a:rPr>
              <a:t>2 -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місця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колишнього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кінотеатру</a:t>
            </a:r>
            <a:r>
              <a:rPr lang="uk-UA" sz="2870" dirty="0">
                <a:solidFill>
                  <a:srgbClr val="FFFFFF"/>
                </a:solidFill>
                <a:latin typeface="Arimo Bold"/>
              </a:rPr>
              <a:t>;</a:t>
            </a:r>
            <a:endParaRPr lang="en-US" sz="2870" dirty="0">
              <a:solidFill>
                <a:srgbClr val="FFFFFF"/>
              </a:solidFill>
              <a:latin typeface="Arimo Bold"/>
            </a:endParaRPr>
          </a:p>
          <a:p>
            <a:pPr>
              <a:lnSpc>
                <a:spcPts val="4018"/>
              </a:lnSpc>
            </a:pPr>
            <a:r>
              <a:rPr lang="en-US" sz="2870" dirty="0">
                <a:solidFill>
                  <a:srgbClr val="FFFFFF"/>
                </a:solidFill>
                <a:latin typeface="Arimo Bold"/>
              </a:rPr>
              <a:t>3 </a:t>
            </a:r>
            <a:r>
              <a:rPr lang="uk-UA" sz="2870" dirty="0">
                <a:solidFill>
                  <a:srgbClr val="FFFFFF"/>
                </a:solidFill>
                <a:latin typeface="Arimo Bold"/>
              </a:rPr>
              <a:t>-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спуск</a:t>
            </a:r>
            <a:r>
              <a:rPr lang="uk-UA" sz="2870" dirty="0">
                <a:solidFill>
                  <a:srgbClr val="FFFFFF"/>
                </a:solidFill>
                <a:latin typeface="Arimo Bold"/>
              </a:rPr>
              <a:t>;</a:t>
            </a:r>
            <a:endParaRPr lang="en-US" sz="2870" dirty="0">
              <a:solidFill>
                <a:srgbClr val="FFFFFF"/>
              </a:solidFill>
              <a:latin typeface="Arimo Bold"/>
            </a:endParaRPr>
          </a:p>
          <a:p>
            <a:pPr>
              <a:lnSpc>
                <a:spcPts val="4018"/>
              </a:lnSpc>
            </a:pPr>
            <a:r>
              <a:rPr lang="en-US" sz="2870" dirty="0">
                <a:solidFill>
                  <a:srgbClr val="FFFFFF"/>
                </a:solidFill>
                <a:latin typeface="Arimo Bold"/>
              </a:rPr>
              <a:t>4 -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входи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всередину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через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бійниці</a:t>
            </a:r>
            <a:r>
              <a:rPr lang="uk-UA" sz="2870" dirty="0">
                <a:solidFill>
                  <a:srgbClr val="FFFFFF"/>
                </a:solidFill>
                <a:latin typeface="Arimo Bold"/>
              </a:rPr>
              <a:t>;</a:t>
            </a:r>
            <a:endParaRPr lang="en-US" sz="2870" dirty="0">
              <a:solidFill>
                <a:srgbClr val="FFFFFF"/>
              </a:solidFill>
              <a:latin typeface="Arimo Bold"/>
            </a:endParaRPr>
          </a:p>
          <a:p>
            <a:pPr>
              <a:lnSpc>
                <a:spcPts val="4018"/>
              </a:lnSpc>
            </a:pPr>
            <a:r>
              <a:rPr lang="en-US" sz="2870" dirty="0">
                <a:solidFill>
                  <a:srgbClr val="FFFFFF"/>
                </a:solidFill>
                <a:latin typeface="Arimo Bold"/>
              </a:rPr>
              <a:t>5 -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місця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колишнього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нічного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клубу</a:t>
            </a:r>
            <a:r>
              <a:rPr lang="uk-UA" sz="2870" dirty="0">
                <a:solidFill>
                  <a:srgbClr val="FFFFFF"/>
                </a:solidFill>
                <a:latin typeface="Arimo Bold"/>
              </a:rPr>
              <a:t>.</a:t>
            </a:r>
            <a:endParaRPr lang="en-US" sz="2870" dirty="0">
              <a:solidFill>
                <a:srgbClr val="FFFFFF"/>
              </a:solidFill>
              <a:latin typeface="Arimo Bold"/>
            </a:endParaRPr>
          </a:p>
          <a:p>
            <a:pPr algn="ctr">
              <a:lnSpc>
                <a:spcPts val="4018"/>
              </a:lnSpc>
            </a:pPr>
            <a:endParaRPr lang="en-US" sz="2870" dirty="0">
              <a:solidFill>
                <a:srgbClr val="FFFFFF"/>
              </a:solidFill>
              <a:latin typeface="Arimo Bold"/>
            </a:endParaRPr>
          </a:p>
          <a:p>
            <a:pPr algn="ctr">
              <a:lnSpc>
                <a:spcPts val="4018"/>
              </a:lnSpc>
            </a:pP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Зелений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театр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складається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з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двох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стін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—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верхньої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та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нижньої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.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Верхня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стіна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напівокругла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,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збереглася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краще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за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нижню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,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побудована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в 1853-54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роках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.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Нижня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стіна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більш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пряма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,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побудована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в 1856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році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.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Обидві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стіни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мають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рушничні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бійниці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та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галереї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.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Через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дві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стіни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всередині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прокладено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тунелі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з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чавунними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водопровідними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трубами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з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водонапірної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вежі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до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 </a:t>
            </a:r>
            <a:r>
              <a:rPr lang="en-US" sz="2870" dirty="0" err="1">
                <a:solidFill>
                  <a:srgbClr val="FFFFFF"/>
                </a:solidFill>
                <a:latin typeface="Arimo Bold"/>
              </a:rPr>
              <a:t>арсеналу</a:t>
            </a:r>
            <a:r>
              <a:rPr lang="en-US" sz="2870" dirty="0">
                <a:solidFill>
                  <a:srgbClr val="FFFFFF"/>
                </a:solidFill>
                <a:latin typeface="Arimo Bold"/>
              </a:rPr>
              <a:t>.</a:t>
            </a:r>
          </a:p>
          <a:p>
            <a:pPr algn="ctr">
              <a:lnSpc>
                <a:spcPts val="4018"/>
              </a:lnSpc>
            </a:pPr>
            <a:endParaRPr lang="en-US" sz="2870" dirty="0">
              <a:solidFill>
                <a:srgbClr val="FFFFFF"/>
              </a:solidFill>
              <a:latin typeface="Arimo Bold"/>
            </a:endParaRPr>
          </a:p>
          <a:p>
            <a:pPr algn="ctr">
              <a:lnSpc>
                <a:spcPts val="4018"/>
              </a:lnSpc>
            </a:pPr>
            <a:endParaRPr lang="en-US" sz="2870" dirty="0">
              <a:solidFill>
                <a:srgbClr val="FFFFFF"/>
              </a:solidFill>
              <a:latin typeface="Arim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01459" y="1725195"/>
            <a:ext cx="287931" cy="373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Open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51335" y="5617192"/>
            <a:ext cx="185783" cy="43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8"/>
              </a:lnSpc>
            </a:pPr>
            <a:r>
              <a:rPr lang="en-US" sz="2562">
                <a:solidFill>
                  <a:srgbClr val="FFFFFF"/>
                </a:solidFill>
                <a:latin typeface="Open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33666" y="4255656"/>
            <a:ext cx="185783" cy="43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8"/>
              </a:lnSpc>
            </a:pPr>
            <a:r>
              <a:rPr lang="en-US" sz="2562">
                <a:solidFill>
                  <a:srgbClr val="FFFFFF"/>
                </a:solidFill>
                <a:latin typeface="Open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69720" y="2364701"/>
            <a:ext cx="185783" cy="437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8"/>
              </a:lnSpc>
            </a:pPr>
            <a:r>
              <a:rPr lang="en-US" sz="2562">
                <a:solidFill>
                  <a:srgbClr val="FFFFFF"/>
                </a:solidFill>
                <a:latin typeface="Open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57849" y="3865297"/>
            <a:ext cx="181284" cy="43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1"/>
              </a:lnSpc>
            </a:pPr>
            <a:r>
              <a:rPr lang="en-US" sz="2500">
                <a:solidFill>
                  <a:srgbClr val="FFFFFF"/>
                </a:solidFill>
                <a:latin typeface="Open Sans Bold"/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9068" y="572729"/>
            <a:ext cx="6859191" cy="4570771"/>
          </a:xfrm>
          <a:custGeom>
            <a:avLst/>
            <a:gdLst/>
            <a:ahLst/>
            <a:cxnLst/>
            <a:rect l="l" t="t" r="r" b="b"/>
            <a:pathLst>
              <a:path w="6859191" h="4996480">
                <a:moveTo>
                  <a:pt x="0" y="0"/>
                </a:moveTo>
                <a:lnTo>
                  <a:pt x="6859191" y="0"/>
                </a:lnTo>
                <a:lnTo>
                  <a:pt x="6859191" y="4996481"/>
                </a:lnTo>
                <a:lnTo>
                  <a:pt x="0" y="49964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439" b="-1184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458200" y="5407540"/>
            <a:ext cx="8390976" cy="4278766"/>
          </a:xfrm>
          <a:custGeom>
            <a:avLst/>
            <a:gdLst/>
            <a:ahLst/>
            <a:cxnLst/>
            <a:rect l="l" t="t" r="r" b="b"/>
            <a:pathLst>
              <a:path w="8761704" h="4267723">
                <a:moveTo>
                  <a:pt x="0" y="0"/>
                </a:moveTo>
                <a:lnTo>
                  <a:pt x="8761703" y="0"/>
                </a:lnTo>
                <a:lnTo>
                  <a:pt x="8761703" y="4267722"/>
                </a:lnTo>
                <a:lnTo>
                  <a:pt x="0" y="4267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0009" b="-45292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262788" y="5577543"/>
            <a:ext cx="6781800" cy="3938760"/>
            <a:chOff x="0" y="0"/>
            <a:chExt cx="1494622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94622" cy="812800"/>
            </a:xfrm>
            <a:custGeom>
              <a:avLst/>
              <a:gdLst/>
              <a:ahLst/>
              <a:cxnLst/>
              <a:rect l="l" t="t" r="r" b="b"/>
              <a:pathLst>
                <a:path w="1494622" h="812800">
                  <a:moveTo>
                    <a:pt x="24585" y="0"/>
                  </a:moveTo>
                  <a:lnTo>
                    <a:pt x="1470037" y="0"/>
                  </a:lnTo>
                  <a:cubicBezTo>
                    <a:pt x="1476557" y="0"/>
                    <a:pt x="1482810" y="2590"/>
                    <a:pt x="1487421" y="7201"/>
                  </a:cubicBezTo>
                  <a:cubicBezTo>
                    <a:pt x="1492032" y="11811"/>
                    <a:pt x="1494622" y="18065"/>
                    <a:pt x="1494622" y="24585"/>
                  </a:cubicBezTo>
                  <a:lnTo>
                    <a:pt x="1494622" y="788215"/>
                  </a:lnTo>
                  <a:cubicBezTo>
                    <a:pt x="1494622" y="801793"/>
                    <a:pt x="1483615" y="812800"/>
                    <a:pt x="1470037" y="812800"/>
                  </a:cubicBezTo>
                  <a:lnTo>
                    <a:pt x="24585" y="812800"/>
                  </a:lnTo>
                  <a:cubicBezTo>
                    <a:pt x="18065" y="812800"/>
                    <a:pt x="11811" y="810210"/>
                    <a:pt x="7201" y="805599"/>
                  </a:cubicBezTo>
                  <a:cubicBezTo>
                    <a:pt x="2590" y="800989"/>
                    <a:pt x="0" y="794735"/>
                    <a:pt x="0" y="788215"/>
                  </a:cubicBezTo>
                  <a:lnTo>
                    <a:pt x="0" y="24585"/>
                  </a:lnTo>
                  <a:cubicBezTo>
                    <a:pt x="0" y="18065"/>
                    <a:pt x="2590" y="11811"/>
                    <a:pt x="7201" y="7201"/>
                  </a:cubicBezTo>
                  <a:cubicBezTo>
                    <a:pt x="11811" y="2590"/>
                    <a:pt x="18065" y="0"/>
                    <a:pt x="24585" y="0"/>
                  </a:cubicBezTo>
                  <a:close/>
                </a:path>
              </a:pathLst>
            </a:custGeom>
            <a:blipFill>
              <a:blip r:embed="rId3"/>
              <a:stretch>
                <a:fillRect t="-18957" b="-18957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281177" y="5312737"/>
            <a:ext cx="5078014" cy="4926861"/>
          </a:xfrm>
          <a:custGeom>
            <a:avLst/>
            <a:gdLst/>
            <a:ahLst/>
            <a:cxnLst/>
            <a:rect l="l" t="t" r="r" b="b"/>
            <a:pathLst>
              <a:path w="5078014" h="4926861">
                <a:moveTo>
                  <a:pt x="0" y="0"/>
                </a:moveTo>
                <a:lnTo>
                  <a:pt x="5078014" y="0"/>
                </a:lnTo>
                <a:lnTo>
                  <a:pt x="5078014" y="4926861"/>
                </a:lnTo>
                <a:lnTo>
                  <a:pt x="0" y="49268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67" b="-700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651903" y="5577543"/>
            <a:ext cx="4336561" cy="433656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1061" y="0"/>
                  </a:moveTo>
                  <a:lnTo>
                    <a:pt x="771739" y="0"/>
                  </a:lnTo>
                  <a:cubicBezTo>
                    <a:pt x="782629" y="0"/>
                    <a:pt x="793073" y="4326"/>
                    <a:pt x="800773" y="12027"/>
                  </a:cubicBezTo>
                  <a:cubicBezTo>
                    <a:pt x="808474" y="19727"/>
                    <a:pt x="812800" y="30171"/>
                    <a:pt x="812800" y="41061"/>
                  </a:cubicBezTo>
                  <a:lnTo>
                    <a:pt x="812800" y="771739"/>
                  </a:lnTo>
                  <a:cubicBezTo>
                    <a:pt x="812800" y="782629"/>
                    <a:pt x="808474" y="793073"/>
                    <a:pt x="800773" y="800773"/>
                  </a:cubicBezTo>
                  <a:cubicBezTo>
                    <a:pt x="793073" y="808474"/>
                    <a:pt x="782629" y="812800"/>
                    <a:pt x="771739" y="812800"/>
                  </a:cubicBezTo>
                  <a:lnTo>
                    <a:pt x="41061" y="812800"/>
                  </a:lnTo>
                  <a:cubicBezTo>
                    <a:pt x="30171" y="812800"/>
                    <a:pt x="19727" y="808474"/>
                    <a:pt x="12027" y="800773"/>
                  </a:cubicBezTo>
                  <a:cubicBezTo>
                    <a:pt x="4326" y="793073"/>
                    <a:pt x="0" y="782629"/>
                    <a:pt x="0" y="771739"/>
                  </a:cubicBezTo>
                  <a:lnTo>
                    <a:pt x="0" y="41061"/>
                  </a:lnTo>
                  <a:cubicBezTo>
                    <a:pt x="0" y="30171"/>
                    <a:pt x="4326" y="19727"/>
                    <a:pt x="12027" y="12027"/>
                  </a:cubicBezTo>
                  <a:cubicBezTo>
                    <a:pt x="19727" y="4326"/>
                    <a:pt x="30171" y="0"/>
                    <a:pt x="41061" y="0"/>
                  </a:cubicBezTo>
                  <a:close/>
                </a:path>
              </a:pathLst>
            </a:custGeom>
            <a:blipFill>
              <a:blip r:embed="rId4"/>
              <a:stretch>
                <a:fillRect l="-8813" t="-28488" b="-16596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562681" y="860077"/>
            <a:ext cx="6515007" cy="4011760"/>
          </a:xfrm>
          <a:custGeom>
            <a:avLst/>
            <a:gdLst/>
            <a:ahLst/>
            <a:cxnLst/>
            <a:rect l="l" t="t" r="r" b="b"/>
            <a:pathLst>
              <a:path w="6515007" h="4011760">
                <a:moveTo>
                  <a:pt x="0" y="0"/>
                </a:moveTo>
                <a:lnTo>
                  <a:pt x="6515007" y="0"/>
                </a:lnTo>
                <a:lnTo>
                  <a:pt x="6515007" y="4011760"/>
                </a:lnTo>
                <a:lnTo>
                  <a:pt x="0" y="40117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247" r="-27569" b="-42186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538727" y="997895"/>
            <a:ext cx="9720573" cy="4028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89"/>
              </a:lnSpc>
            </a:pPr>
            <a:r>
              <a:rPr lang="en-US" sz="2849">
                <a:solidFill>
                  <a:srgbClr val="FFFFFF"/>
                </a:solidFill>
                <a:latin typeface="Open Sans Bold"/>
              </a:rPr>
              <a:t>     </a:t>
            </a:r>
          </a:p>
          <a:p>
            <a:pPr algn="just">
              <a:lnSpc>
                <a:spcPts val="3989"/>
              </a:lnSpc>
            </a:pPr>
            <a:r>
              <a:rPr lang="en-US" sz="2849">
                <a:solidFill>
                  <a:srgbClr val="FFFFFF"/>
                </a:solidFill>
                <a:latin typeface="Open Sans Bold"/>
              </a:rPr>
              <a:t>    Верхня стіна, яка зустрічає відвідувачів першою, має атмосферний простір для фотографій, чим є досить популярна. В ній також є багато входів всередину споруди, але, через розгалуженість підземних комунікацій, без досвідченої людини та мапи туди краще не заходити через ризик заблукати.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460670" y="224645"/>
            <a:ext cx="5684520" cy="122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CF8729"/>
                </a:solidFill>
                <a:latin typeface="Arimo Bold"/>
              </a:rPr>
              <a:t>Верхня стіна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5234" y="248514"/>
            <a:ext cx="7399003" cy="5532881"/>
          </a:xfrm>
          <a:custGeom>
            <a:avLst/>
            <a:gdLst/>
            <a:ahLst/>
            <a:cxnLst/>
            <a:rect l="l" t="t" r="r" b="b"/>
            <a:pathLst>
              <a:path w="7399003" h="5532881">
                <a:moveTo>
                  <a:pt x="0" y="0"/>
                </a:moveTo>
                <a:lnTo>
                  <a:pt x="7399003" y="0"/>
                </a:lnTo>
                <a:lnTo>
                  <a:pt x="7399003" y="5532881"/>
                </a:lnTo>
                <a:lnTo>
                  <a:pt x="0" y="5532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372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562612" y="2136044"/>
            <a:ext cx="9168148" cy="305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Sans Bold"/>
              </a:rPr>
              <a:t>   По бетонній дорозі від верхньої стіни можна спуститись до нижньої. Вона знаходиться в більш занедбаному стані, але це не заважає альпіністам тренуватись тут. В нижній стіні також є входи всередину, в тому числі і в тунелі, частина з яких завалена.  </a:t>
            </a:r>
          </a:p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Sans Bold"/>
              </a:rPr>
              <a:t>   </a:t>
            </a:r>
          </a:p>
        </p:txBody>
      </p:sp>
      <p:sp>
        <p:nvSpPr>
          <p:cNvPr id="4" name="Freeform 4"/>
          <p:cNvSpPr/>
          <p:nvPr/>
        </p:nvSpPr>
        <p:spPr>
          <a:xfrm>
            <a:off x="958503" y="686530"/>
            <a:ext cx="6772465" cy="4500689"/>
          </a:xfrm>
          <a:custGeom>
            <a:avLst/>
            <a:gdLst/>
            <a:ahLst/>
            <a:cxnLst/>
            <a:rect l="l" t="t" r="r" b="b"/>
            <a:pathLst>
              <a:path w="6772465" h="4500689">
                <a:moveTo>
                  <a:pt x="0" y="0"/>
                </a:moveTo>
                <a:lnTo>
                  <a:pt x="6772465" y="0"/>
                </a:lnTo>
                <a:lnTo>
                  <a:pt x="6772465" y="4500689"/>
                </a:lnTo>
                <a:lnTo>
                  <a:pt x="0" y="4500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62612" y="5143500"/>
            <a:ext cx="8404996" cy="4899108"/>
          </a:xfrm>
          <a:custGeom>
            <a:avLst/>
            <a:gdLst/>
            <a:ahLst/>
            <a:cxnLst/>
            <a:rect l="l" t="t" r="r" b="b"/>
            <a:pathLst>
              <a:path w="8404996" h="4899108">
                <a:moveTo>
                  <a:pt x="0" y="0"/>
                </a:moveTo>
                <a:lnTo>
                  <a:pt x="8404996" y="0"/>
                </a:lnTo>
                <a:lnTo>
                  <a:pt x="8404996" y="4899108"/>
                </a:lnTo>
                <a:lnTo>
                  <a:pt x="0" y="48991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145" b="-5741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5630424"/>
            <a:ext cx="7457744" cy="4225572"/>
          </a:xfrm>
          <a:custGeom>
            <a:avLst/>
            <a:gdLst/>
            <a:ahLst/>
            <a:cxnLst/>
            <a:rect l="l" t="t" r="r" b="b"/>
            <a:pathLst>
              <a:path w="7457744" h="4225572">
                <a:moveTo>
                  <a:pt x="0" y="0"/>
                </a:moveTo>
                <a:lnTo>
                  <a:pt x="7457744" y="0"/>
                </a:lnTo>
                <a:lnTo>
                  <a:pt x="7457744" y="4225572"/>
                </a:lnTo>
                <a:lnTo>
                  <a:pt x="0" y="42255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1831" t="-16256" b="-1490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638251" y="224645"/>
            <a:ext cx="5329357" cy="122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CF8729"/>
                </a:solidFill>
                <a:latin typeface="Arimo Bold"/>
              </a:rPr>
              <a:t>Нижня стіна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60570" y="5626463"/>
            <a:ext cx="8661037" cy="4423419"/>
          </a:xfrm>
          <a:custGeom>
            <a:avLst/>
            <a:gdLst/>
            <a:ahLst/>
            <a:cxnLst/>
            <a:rect l="l" t="t" r="r" b="b"/>
            <a:pathLst>
              <a:path w="8661037" h="4423419">
                <a:moveTo>
                  <a:pt x="0" y="0"/>
                </a:moveTo>
                <a:lnTo>
                  <a:pt x="8661037" y="0"/>
                </a:lnTo>
                <a:lnTo>
                  <a:pt x="8661037" y="4423419"/>
                </a:lnTo>
                <a:lnTo>
                  <a:pt x="0" y="44234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6" t="-34166" b="-1319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600870" y="265359"/>
            <a:ext cx="11337864" cy="456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0"/>
              </a:lnSpc>
            </a:pPr>
            <a:r>
              <a:rPr lang="en-US" sz="2586">
                <a:solidFill>
                  <a:srgbClr val="FFFFFF"/>
                </a:solidFill>
                <a:latin typeface="Open Sans Bold"/>
              </a:rPr>
              <a:t> </a:t>
            </a:r>
          </a:p>
          <a:p>
            <a:pPr algn="just">
              <a:lnSpc>
                <a:spcPts val="3620"/>
              </a:lnSpc>
            </a:pPr>
            <a:r>
              <a:rPr lang="en-US" sz="2586">
                <a:solidFill>
                  <a:srgbClr val="FFFFFF"/>
                </a:solidFill>
                <a:latin typeface="Open Sans Bold"/>
              </a:rPr>
              <a:t>     Після Другої світової війни у схилах Дніпра було побудовано чимало дренажних систем для відводу ґрунтових вод. Вони  використовувалися киянами, які не хотіли купувати квитки на фільм та допомогали потрапити на територію театру. </a:t>
            </a:r>
          </a:p>
          <a:p>
            <a:pPr algn="just">
              <a:lnSpc>
                <a:spcPts val="3620"/>
              </a:lnSpc>
            </a:pPr>
            <a:r>
              <a:rPr lang="en-US" sz="2586">
                <a:solidFill>
                  <a:srgbClr val="FFFFFF"/>
                </a:solidFill>
                <a:latin typeface="Open Sans Bold"/>
              </a:rPr>
              <a:t>   </a:t>
            </a:r>
          </a:p>
          <a:p>
            <a:pPr algn="just">
              <a:lnSpc>
                <a:spcPts val="3620"/>
              </a:lnSpc>
            </a:pPr>
            <a:r>
              <a:rPr lang="en-US" sz="2586">
                <a:solidFill>
                  <a:srgbClr val="FFFFFF"/>
                </a:solidFill>
                <a:latin typeface="Open Sans Bold"/>
              </a:rPr>
              <a:t>    Ще в 2000-х роках тут був основний осередок дігерського руху. Саме з Зеленого теару починали свою дігерську діяльність  українські ютуб-блогери Дмитро Громов та Віталій Лушков (Супер Сус) та ін.</a:t>
            </a:r>
          </a:p>
        </p:txBody>
      </p:sp>
      <p:sp>
        <p:nvSpPr>
          <p:cNvPr id="4" name="Freeform 4"/>
          <p:cNvSpPr/>
          <p:nvPr/>
        </p:nvSpPr>
        <p:spPr>
          <a:xfrm>
            <a:off x="859663" y="704132"/>
            <a:ext cx="5519910" cy="7359879"/>
          </a:xfrm>
          <a:custGeom>
            <a:avLst/>
            <a:gdLst/>
            <a:ahLst/>
            <a:cxnLst/>
            <a:rect l="l" t="t" r="r" b="b"/>
            <a:pathLst>
              <a:path w="5519910" h="7359879">
                <a:moveTo>
                  <a:pt x="0" y="0"/>
                </a:moveTo>
                <a:lnTo>
                  <a:pt x="5519909" y="0"/>
                </a:lnTo>
                <a:lnTo>
                  <a:pt x="5519909" y="7359879"/>
                </a:lnTo>
                <a:lnTo>
                  <a:pt x="0" y="73598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51449" y="8322175"/>
            <a:ext cx="5428124" cy="789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Open Sans Bold"/>
              </a:rPr>
              <a:t>Спуск в одну з дренажних систем на території Зеленого театру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1203</Words>
  <Application>Microsoft Office PowerPoint</Application>
  <PresentationFormat>Довільний</PresentationFormat>
  <Paragraphs>81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1" baseType="lpstr">
      <vt:lpstr>Open Sans Bold Italics</vt:lpstr>
      <vt:lpstr>Open Sans</vt:lpstr>
      <vt:lpstr>Arimo Bold</vt:lpstr>
      <vt:lpstr>PT Serif Bold</vt:lpstr>
      <vt:lpstr>Calibri</vt:lpstr>
      <vt:lpstr>Arial</vt:lpstr>
      <vt:lpstr>Open Sans Bold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Зелений театр</dc:title>
  <cp:lastModifiedBy>Rozumniki</cp:lastModifiedBy>
  <cp:revision>4</cp:revision>
  <dcterms:created xsi:type="dcterms:W3CDTF">2006-08-16T00:00:00Z</dcterms:created>
  <dcterms:modified xsi:type="dcterms:W3CDTF">2024-04-17T13:05:03Z</dcterms:modified>
  <dc:identifier>DAGAunwB8yM</dc:identifier>
</cp:coreProperties>
</file>