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90" r:id="rId5"/>
    <p:sldId id="291" r:id="rId6"/>
    <p:sldId id="293" r:id="rId7"/>
    <p:sldId id="294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8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6D9"/>
    <a:srgbClr val="6600CC"/>
    <a:srgbClr val="660066"/>
    <a:srgbClr val="D7AFFF"/>
    <a:srgbClr val="0D001A"/>
    <a:srgbClr val="076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7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5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3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8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9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1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1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7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8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8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5521-79BE-46E8-B993-BB8EF1B1572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7408-12A6-4F24-8422-0EB1D8691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8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microsoft.com/office/2007/relationships/hdphoto" Target="../media/hdphoto1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10" Type="http://schemas.openxmlformats.org/officeDocument/2006/relationships/image" Target="../media/image15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575"/>
          <a:stretch/>
        </p:blipFill>
        <p:spPr>
          <a:xfrm>
            <a:off x="0" y="0"/>
            <a:ext cx="4659582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 txBox="1">
            <a:spLocks/>
          </p:cNvSpPr>
          <p:nvPr/>
        </p:nvSpPr>
        <p:spPr>
          <a:xfrm>
            <a:off x="5248514" y="1390820"/>
            <a:ext cx="7233557" cy="832077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600" dirty="0" smtClean="0">
                <a:latin typeface="Garamond" panose="02020404030301010803" pitchFamily="18" charset="0"/>
              </a:rPr>
              <a:t>Німі свідки первісної доби:</a:t>
            </a:r>
            <a:endParaRPr lang="ru-RU" sz="4600" dirty="0">
              <a:latin typeface="Garamond" panose="02020404030301010803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 txBox="1">
            <a:spLocks/>
          </p:cNvSpPr>
          <p:nvPr/>
        </p:nvSpPr>
        <p:spPr>
          <a:xfrm>
            <a:off x="5250371" y="2222897"/>
            <a:ext cx="7233557" cy="365125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900" b="1" dirty="0" err="1" smtClean="0">
                <a:latin typeface="Garamond" panose="02020404030301010803" pitchFamily="18" charset="0"/>
              </a:rPr>
              <a:t>Білокузьминівські</a:t>
            </a:r>
            <a:r>
              <a:rPr lang="uk-UA" sz="2900" b="1" dirty="0" smtClean="0">
                <a:latin typeface="Garamond" panose="02020404030301010803" pitchFamily="18" charset="0"/>
              </a:rPr>
              <a:t> крейдяні скелі </a:t>
            </a:r>
            <a:endParaRPr lang="uk-UA" sz="2900" b="1" dirty="0">
              <a:latin typeface="Garamond" panose="020204040303010108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813" y="1031536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56006" y="1031536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4199" y="1031536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52392" y="1031536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80817" y="3071812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2392" y="3533661"/>
            <a:ext cx="5220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Garamond" panose="02020404030301010803" pitchFamily="18" charset="0"/>
              </a:rPr>
              <a:t>Роботу виконав:</a:t>
            </a:r>
          </a:p>
          <a:p>
            <a:r>
              <a:rPr lang="uk-UA" sz="2000" b="1" dirty="0" err="1" smtClean="0">
                <a:latin typeface="Garamond" panose="02020404030301010803" pitchFamily="18" charset="0"/>
              </a:rPr>
              <a:t>Жижченко</a:t>
            </a:r>
            <a:r>
              <a:rPr lang="uk-UA" sz="2000" b="1" dirty="0" smtClean="0">
                <a:latin typeface="Garamond" panose="02020404030301010803" pitchFamily="18" charset="0"/>
              </a:rPr>
              <a:t> Дмитро Валерійович,</a:t>
            </a:r>
          </a:p>
          <a:p>
            <a:r>
              <a:rPr lang="uk-UA" sz="2000" dirty="0">
                <a:latin typeface="Garamond" panose="02020404030301010803" pitchFamily="18" charset="0"/>
              </a:rPr>
              <a:t>з</a:t>
            </a:r>
            <a:r>
              <a:rPr lang="uk-UA" sz="2000" dirty="0" smtClean="0">
                <a:latin typeface="Garamond" panose="02020404030301010803" pitchFamily="18" charset="0"/>
              </a:rPr>
              <a:t>добувач освіти 8- го класу</a:t>
            </a:r>
          </a:p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Краматорського закладу </a:t>
            </a:r>
            <a:r>
              <a:rPr lang="uk-UA" sz="2000" dirty="0">
                <a:latin typeface="Garamond" panose="02020404030301010803" pitchFamily="18" charset="0"/>
              </a:rPr>
              <a:t>загальної середньої освіти № 12 ім. Степана Чубенка Краматорської міської ради Донецької </a:t>
            </a:r>
            <a:r>
              <a:rPr lang="uk-UA" sz="2000" dirty="0" smtClean="0">
                <a:latin typeface="Garamond" panose="02020404030301010803" pitchFamily="18" charset="0"/>
              </a:rPr>
              <a:t>області</a:t>
            </a:r>
          </a:p>
          <a:p>
            <a:r>
              <a:rPr lang="uk-UA" sz="2000" dirty="0" smtClean="0">
                <a:latin typeface="Garamond" panose="02020404030301010803" pitchFamily="18" charset="0"/>
              </a:rPr>
              <a:t>Науковий керівник:</a:t>
            </a:r>
          </a:p>
          <a:p>
            <a:pPr algn="just"/>
            <a:r>
              <a:rPr lang="uk-UA" sz="2000" b="1" dirty="0" smtClean="0">
                <a:latin typeface="Garamond" panose="02020404030301010803" pitchFamily="18" charset="0"/>
              </a:rPr>
              <a:t>Кулик Вікторія Геннадіївна</a:t>
            </a:r>
            <a:r>
              <a:rPr lang="uk-UA" sz="2000" dirty="0" smtClean="0">
                <a:latin typeface="Garamond" panose="02020404030301010803" pitchFamily="18" charset="0"/>
              </a:rPr>
              <a:t>, учитель історії Краматорського ЗЗСО № 12 ім. С. Чубенка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14901" y="266301"/>
            <a:ext cx="7029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Garamond" panose="02020404030301010803" pitchFamily="18" charset="0"/>
              </a:rPr>
              <a:t>КПНЗ «Донецька обласна Мала академія наук учнівської молоді»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55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138842" y="3394731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95977" y="3382116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91237" y="3380653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30400" y="3380653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38918" y="3300413"/>
            <a:ext cx="1881051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1059837" y="3629992"/>
            <a:ext cx="12547305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300" b="1" cap="all" dirty="0" smtClean="0">
                <a:latin typeface="Garamond" panose="02020404030301010803" pitchFamily="18" charset="0"/>
              </a:rPr>
              <a:t>АРХЕОЛОГІЧНЕ ДАТУВАННЯ СТОЯНКИ БІЛОКУЗЬМИНІВКА</a:t>
            </a:r>
            <a:endParaRPr lang="uk-UA" sz="2300" b="1" cap="all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76" y="3921019"/>
            <a:ext cx="116235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У сучасній археології поширено такі основні методи датування пам’яток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9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:</a:t>
            </a:r>
          </a:p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Дендрохронологічний метод</a:t>
            </a:r>
            <a:r>
              <a:rPr lang="uk-UA" sz="2000" dirty="0" smtClean="0">
                <a:latin typeface="Garamond" panose="02020404030301010803" pitchFamily="18" charset="0"/>
              </a:rPr>
              <a:t>, за кільцями зрізів стовбурів дерев. При розкопках </a:t>
            </a:r>
            <a:r>
              <a:rPr lang="uk-UA" sz="2000" dirty="0" err="1" smtClean="0">
                <a:latin typeface="Garamond" panose="02020404030301010803" pitchFamily="18" charset="0"/>
              </a:rPr>
              <a:t>Білокузьминівської</a:t>
            </a:r>
            <a:r>
              <a:rPr lang="uk-UA" sz="2000" dirty="0" smtClean="0">
                <a:latin typeface="Garamond" panose="02020404030301010803" pitchFamily="18" charset="0"/>
              </a:rPr>
              <a:t> стоянки стовбурів дерев не знайдено.</a:t>
            </a:r>
          </a:p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Радіоізотопний метод, зокрема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радіовуглецевий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uk-UA" sz="2000" dirty="0" smtClean="0">
                <a:latin typeface="Garamond" panose="02020404030301010803" pitchFamily="18" charset="0"/>
              </a:rPr>
              <a:t>(за розкладом радіоактивного ізотопу С-14). </a:t>
            </a:r>
            <a:r>
              <a:rPr lang="uk-UA" sz="2000" dirty="0" err="1" smtClean="0">
                <a:latin typeface="Garamond" panose="02020404030301010803" pitchFamily="18" charset="0"/>
              </a:rPr>
              <a:t>Білокузьминівський</a:t>
            </a:r>
            <a:r>
              <a:rPr lang="uk-UA" sz="2000" dirty="0" smtClean="0">
                <a:latin typeface="Garamond" panose="02020404030301010803" pitchFamily="18" charset="0"/>
              </a:rPr>
              <a:t> комплекс представлений крем’яними виробами, а для застосування методу потрібні органічні речовини.</a:t>
            </a:r>
          </a:p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Стратиграфічний метод</a:t>
            </a:r>
            <a:r>
              <a:rPr lang="uk-UA" sz="2000" dirty="0" smtClean="0">
                <a:latin typeface="Garamond" panose="02020404030301010803" pitchFamily="18" charset="0"/>
              </a:rPr>
              <a:t>, за послідовністю залягання культурних шарів. При розкопках </a:t>
            </a:r>
            <a:r>
              <a:rPr lang="uk-UA" sz="2000" dirty="0" err="1" smtClean="0">
                <a:latin typeface="Garamond" panose="02020404030301010803" pitchFamily="18" charset="0"/>
              </a:rPr>
              <a:t>Білокузьминівської</a:t>
            </a:r>
            <a:r>
              <a:rPr lang="uk-UA" sz="2000" dirty="0" smtClean="0">
                <a:latin typeface="Garamond" panose="02020404030301010803" pitchFamily="18" charset="0"/>
              </a:rPr>
              <a:t> стоянки більшість </a:t>
            </a:r>
            <a:r>
              <a:rPr lang="uk-UA" sz="2000" dirty="0" err="1" smtClean="0">
                <a:latin typeface="Garamond" panose="02020404030301010803" pitchFamily="18" charset="0"/>
              </a:rPr>
              <a:t>кременів</a:t>
            </a:r>
            <a:r>
              <a:rPr lang="uk-UA" sz="2000" dirty="0" smtClean="0">
                <a:latin typeface="Garamond" panose="02020404030301010803" pitchFamily="18" charset="0"/>
              </a:rPr>
              <a:t> знайдено в </a:t>
            </a:r>
            <a:r>
              <a:rPr lang="uk-UA" sz="2000" dirty="0" err="1" smtClean="0">
                <a:latin typeface="Garamond" panose="02020404030301010803" pitchFamily="18" charset="0"/>
              </a:rPr>
              <a:t>ольшанському</a:t>
            </a:r>
            <a:r>
              <a:rPr lang="uk-UA" sz="2000" dirty="0" smtClean="0">
                <a:latin typeface="Garamond" panose="02020404030301010803" pitchFamily="18" charset="0"/>
              </a:rPr>
              <a:t> </a:t>
            </a:r>
            <a:r>
              <a:rPr lang="uk-UA" sz="2000" dirty="0" err="1" smtClean="0">
                <a:latin typeface="Garamond" panose="02020404030301010803" pitchFamily="18" charset="0"/>
              </a:rPr>
              <a:t>надгоризонті</a:t>
            </a:r>
            <a:r>
              <a:rPr lang="uk-UA" sz="2000" dirty="0" smtClean="0">
                <a:latin typeface="Garamond" panose="02020404030301010803" pitchFamily="18" charset="0"/>
              </a:rPr>
              <a:t> верхнього </a:t>
            </a:r>
            <a:r>
              <a:rPr lang="uk-UA" sz="2000" dirty="0" err="1" smtClean="0">
                <a:latin typeface="Garamond" panose="02020404030301010803" pitchFamily="18" charset="0"/>
              </a:rPr>
              <a:t>плейстоцену</a:t>
            </a:r>
            <a:r>
              <a:rPr lang="uk-UA" sz="2000" dirty="0" smtClean="0">
                <a:latin typeface="Garamond" panose="02020404030301010803" pitchFamily="18" charset="0"/>
              </a:rPr>
              <a:t>. Хронологічні межі: </a:t>
            </a:r>
            <a:r>
              <a:rPr lang="uk-UA" sz="2000" dirty="0" err="1" smtClean="0">
                <a:latin typeface="Garamond" panose="02020404030301010803" pitchFamily="18" charset="0"/>
              </a:rPr>
              <a:t>витачівський</a:t>
            </a:r>
            <a:r>
              <a:rPr lang="uk-UA" sz="2000" dirty="0" smtClean="0">
                <a:latin typeface="Garamond" panose="02020404030301010803" pitchFamily="18" charset="0"/>
              </a:rPr>
              <a:t> горизонт -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55 – 27 тис. р. тому</a:t>
            </a:r>
            <a:r>
              <a:rPr lang="uk-UA" sz="2000" dirty="0" smtClean="0">
                <a:latin typeface="Garamond" panose="02020404030301010803" pitchFamily="18" charset="0"/>
              </a:rPr>
              <a:t>, бузький горизонт –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27 – 18 р. тому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1, </a:t>
            </a:r>
            <a:r>
              <a:rPr lang="en-US" sz="2000" spc="-20" dirty="0" smtClean="0">
                <a:latin typeface="Garamond" panose="02020404030301010803" pitchFamily="18" charset="0"/>
              </a:rPr>
              <a:t>c</a:t>
            </a:r>
            <a:r>
              <a:rPr lang="uk-UA" sz="2000" spc="-20" dirty="0">
                <a:latin typeface="Garamond" panose="02020404030301010803" pitchFamily="18" charset="0"/>
              </a:rPr>
              <a:t>. </a:t>
            </a:r>
            <a:r>
              <a:rPr lang="uk-UA" sz="2000" spc="-20" dirty="0" smtClean="0">
                <a:latin typeface="Garamond" panose="02020404030301010803" pitchFamily="18" charset="0"/>
              </a:rPr>
              <a:t>18 - 19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.</a:t>
            </a:r>
            <a:endParaRPr lang="ru-RU" sz="2000" spc="-20" dirty="0"/>
          </a:p>
          <a:p>
            <a:pPr marL="180000" indent="-180000" algn="just">
              <a:buFont typeface="Wingdings" panose="05000000000000000000" pitchFamily="2" charset="2"/>
              <a:buChar char="§"/>
            </a:pP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32285"/>
          <a:stretch/>
        </p:blipFill>
        <p:spPr>
          <a:xfrm>
            <a:off x="0" y="-16458"/>
            <a:ext cx="12192000" cy="33168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22024" y="2973832"/>
            <a:ext cx="4069976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 err="1" smtClean="0">
                <a:latin typeface="Garamond" panose="02020404030301010803" pitchFamily="18" charset="0"/>
              </a:rPr>
              <a:t>Білокузьминівські</a:t>
            </a:r>
            <a:r>
              <a:rPr lang="uk-UA" sz="1400" dirty="0" smtClean="0">
                <a:latin typeface="Garamond" panose="02020404030301010803" pitchFamily="18" charset="0"/>
              </a:rPr>
              <a:t> крейдяні скелі, вихід </a:t>
            </a:r>
            <a:r>
              <a:rPr lang="uk-UA" sz="1400" dirty="0" err="1" smtClean="0">
                <a:latin typeface="Garamond" panose="02020404030301010803" pitchFamily="18" charset="0"/>
              </a:rPr>
              <a:t>кременю</a:t>
            </a:r>
            <a:r>
              <a:rPr lang="uk-UA" sz="1400" dirty="0" smtClean="0">
                <a:latin typeface="Garamond" panose="02020404030301010803" pitchFamily="18" charset="0"/>
              </a:rPr>
              <a:t>:</a:t>
            </a:r>
            <a:endParaRPr lang="uk-UA" sz="1400" dirty="0" smtClean="0">
              <a:latin typeface="Garamond" panose="02020404030301010803" pitchFamily="18" charset="0"/>
            </a:endParaRPr>
          </a:p>
          <a:p>
            <a:r>
              <a:rPr lang="pl-PL" sz="1200" dirty="0">
                <a:latin typeface="Garamond" panose="02020404030301010803" pitchFamily="18" charset="0"/>
              </a:rPr>
              <a:t>https://www.donmining.info/2016/09/belokuzminovka-severniy-donbass.html</a:t>
            </a:r>
            <a:endParaRPr lang="ru-RU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03432" y="3993440"/>
            <a:ext cx="2994333" cy="24073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461145" y="317814"/>
            <a:ext cx="265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57299" y="334284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5864" y="322822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34430" y="334284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76917" y="344622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113485" y="692815"/>
            <a:ext cx="12547305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300" b="1" cap="all" dirty="0" smtClean="0">
                <a:latin typeface="Garamond" panose="02020404030301010803" pitchFamily="18" charset="0"/>
              </a:rPr>
              <a:t>І все-таки середній палеоліт…</a:t>
            </a:r>
            <a:endParaRPr lang="uk-UA" sz="2300" b="1" cap="all" dirty="0"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485" y="1225689"/>
            <a:ext cx="61165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За стратиграфічним методом кремені бузького  горизонту були виготовлені в більш пізній період, ніж доба середнього палеоліту. Однак за типологічним методом археологи відносять стоянку </a:t>
            </a:r>
            <a:r>
              <a:rPr lang="uk-UA" sz="2000" dirty="0" err="1" smtClean="0">
                <a:latin typeface="Garamond" panose="02020404030301010803" pitchFamily="18" charset="0"/>
              </a:rPr>
              <a:t>Білокузьминівка</a:t>
            </a:r>
            <a:r>
              <a:rPr lang="uk-UA" sz="2000" dirty="0" smtClean="0">
                <a:latin typeface="Garamond" panose="02020404030301010803" pitchFamily="18" charset="0"/>
              </a:rPr>
              <a:t> до заключного етапу середнього палеоліту </a:t>
            </a:r>
            <a:r>
              <a:rPr lang="uk-UA" sz="2000" dirty="0">
                <a:latin typeface="Garamond" panose="02020404030301010803" pitchFamily="18" charset="0"/>
              </a:rPr>
              <a:t>–</a:t>
            </a:r>
            <a:r>
              <a:rPr lang="uk-UA" sz="2000" dirty="0" smtClean="0">
                <a:latin typeface="Garamond" panose="02020404030301010803" pitchFamily="18" charset="0"/>
              </a:rPr>
              <a:t>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мустьє</a:t>
            </a:r>
            <a:r>
              <a:rPr lang="uk-UA" sz="2000" dirty="0" smtClean="0">
                <a:latin typeface="Garamond" panose="02020404030301010803" pitchFamily="18" charset="0"/>
              </a:rPr>
              <a:t> (150</a:t>
            </a:r>
            <a:r>
              <a:rPr lang="en-US" sz="2000" dirty="0" smtClean="0">
                <a:latin typeface="Garamond" panose="02020404030301010803" pitchFamily="18" charset="0"/>
              </a:rPr>
              <a:t>/100 -50/30 </a:t>
            </a:r>
            <a:r>
              <a:rPr lang="ru-RU" sz="2000" dirty="0" smtClean="0">
                <a:latin typeface="Garamond" panose="02020404030301010803" pitchFamily="18" charset="0"/>
              </a:rPr>
              <a:t>тис. р. тому)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2, </a:t>
            </a:r>
            <a:r>
              <a:rPr lang="en-US" sz="2000" dirty="0" smtClean="0">
                <a:latin typeface="Garamond" panose="02020404030301010803" pitchFamily="18" charset="0"/>
              </a:rPr>
              <a:t>c. 20]</a:t>
            </a:r>
            <a:r>
              <a:rPr lang="uk-UA" sz="2000" dirty="0">
                <a:latin typeface="Garamond" panose="02020404030301010803" pitchFamily="18" charset="0"/>
              </a:rPr>
              <a:t>.</a:t>
            </a:r>
            <a:endParaRPr lang="uk-UA" sz="2000" dirty="0" smtClean="0">
              <a:latin typeface="Garamond" panose="02020404030301010803" pitchFamily="18" charset="0"/>
            </a:endParaRPr>
          </a:p>
          <a:p>
            <a:pPr algn="just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Типологічний метод хронологізації </a:t>
            </a:r>
            <a:r>
              <a:rPr lang="uk-UA" sz="2000" dirty="0" smtClean="0">
                <a:latin typeface="Garamond" panose="02020404030301010803" pitchFamily="18" charset="0"/>
              </a:rPr>
              <a:t>полягає в тому, що речі одного типу (кам’яні вироби) розміщуються </a:t>
            </a:r>
            <a:r>
              <a:rPr lang="uk-UA" sz="2000" dirty="0">
                <a:latin typeface="Garamond" panose="02020404030301010803" pitchFamily="18" charset="0"/>
              </a:rPr>
              <a:t>в типологічні еволюційні </a:t>
            </a:r>
            <a:r>
              <a:rPr lang="uk-UA" sz="2000" dirty="0" smtClean="0">
                <a:latin typeface="Garamond" panose="02020404030301010803" pitchFamily="18" charset="0"/>
              </a:rPr>
              <a:t>ряди. Зіставлення їхніх схожих і відмінних рис дає </a:t>
            </a:r>
            <a:r>
              <a:rPr lang="uk-UA" sz="2000" dirty="0">
                <a:latin typeface="Garamond" panose="02020404030301010803" pitchFamily="18" charset="0"/>
              </a:rPr>
              <a:t>можливість виявити групи </a:t>
            </a:r>
            <a:r>
              <a:rPr lang="uk-UA" sz="2000" dirty="0" smtClean="0">
                <a:latin typeface="Garamond" panose="02020404030301010803" pitchFamily="18" charset="0"/>
              </a:rPr>
              <a:t>археологічних пам’яток, характерних для </a:t>
            </a:r>
            <a:r>
              <a:rPr lang="uk-UA" sz="2000" dirty="0">
                <a:latin typeface="Garamond" panose="02020404030301010803" pitchFamily="18" charset="0"/>
              </a:rPr>
              <a:t>певної </a:t>
            </a:r>
            <a:r>
              <a:rPr lang="uk-UA" sz="2000" dirty="0" smtClean="0">
                <a:latin typeface="Garamond" panose="02020404030301010803" pitchFamily="18" charset="0"/>
              </a:rPr>
              <a:t>епохи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9, с</a:t>
            </a:r>
            <a:r>
              <a:rPr lang="uk-UA" sz="2000" dirty="0" smtClean="0">
                <a:latin typeface="Garamond" panose="02020404030301010803" pitchFamily="18" charset="0"/>
              </a:rPr>
              <a:t>. </a:t>
            </a:r>
            <a:r>
              <a:rPr lang="uk-UA" sz="2000" dirty="0" smtClean="0">
                <a:latin typeface="Garamond" panose="02020404030301010803" pitchFamily="18" charset="0"/>
              </a:rPr>
              <a:t>85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У 1950-х рр. французький археолог Ф. Борд розробив тип-лист крем’яних виробів раннього та середнього палеоліту. За ним одним із 4-х варіантів індустрій </a:t>
            </a:r>
            <a:r>
              <a:rPr lang="uk-UA" sz="2000" dirty="0" err="1" smtClean="0">
                <a:latin typeface="Garamond" panose="02020404030301010803" pitchFamily="18" charset="0"/>
              </a:rPr>
              <a:t>мустьє</a:t>
            </a:r>
            <a:r>
              <a:rPr lang="uk-UA" sz="2000" dirty="0" smtClean="0">
                <a:latin typeface="Garamond" panose="02020404030301010803" pitchFamily="18" charset="0"/>
              </a:rPr>
              <a:t> Західної Європи є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зубчасте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мустьє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uk-UA" sz="2000" dirty="0" smtClean="0">
                <a:latin typeface="Garamond" panose="02020404030301010803" pitchFamily="18" charset="0"/>
              </a:rPr>
              <a:t>(</a:t>
            </a:r>
            <a:r>
              <a:rPr lang="uk-UA" sz="2000" dirty="0">
                <a:latin typeface="Garamond" panose="02020404030301010803" pitchFamily="18" charset="0"/>
              </a:rPr>
              <a:t>переважання </a:t>
            </a:r>
            <a:r>
              <a:rPr lang="uk-UA" sz="2000" dirty="0" smtClean="0">
                <a:latin typeface="Garamond" panose="02020404030301010803" pitchFamily="18" charset="0"/>
              </a:rPr>
              <a:t>зубчастих знарядь, чиї краї загострені за допомогою ретуші</a:t>
            </a:r>
            <a:r>
              <a:rPr lang="uk-UA" sz="2000" dirty="0" smtClean="0">
                <a:latin typeface="Garamond" panose="02020404030301010803" pitchFamily="18" charset="0"/>
              </a:rPr>
              <a:t>)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4, с. 18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>
                <a:latin typeface="Garamond" panose="02020404030301010803" pitchFamily="18" charset="0"/>
              </a:rPr>
              <a:t>. </a:t>
            </a:r>
            <a:endParaRPr lang="uk-UA" sz="2000" dirty="0" smtClean="0">
              <a:latin typeface="Garamond" panose="02020404030301010803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13485" y="1108257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98305" y="1111886"/>
            <a:ext cx="1181354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303432" y="49844"/>
            <a:ext cx="2994333" cy="35700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694" b="26159"/>
          <a:stretch/>
        </p:blipFill>
        <p:spPr>
          <a:xfrm>
            <a:off x="6640487" y="370765"/>
            <a:ext cx="2182583" cy="202533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414064" y="2569477"/>
            <a:ext cx="26542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Garamond" panose="02020404030301010803" pitchFamily="18" charset="0"/>
              </a:rPr>
              <a:t>Зубчасті знаряддя. </a:t>
            </a:r>
            <a:r>
              <a:rPr lang="uk-UA" dirty="0" err="1" smtClean="0">
                <a:latin typeface="Garamond" panose="02020404030301010803" pitchFamily="18" charset="0"/>
              </a:rPr>
              <a:t>Андріївка</a:t>
            </a:r>
            <a:r>
              <a:rPr lang="uk-UA" dirty="0" smtClean="0">
                <a:latin typeface="Garamond" panose="02020404030301010803" pitchFamily="18" charset="0"/>
              </a:rPr>
              <a:t> – 4 </a:t>
            </a:r>
            <a:r>
              <a:rPr lang="en-US" dirty="0" smtClean="0">
                <a:latin typeface="Garamond" panose="02020404030301010803" pitchFamily="18" charset="0"/>
              </a:rPr>
              <a:t>[</a:t>
            </a:r>
            <a:r>
              <a:rPr lang="uk-UA" dirty="0" smtClean="0">
                <a:latin typeface="Garamond" panose="02020404030301010803" pitchFamily="18" charset="0"/>
              </a:rPr>
              <a:t>4, с</a:t>
            </a:r>
            <a:r>
              <a:rPr lang="uk-UA" dirty="0">
                <a:latin typeface="Garamond" panose="02020404030301010803" pitchFamily="18" charset="0"/>
              </a:rPr>
              <a:t>. </a:t>
            </a:r>
            <a:r>
              <a:rPr lang="uk-UA" dirty="0" smtClean="0">
                <a:latin typeface="Garamond" panose="02020404030301010803" pitchFamily="18" charset="0"/>
              </a:rPr>
              <a:t>27</a:t>
            </a:r>
            <a:r>
              <a:rPr lang="en-US" dirty="0" smtClean="0">
                <a:latin typeface="Garamond" panose="02020404030301010803" pitchFamily="18" charset="0"/>
              </a:rPr>
              <a:t>]</a:t>
            </a:r>
            <a:r>
              <a:rPr lang="uk-UA" sz="1400" dirty="0" smtClean="0">
                <a:latin typeface="Garamond" panose="02020404030301010803" pitchFamily="18" charset="0"/>
              </a:rPr>
              <a:t> </a:t>
            </a:r>
            <a:endParaRPr lang="ru-RU" sz="1200" dirty="0">
              <a:latin typeface="Garamond" panose="02020404030301010803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61145" y="313828"/>
            <a:ext cx="2730855" cy="39152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515" r="8682"/>
          <a:stretch/>
        </p:blipFill>
        <p:spPr>
          <a:xfrm>
            <a:off x="9590688" y="573222"/>
            <a:ext cx="2471767" cy="199625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537704" y="2793185"/>
            <a:ext cx="252475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Garamond" panose="02020404030301010803" pitchFamily="18" charset="0"/>
              </a:rPr>
              <a:t>Зубчасті знаряддя. </a:t>
            </a:r>
            <a:r>
              <a:rPr lang="uk-UA" dirty="0" err="1" smtClean="0">
                <a:latin typeface="Garamond" panose="02020404030301010803" pitchFamily="18" charset="0"/>
              </a:rPr>
              <a:t>Білокузьминівка</a:t>
            </a:r>
            <a:r>
              <a:rPr lang="uk-UA" dirty="0" smtClean="0">
                <a:latin typeface="Garamond" panose="02020404030301010803" pitchFamily="18" charset="0"/>
              </a:rPr>
              <a:t>, </a:t>
            </a:r>
            <a:r>
              <a:rPr lang="uk-UA" dirty="0" err="1" smtClean="0">
                <a:latin typeface="Garamond" panose="02020404030301010803" pitchFamily="18" charset="0"/>
              </a:rPr>
              <a:t>витачівський</a:t>
            </a:r>
            <a:r>
              <a:rPr lang="uk-UA" dirty="0" smtClean="0">
                <a:latin typeface="Garamond" panose="02020404030301010803" pitchFamily="18" charset="0"/>
              </a:rPr>
              <a:t> горизонт </a:t>
            </a:r>
            <a:r>
              <a:rPr lang="en-US" dirty="0" smtClean="0">
                <a:latin typeface="Garamond" panose="02020404030301010803" pitchFamily="18" charset="0"/>
              </a:rPr>
              <a:t>[</a:t>
            </a:r>
            <a:r>
              <a:rPr lang="uk-UA" dirty="0" smtClean="0">
                <a:latin typeface="Garamond" panose="02020404030301010803" pitchFamily="18" charset="0"/>
              </a:rPr>
              <a:t>11, с</a:t>
            </a:r>
            <a:r>
              <a:rPr lang="uk-UA" dirty="0">
                <a:latin typeface="Garamond" panose="02020404030301010803" pitchFamily="18" charset="0"/>
              </a:rPr>
              <a:t>. </a:t>
            </a:r>
            <a:r>
              <a:rPr lang="uk-UA" dirty="0" smtClean="0">
                <a:latin typeface="Garamond" panose="02020404030301010803" pitchFamily="18" charset="0"/>
              </a:rPr>
              <a:t>212</a:t>
            </a:r>
            <a:r>
              <a:rPr lang="en-US" dirty="0" smtClean="0">
                <a:latin typeface="Garamond" panose="02020404030301010803" pitchFamily="18" charset="0"/>
              </a:rPr>
              <a:t>]</a:t>
            </a:r>
            <a:r>
              <a:rPr lang="uk-UA" sz="1400" dirty="0" smtClean="0">
                <a:latin typeface="Garamond" panose="02020404030301010803" pitchFamily="18" charset="0"/>
              </a:rPr>
              <a:t> </a:t>
            </a:r>
            <a:endParaRPr lang="ru-RU" sz="1200" dirty="0"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236" y="4177689"/>
            <a:ext cx="1969834" cy="203389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9068360" y="5485477"/>
            <a:ext cx="299409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Garamond" panose="02020404030301010803" pitchFamily="18" charset="0"/>
              </a:rPr>
              <a:t>Зубчасті знаряддя. </a:t>
            </a:r>
            <a:r>
              <a:rPr lang="uk-UA" dirty="0" err="1" smtClean="0">
                <a:latin typeface="Garamond" panose="02020404030301010803" pitchFamily="18" charset="0"/>
              </a:rPr>
              <a:t>Білокузьминівка</a:t>
            </a:r>
            <a:r>
              <a:rPr lang="uk-UA" dirty="0" smtClean="0">
                <a:latin typeface="Garamond" panose="02020404030301010803" pitchFamily="18" charset="0"/>
              </a:rPr>
              <a:t>, </a:t>
            </a:r>
          </a:p>
          <a:p>
            <a:pPr algn="ctr"/>
            <a:r>
              <a:rPr lang="uk-UA" dirty="0" smtClean="0">
                <a:latin typeface="Garamond" panose="02020404030301010803" pitchFamily="18" charset="0"/>
              </a:rPr>
              <a:t>бузький горизонт </a:t>
            </a:r>
            <a:r>
              <a:rPr lang="en-US" dirty="0" smtClean="0">
                <a:latin typeface="Garamond" panose="02020404030301010803" pitchFamily="18" charset="0"/>
              </a:rPr>
              <a:t>[</a:t>
            </a:r>
            <a:r>
              <a:rPr lang="uk-UA" dirty="0" smtClean="0">
                <a:latin typeface="Garamond" panose="02020404030301010803" pitchFamily="18" charset="0"/>
              </a:rPr>
              <a:t>11, с</a:t>
            </a:r>
            <a:r>
              <a:rPr lang="uk-UA" dirty="0">
                <a:latin typeface="Garamond" panose="02020404030301010803" pitchFamily="18" charset="0"/>
              </a:rPr>
              <a:t>. </a:t>
            </a:r>
            <a:r>
              <a:rPr lang="uk-UA" dirty="0" smtClean="0">
                <a:latin typeface="Garamond" panose="02020404030301010803" pitchFamily="18" charset="0"/>
              </a:rPr>
              <a:t>201</a:t>
            </a:r>
            <a:r>
              <a:rPr lang="en-US" dirty="0" smtClean="0">
                <a:latin typeface="Garamond" panose="02020404030301010803" pitchFamily="18" charset="0"/>
              </a:rPr>
              <a:t>]</a:t>
            </a:r>
            <a:r>
              <a:rPr lang="uk-UA" sz="1400" dirty="0" smtClean="0">
                <a:latin typeface="Garamond" panose="02020404030301010803" pitchFamily="18" charset="0"/>
              </a:rPr>
              <a:t> </a:t>
            </a:r>
            <a:endParaRPr lang="ru-RU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7375" y="1300163"/>
            <a:ext cx="3430407" cy="427196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57298" y="278415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95864" y="285979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34430" y="290096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88679" y="278415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157374" y="587069"/>
            <a:ext cx="11789206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300" b="1" cap="all" dirty="0" smtClean="0">
                <a:latin typeface="Garamond" panose="02020404030301010803" pitchFamily="18" charset="0"/>
              </a:rPr>
              <a:t>Особливості кам’яної індустрії стоянки </a:t>
            </a:r>
            <a:r>
              <a:rPr lang="uk-UA" sz="2300" b="1" cap="all" dirty="0" err="1" smtClean="0">
                <a:latin typeface="Garamond" panose="02020404030301010803" pitchFamily="18" charset="0"/>
              </a:rPr>
              <a:t>білокузьминівка</a:t>
            </a:r>
            <a:endParaRPr lang="uk-UA" sz="2300" b="1" cap="all" dirty="0">
              <a:latin typeface="Garamond" panose="02020404030301010803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061" y="1029860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65903" y="1029860"/>
            <a:ext cx="1181354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47257" y="1564641"/>
            <a:ext cx="26894" cy="5091653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Скачивание из облака">
            <a:extLst>
              <a:ext uri="{FF2B5EF4-FFF2-40B4-BE49-F238E27FC236}">
                <a16:creationId xmlns:a16="http://schemas.microsoft.com/office/drawing/2014/main" id="{DEA952AA-034C-46B7-999E-31F46E9F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36100" y="4691477"/>
            <a:ext cx="587932" cy="587932"/>
          </a:xfrm>
          <a:prstGeom prst="rect">
            <a:avLst/>
          </a:prstGeom>
        </p:spPr>
      </p:pic>
      <p:pic>
        <p:nvPicPr>
          <p:cNvPr id="13" name="Рисунок 12" descr="Скачивание из облака">
            <a:extLst>
              <a:ext uri="{FF2B5EF4-FFF2-40B4-BE49-F238E27FC236}">
                <a16:creationId xmlns:a16="http://schemas.microsoft.com/office/drawing/2014/main" id="{DEA952AA-034C-46B7-999E-31F46E9F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60672" y="4652941"/>
            <a:ext cx="587932" cy="5879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19051" y="1014272"/>
            <a:ext cx="80395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spc="-20" dirty="0" smtClean="0">
                <a:latin typeface="Garamond" panose="02020404030301010803" pitchFamily="18" charset="0"/>
              </a:rPr>
              <a:t>Крем’яні вироби стоянки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Білокузьминівка</a:t>
            </a:r>
            <a:r>
              <a:rPr lang="uk-UA" sz="2000" spc="-20" dirty="0" smtClean="0">
                <a:latin typeface="Garamond" panose="02020404030301010803" pitchFamily="18" charset="0"/>
              </a:rPr>
              <a:t> були віднесені до зубчастої індустрії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мустьє</a:t>
            </a:r>
            <a:r>
              <a:rPr lang="uk-UA" sz="2000" spc="-20" dirty="0" smtClean="0">
                <a:latin typeface="Garamond" panose="02020404030301010803" pitchFamily="18" charset="0"/>
              </a:rPr>
              <a:t> Д. С. </a:t>
            </a:r>
            <a:r>
              <a:rPr lang="uk-UA" sz="2000" spc="-20" dirty="0" err="1" smtClean="0">
                <a:latin typeface="Garamond" panose="02020404030301010803" pitchFamily="18" charset="0"/>
              </a:rPr>
              <a:t>Цвейбель</a:t>
            </a:r>
            <a:r>
              <a:rPr lang="uk-UA" sz="2000" spc="-20" dirty="0" smtClean="0">
                <a:latin typeface="Garamond" panose="02020404030301010803" pitchFamily="18" charset="0"/>
              </a:rPr>
              <a:t>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13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, 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В. М. </a:t>
            </a:r>
            <a:r>
              <a:rPr lang="uk-UA" sz="2000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Гладиліним</a:t>
            </a:r>
            <a:r>
              <a:rPr lang="en-US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10, с. 102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uk-UA" sz="2000" spc="-20" dirty="0" smtClean="0">
                <a:latin typeface="Garamond" panose="02020404030301010803" pitchFamily="18" charset="0"/>
              </a:rPr>
              <a:t>Однак археолог 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М. Д. </a:t>
            </a:r>
            <a:r>
              <a:rPr lang="uk-UA" sz="2000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Прасолов</a:t>
            </a:r>
            <a:r>
              <a:rPr lang="uk-UA"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uk-UA" sz="2000" spc="-20" dirty="0" smtClean="0">
                <a:latin typeface="Garamond" panose="02020404030301010803" pitchFamily="18" charset="0"/>
              </a:rPr>
              <a:t>виступив проти віднесення крем’яних виробів бузького горизонту до зубчастого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мустьє</a:t>
            </a:r>
            <a:r>
              <a:rPr lang="uk-UA" sz="2000" spc="-20" dirty="0" smtClean="0">
                <a:latin typeface="Garamond" panose="02020404030301010803" pitchFamily="18" charset="0"/>
              </a:rPr>
              <a:t>. На його думку, відколи на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кременях</a:t>
            </a:r>
            <a:r>
              <a:rPr lang="uk-UA" sz="2000" spc="-20" dirty="0" smtClean="0">
                <a:latin typeface="Garamond" panose="02020404030301010803" pitchFamily="18" charset="0"/>
              </a:rPr>
              <a:t> мали природне походження, виникли в результаті механічних пошкоджень. На думку 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О. В. Колесника</a:t>
            </a:r>
            <a:r>
              <a:rPr lang="uk-UA" sz="2000" spc="-20" dirty="0" smtClean="0">
                <a:latin typeface="Garamond" panose="02020404030301010803" pitchFamily="18" charset="0"/>
              </a:rPr>
              <a:t>, вертикальне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перевідкладення</a:t>
            </a:r>
            <a:r>
              <a:rPr lang="uk-UA" sz="2000" spc="-20" dirty="0" smtClean="0">
                <a:latin typeface="Garamond" panose="02020404030301010803" pitchFamily="18" charset="0"/>
              </a:rPr>
              <a:t>,, тобто пересування крем’яних виробів між шарами стоянки,  могло привести до деформації їхніх тонких  країв (</a:t>
            </a:r>
            <a:r>
              <a:rPr lang="uk-UA" sz="2000" spc="-20" dirty="0" err="1" smtClean="0">
                <a:latin typeface="Garamond" panose="02020404030301010803" pitchFamily="18" charset="0"/>
              </a:rPr>
              <a:t>псевдозубчасті</a:t>
            </a:r>
            <a:r>
              <a:rPr lang="uk-UA" sz="2000" spc="-20" dirty="0" smtClean="0">
                <a:latin typeface="Garamond" panose="02020404030301010803" pitchFamily="18" charset="0"/>
              </a:rPr>
              <a:t> вироби)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11, с. 188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Л. Л. Залізняк, Т. О. Шевченко, Ю В. Кухарчук </a:t>
            </a:r>
            <a:r>
              <a:rPr lang="uk-UA" sz="2000" dirty="0" smtClean="0">
                <a:latin typeface="Garamond" panose="02020404030301010803" pitchFamily="18" charset="0"/>
              </a:rPr>
              <a:t>вважають, що зубчасті знаряддя </a:t>
            </a:r>
            <a:r>
              <a:rPr lang="uk-UA" sz="2000" dirty="0" err="1" smtClean="0">
                <a:latin typeface="Garamond" panose="02020404030301010803" pitchFamily="18" charset="0"/>
              </a:rPr>
              <a:t>Білокузьминівки</a:t>
            </a:r>
            <a:r>
              <a:rPr lang="uk-UA" sz="2000" dirty="0" smtClean="0">
                <a:latin typeface="Garamond" panose="02020404030301010803" pitchFamily="18" charset="0"/>
              </a:rPr>
              <a:t> мають антропогенне походження, пов’язані з певною традицією колективу, що мешкав на стоянці. Але  кам’яна індустрія </a:t>
            </a:r>
            <a:r>
              <a:rPr lang="uk-UA" sz="2000" dirty="0" err="1" smtClean="0">
                <a:latin typeface="Garamond" panose="02020404030301010803" pitchFamily="18" charset="0"/>
              </a:rPr>
              <a:t>Білокузьминівки</a:t>
            </a:r>
            <a:r>
              <a:rPr lang="uk-UA" sz="2000" dirty="0" smtClean="0">
                <a:latin typeface="Garamond" panose="02020404030301010803" pitchFamily="18" charset="0"/>
              </a:rPr>
              <a:t> виходить за межі класичного зубчастого </a:t>
            </a:r>
            <a:r>
              <a:rPr lang="uk-UA" sz="2000" dirty="0" err="1" smtClean="0">
                <a:latin typeface="Garamond" panose="02020404030301010803" pitchFamily="18" charset="0"/>
              </a:rPr>
              <a:t>мустьє</a:t>
            </a:r>
            <a:r>
              <a:rPr lang="uk-UA" sz="2000" dirty="0" smtClean="0">
                <a:latin typeface="Garamond" panose="02020404030301010803" pitchFamily="18" charset="0"/>
              </a:rPr>
              <a:t>.</a:t>
            </a:r>
            <a:endParaRPr lang="ru-RU" sz="2000" spc="-2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74151" y="5093890"/>
            <a:ext cx="4026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Для зубчастого </a:t>
            </a:r>
            <a:r>
              <a:rPr lang="uk-UA" sz="2000" dirty="0" err="1" smtClean="0">
                <a:latin typeface="Garamond" panose="02020404030301010803" pitchFamily="18" charset="0"/>
              </a:rPr>
              <a:t>мустьє</a:t>
            </a:r>
            <a:r>
              <a:rPr lang="uk-UA" sz="2000" dirty="0" smtClean="0">
                <a:latin typeface="Garamond" panose="02020404030301010803" pitchFamily="18" charset="0"/>
              </a:rPr>
              <a:t> характерними є дископодібні нуклеуси. У матеріалах Біло-</a:t>
            </a:r>
            <a:r>
              <a:rPr lang="uk-UA" sz="2000" dirty="0" err="1" smtClean="0">
                <a:latin typeface="Garamond" panose="02020404030301010803" pitchFamily="18" charset="0"/>
              </a:rPr>
              <a:t>кузьминівки</a:t>
            </a:r>
            <a:r>
              <a:rPr lang="uk-UA" sz="2000" dirty="0" smtClean="0">
                <a:latin typeface="Garamond" panose="02020404030301010803" pitchFamily="18" charset="0"/>
              </a:rPr>
              <a:t> переважають </a:t>
            </a:r>
            <a:r>
              <a:rPr lang="uk-UA" sz="2000" dirty="0" err="1" smtClean="0">
                <a:latin typeface="Garamond" panose="02020404030301010803" pitchFamily="18" charset="0"/>
              </a:rPr>
              <a:t>прото</a:t>
            </a:r>
            <a:r>
              <a:rPr lang="uk-UA" sz="2000" dirty="0" smtClean="0">
                <a:latin typeface="Garamond" panose="02020404030301010803" pitchFamily="18" charset="0"/>
              </a:rPr>
              <a:t>-призматичні </a:t>
            </a:r>
            <a:r>
              <a:rPr lang="uk-UA" sz="2000" dirty="0" err="1" smtClean="0">
                <a:latin typeface="Garamond" panose="02020404030301010803" pitchFamily="18" charset="0"/>
              </a:rPr>
              <a:t>ядрища</a:t>
            </a:r>
            <a:r>
              <a:rPr lang="uk-UA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4, с. 21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.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539" y="5617110"/>
            <a:ext cx="3565766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 smtClean="0">
                <a:latin typeface="Garamond" panose="02020404030301010803" pitchFamily="18" charset="0"/>
              </a:rPr>
              <a:t>Ядрища</a:t>
            </a:r>
            <a:r>
              <a:rPr lang="uk-UA" dirty="0" smtClean="0">
                <a:latin typeface="Garamond" panose="02020404030301010803" pitchFamily="18" charset="0"/>
              </a:rPr>
              <a:t> (нуклеуси):</a:t>
            </a:r>
          </a:p>
          <a:p>
            <a:pPr algn="just"/>
            <a:r>
              <a:rPr lang="uk-UA" sz="1600" dirty="0" smtClean="0">
                <a:latin typeface="Garamond" panose="02020404030301010803" pitchFamily="18" charset="0"/>
              </a:rPr>
              <a:t>1 – </a:t>
            </a:r>
            <a:r>
              <a:rPr lang="uk-UA" sz="1600" dirty="0" err="1" smtClean="0">
                <a:latin typeface="Garamond" panose="02020404030301010803" pitchFamily="18" charset="0"/>
              </a:rPr>
              <a:t>протопризматичні</a:t>
            </a:r>
            <a:r>
              <a:rPr lang="uk-UA" sz="1600" dirty="0" smtClean="0">
                <a:latin typeface="Garamond" panose="02020404030301010803" pitchFamily="18" charset="0"/>
              </a:rPr>
              <a:t>, </a:t>
            </a:r>
            <a:r>
              <a:rPr lang="uk-UA" sz="1600" dirty="0" err="1" smtClean="0">
                <a:latin typeface="Garamond" panose="02020404030301010803" pitchFamily="18" charset="0"/>
              </a:rPr>
              <a:t>Білокузьминівка</a:t>
            </a:r>
            <a:r>
              <a:rPr lang="en-US" sz="1600" dirty="0" smtClean="0">
                <a:latin typeface="Garamond" panose="02020404030301010803" pitchFamily="18" charset="0"/>
              </a:rPr>
              <a:t> [</a:t>
            </a:r>
            <a:r>
              <a:rPr lang="uk-UA" sz="1600" dirty="0" smtClean="0">
                <a:latin typeface="Garamond" panose="02020404030301010803" pitchFamily="18" charset="0"/>
              </a:rPr>
              <a:t>11, </a:t>
            </a:r>
            <a:r>
              <a:rPr lang="en-US" sz="1600" dirty="0" smtClean="0">
                <a:latin typeface="Garamond" panose="02020404030301010803" pitchFamily="18" charset="0"/>
              </a:rPr>
              <a:t>c</a:t>
            </a:r>
            <a:r>
              <a:rPr lang="uk-UA" sz="1600" dirty="0" smtClean="0">
                <a:latin typeface="Garamond" panose="02020404030301010803" pitchFamily="18" charset="0"/>
              </a:rPr>
              <a:t>.182</a:t>
            </a:r>
            <a:r>
              <a:rPr lang="en-US" sz="1600" dirty="0" smtClean="0">
                <a:latin typeface="Garamond" panose="02020404030301010803" pitchFamily="18" charset="0"/>
              </a:rPr>
              <a:t>]</a:t>
            </a:r>
            <a:r>
              <a:rPr lang="uk-UA" sz="1600" dirty="0" smtClean="0">
                <a:latin typeface="Garamond" panose="02020404030301010803" pitchFamily="18" charset="0"/>
              </a:rPr>
              <a:t>,</a:t>
            </a:r>
          </a:p>
          <a:p>
            <a:pPr algn="just"/>
            <a:r>
              <a:rPr lang="uk-UA" sz="1600" dirty="0" smtClean="0">
                <a:latin typeface="Garamond" panose="02020404030301010803" pitchFamily="18" charset="0"/>
              </a:rPr>
              <a:t>2 – дископодібні, </a:t>
            </a:r>
            <a:r>
              <a:rPr lang="uk-UA" sz="1600" dirty="0" err="1" smtClean="0">
                <a:latin typeface="Garamond" panose="02020404030301010803" pitchFamily="18" charset="0"/>
              </a:rPr>
              <a:t>Андріївка</a:t>
            </a:r>
            <a:r>
              <a:rPr lang="uk-UA" sz="1600" dirty="0" smtClean="0">
                <a:latin typeface="Garamond" panose="02020404030301010803" pitchFamily="18" charset="0"/>
              </a:rPr>
              <a:t> – 4 </a:t>
            </a:r>
            <a:r>
              <a:rPr lang="en-US" sz="1600" dirty="0" smtClean="0">
                <a:latin typeface="Garamond" panose="02020404030301010803" pitchFamily="18" charset="0"/>
              </a:rPr>
              <a:t>[</a:t>
            </a:r>
            <a:r>
              <a:rPr lang="uk-UA" sz="1600" dirty="0" smtClean="0">
                <a:latin typeface="Garamond" panose="02020404030301010803" pitchFamily="18" charset="0"/>
              </a:rPr>
              <a:t>4, </a:t>
            </a:r>
            <a:r>
              <a:rPr lang="en-US" sz="1600" dirty="0" smtClean="0">
                <a:latin typeface="Garamond" panose="02020404030301010803" pitchFamily="18" charset="0"/>
              </a:rPr>
              <a:t>c</a:t>
            </a:r>
            <a:r>
              <a:rPr lang="uk-UA" sz="1600" dirty="0" smtClean="0">
                <a:latin typeface="Garamond" panose="02020404030301010803" pitchFamily="18" charset="0"/>
              </a:rPr>
              <a:t>.39</a:t>
            </a:r>
            <a:r>
              <a:rPr lang="en-US" sz="1600" dirty="0" smtClean="0">
                <a:latin typeface="Garamond" panose="02020404030301010803" pitchFamily="18" charset="0"/>
              </a:rPr>
              <a:t>]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39583" y="5093890"/>
            <a:ext cx="4119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При розкопках </a:t>
            </a:r>
            <a:r>
              <a:rPr lang="uk-UA" sz="2000" dirty="0" err="1" smtClean="0">
                <a:latin typeface="Garamond" panose="02020404030301010803" pitchFamily="18" charset="0"/>
              </a:rPr>
              <a:t>Білокузьминівки</a:t>
            </a:r>
            <a:r>
              <a:rPr lang="uk-UA" sz="2000" dirty="0" smtClean="0">
                <a:latin typeface="Garamond" panose="02020404030301010803" pitchFamily="18" charset="0"/>
              </a:rPr>
              <a:t> крім знарядь з зубчастим краєм знайдені скребла, </a:t>
            </a:r>
            <a:r>
              <a:rPr lang="uk-UA" sz="2000" dirty="0" err="1" smtClean="0">
                <a:latin typeface="Garamond" panose="02020404030301010803" pitchFamily="18" charset="0"/>
              </a:rPr>
              <a:t>сколи</a:t>
            </a:r>
            <a:r>
              <a:rPr lang="uk-UA" sz="2000" dirty="0" smtClean="0">
                <a:latin typeface="Garamond" panose="02020404030301010803" pitchFamily="18" charset="0"/>
              </a:rPr>
              <a:t> з </a:t>
            </a:r>
            <a:r>
              <a:rPr lang="uk-UA" sz="2000" dirty="0" err="1" smtClean="0">
                <a:latin typeface="Garamond" panose="02020404030301010803" pitchFamily="18" charset="0"/>
              </a:rPr>
              <a:t>підтескою</a:t>
            </a:r>
            <a:r>
              <a:rPr lang="uk-UA" sz="2000" dirty="0" smtClean="0">
                <a:latin typeface="Garamond" panose="02020404030301010803" pitchFamily="18" charset="0"/>
              </a:rPr>
              <a:t> протилежних кінців</a:t>
            </a:r>
            <a:r>
              <a:rPr lang="ru-RU" sz="2000" dirty="0" smtClean="0">
                <a:latin typeface="Garamond" panose="02020404030301010803" pitchFamily="18" charset="0"/>
              </a:rPr>
              <a:t>,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4, с. 21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.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r="3744"/>
          <a:stretch/>
        </p:blipFill>
        <p:spPr>
          <a:xfrm>
            <a:off x="695864" y="1412838"/>
            <a:ext cx="2428764" cy="1887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10089" y="3222023"/>
            <a:ext cx="2054268" cy="24283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00363" y="5093890"/>
            <a:ext cx="22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4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03432" y="253740"/>
            <a:ext cx="5888568" cy="24073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7299" y="334284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5864" y="322822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34430" y="334284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76917" y="344622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113485" y="692815"/>
            <a:ext cx="12547305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300" b="1" cap="all" dirty="0" smtClean="0">
                <a:latin typeface="Garamond" panose="02020404030301010803" pitchFamily="18" charset="0"/>
              </a:rPr>
              <a:t>І це ще не всі особливості…</a:t>
            </a:r>
            <a:endParaRPr lang="uk-UA" sz="2300" b="1" cap="all" dirty="0"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572" y="1130439"/>
            <a:ext cx="61165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Археологи розрізняють два етапи виготовлення знаряддя з каменю:</a:t>
            </a:r>
          </a:p>
          <a:p>
            <a:pPr indent="-457200" algn="just">
              <a:buAutoNum type="arabicPeriod"/>
            </a:pPr>
            <a:r>
              <a:rPr lang="uk-UA" sz="2000" dirty="0" smtClean="0">
                <a:latin typeface="Garamond" panose="02020404030301010803" pitchFamily="18" charset="0"/>
              </a:rPr>
              <a:t>Первинне розщеплення – процес виготовлення і розщеплення </a:t>
            </a:r>
            <a:r>
              <a:rPr lang="uk-UA" sz="2000" dirty="0" err="1" smtClean="0">
                <a:latin typeface="Garamond" panose="02020404030301010803" pitchFamily="18" charset="0"/>
              </a:rPr>
              <a:t>ядрища</a:t>
            </a:r>
            <a:r>
              <a:rPr lang="uk-UA" sz="2000" dirty="0" smtClean="0">
                <a:latin typeface="Garamond" panose="02020404030301010803" pitchFamily="18" charset="0"/>
              </a:rPr>
              <a:t> (нуклеуса), отримання відколу-заготовки.</a:t>
            </a:r>
          </a:p>
          <a:p>
            <a:pPr indent="-457200" algn="just">
              <a:buAutoNum type="arabicPeriod"/>
            </a:pPr>
            <a:r>
              <a:rPr lang="uk-UA" sz="2000" dirty="0" smtClean="0">
                <a:latin typeface="Garamond" panose="02020404030301010803" pitchFamily="18" charset="0"/>
              </a:rPr>
              <a:t>Вторинне розщеплення -  виготовлення знаряддя зі відколу шляхом нанесення ударів або </a:t>
            </a:r>
            <a:r>
              <a:rPr lang="uk-UA" sz="2000" dirty="0" err="1" smtClean="0">
                <a:latin typeface="Garamond" panose="02020404030301010803" pitchFamily="18" charset="0"/>
              </a:rPr>
              <a:t>віджиму</a:t>
            </a:r>
            <a:r>
              <a:rPr lang="uk-UA" sz="2000" dirty="0" smtClean="0">
                <a:latin typeface="Garamond" panose="02020404030301010803" pitchFamily="18" charset="0"/>
              </a:rPr>
              <a:t> по робочому краю (ретуш).</a:t>
            </a:r>
          </a:p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Крім зубчастих країв крем’яних виробів </a:t>
            </a:r>
            <a:r>
              <a:rPr lang="uk-UA" sz="2000" dirty="0" err="1" smtClean="0">
                <a:latin typeface="Garamond" panose="02020404030301010803" pitchFamily="18" charset="0"/>
              </a:rPr>
              <a:t>Білокузьминівки</a:t>
            </a:r>
            <a:r>
              <a:rPr lang="uk-UA" sz="2000" dirty="0" smtClean="0">
                <a:latin typeface="Garamond" panose="02020404030301010803" pitchFamily="18" charset="0"/>
              </a:rPr>
              <a:t> (вторинне розщеплення) науковці звернули увагу на техніку первинної обробки - зустрічне сколювання з нуклеусів. За О. В. Колесником основою </a:t>
            </a:r>
            <a:r>
              <a:rPr lang="uk-UA" sz="2000" dirty="0" err="1" smtClean="0">
                <a:latin typeface="Garamond" panose="02020404030301010803" pitchFamily="18" charset="0"/>
              </a:rPr>
              <a:t>Білокузьминівського</a:t>
            </a:r>
            <a:r>
              <a:rPr lang="uk-UA" sz="2000" dirty="0" smtClean="0">
                <a:latin typeface="Garamond" panose="02020404030301010803" pitchFamily="18" charset="0"/>
              </a:rPr>
              <a:t> комплексу є нуклеуси неправильно-прямокутної форми з двома ударними площадками, що знімалися поперечними ударами. Задля поглиблення точки удару </a:t>
            </a:r>
            <a:r>
              <a:rPr lang="uk-UA" sz="2000" dirty="0" err="1" smtClean="0">
                <a:latin typeface="Garamond" panose="02020404030301010803" pitchFamily="18" charset="0"/>
              </a:rPr>
              <a:t>дарні</a:t>
            </a:r>
            <a:r>
              <a:rPr lang="uk-UA" sz="2000" dirty="0" smtClean="0">
                <a:latin typeface="Garamond" panose="02020404030301010803" pitchFamily="18" charset="0"/>
              </a:rPr>
              <a:t> площадки підправлялися ретушшю. Потім поздовжніми ударами з обох боків отримували заготовки-відколи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11, с. 178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.</a:t>
            </a:r>
            <a:endParaRPr lang="uk-UA" sz="2000" dirty="0" smtClean="0">
              <a:latin typeface="Garamond" panose="02020404030301010803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13485" y="1108257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98305" y="1111886"/>
            <a:ext cx="1181354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353549" y="2905117"/>
            <a:ext cx="3039486" cy="313626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87017" y="4969747"/>
            <a:ext cx="27941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Garamond" panose="02020404030301010803" pitchFamily="18" charset="0"/>
              </a:rPr>
              <a:t>Нуклеус з бузького </a:t>
            </a:r>
            <a:r>
              <a:rPr lang="uk-UA" dirty="0" err="1" smtClean="0">
                <a:latin typeface="Garamond" panose="02020404030301010803" pitchFamily="18" charset="0"/>
              </a:rPr>
              <a:t>леса</a:t>
            </a:r>
            <a:r>
              <a:rPr lang="uk-UA" dirty="0" smtClean="0">
                <a:latin typeface="Garamond" panose="02020404030301010803" pitchFamily="18" charset="0"/>
              </a:rPr>
              <a:t>. </a:t>
            </a:r>
            <a:r>
              <a:rPr lang="uk-UA" dirty="0" err="1" smtClean="0">
                <a:latin typeface="Garamond" panose="02020404030301010803" pitchFamily="18" charset="0"/>
              </a:rPr>
              <a:t>Білокузьминівка</a:t>
            </a:r>
            <a:r>
              <a:rPr lang="uk-UA" dirty="0" smtClean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[</a:t>
            </a:r>
            <a:r>
              <a:rPr lang="uk-UA" dirty="0" smtClean="0">
                <a:latin typeface="Garamond" panose="02020404030301010803" pitchFamily="18" charset="0"/>
              </a:rPr>
              <a:t>11, с</a:t>
            </a:r>
            <a:r>
              <a:rPr lang="uk-UA" dirty="0">
                <a:latin typeface="Garamond" panose="02020404030301010803" pitchFamily="18" charset="0"/>
              </a:rPr>
              <a:t>. </a:t>
            </a:r>
            <a:r>
              <a:rPr lang="uk-UA" dirty="0" smtClean="0">
                <a:latin typeface="Garamond" panose="02020404030301010803" pitchFamily="18" charset="0"/>
              </a:rPr>
              <a:t>182</a:t>
            </a:r>
            <a:r>
              <a:rPr lang="en-US" dirty="0" smtClean="0">
                <a:latin typeface="Garamond" panose="02020404030301010803" pitchFamily="18" charset="0"/>
              </a:rPr>
              <a:t>]</a:t>
            </a:r>
            <a:r>
              <a:rPr lang="uk-UA" sz="1400" dirty="0" smtClean="0">
                <a:latin typeface="Garamond" panose="02020404030301010803" pitchFamily="18" charset="0"/>
              </a:rPr>
              <a:t> </a:t>
            </a:r>
            <a:endParaRPr lang="ru-RU" sz="1200" dirty="0">
              <a:latin typeface="Garamond" panose="02020404030301010803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504486" y="2905117"/>
            <a:ext cx="2730855" cy="39152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618333" y="5502968"/>
            <a:ext cx="252475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Garamond" panose="02020404030301010803" pitchFamily="18" charset="0"/>
              </a:rPr>
              <a:t>Нуклеус біполярний </a:t>
            </a:r>
            <a:r>
              <a:rPr lang="uk-UA" dirty="0" err="1" smtClean="0">
                <a:latin typeface="Garamond" panose="02020404030301010803" pitchFamily="18" charset="0"/>
              </a:rPr>
              <a:t>підпаралельного</a:t>
            </a:r>
            <a:r>
              <a:rPr lang="uk-UA" dirty="0" smtClean="0">
                <a:latin typeface="Garamond" panose="02020404030301010803" pitchFamily="18" charset="0"/>
              </a:rPr>
              <a:t> зняття. </a:t>
            </a:r>
            <a:r>
              <a:rPr lang="uk-UA" dirty="0" err="1" smtClean="0">
                <a:latin typeface="Garamond" panose="02020404030301010803" pitchFamily="18" charset="0"/>
              </a:rPr>
              <a:t>Коробчине</a:t>
            </a:r>
            <a:r>
              <a:rPr lang="uk-UA" dirty="0" smtClean="0">
                <a:latin typeface="Garamond" panose="02020404030301010803" pitchFamily="18" charset="0"/>
              </a:rPr>
              <a:t>-курган</a:t>
            </a:r>
          </a:p>
          <a:p>
            <a:pPr algn="ctr"/>
            <a:r>
              <a:rPr lang="uk-UA" dirty="0" smtClean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[</a:t>
            </a:r>
            <a:r>
              <a:rPr lang="uk-UA" dirty="0" smtClean="0">
                <a:latin typeface="Garamond" panose="02020404030301010803" pitchFamily="18" charset="0"/>
              </a:rPr>
              <a:t>3, с</a:t>
            </a:r>
            <a:r>
              <a:rPr lang="uk-UA" dirty="0">
                <a:latin typeface="Garamond" panose="02020404030301010803" pitchFamily="18" charset="0"/>
              </a:rPr>
              <a:t>. </a:t>
            </a:r>
            <a:r>
              <a:rPr lang="uk-UA" dirty="0" smtClean="0">
                <a:latin typeface="Garamond" panose="02020404030301010803" pitchFamily="18" charset="0"/>
              </a:rPr>
              <a:t>212</a:t>
            </a:r>
            <a:r>
              <a:rPr lang="en-US" dirty="0" smtClean="0">
                <a:latin typeface="Garamond" panose="02020404030301010803" pitchFamily="18" charset="0"/>
              </a:rPr>
              <a:t>]</a:t>
            </a:r>
            <a:r>
              <a:rPr lang="uk-UA" sz="1400" dirty="0" smtClean="0">
                <a:latin typeface="Garamond" panose="02020404030301010803" pitchFamily="18" charset="0"/>
              </a:rPr>
              <a:t> </a:t>
            </a:r>
            <a:endParaRPr lang="ru-RU" sz="1200" dirty="0">
              <a:latin typeface="Garamond" panose="02020404030301010803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602492" y="1298589"/>
            <a:ext cx="15405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Garamond" panose="02020404030301010803" pitchFamily="18" charset="0"/>
              </a:rPr>
              <a:t>Виробництво знарядь з каменю </a:t>
            </a:r>
          </a:p>
          <a:p>
            <a:pPr algn="ctr"/>
            <a:r>
              <a:rPr lang="en-US" dirty="0" smtClean="0">
                <a:latin typeface="Garamond" panose="02020404030301010803" pitchFamily="18" charset="0"/>
              </a:rPr>
              <a:t>[</a:t>
            </a:r>
            <a:r>
              <a:rPr lang="uk-UA" dirty="0" smtClean="0">
                <a:latin typeface="Garamond" panose="02020404030301010803" pitchFamily="18" charset="0"/>
              </a:rPr>
              <a:t>2,с</a:t>
            </a:r>
            <a:r>
              <a:rPr lang="uk-UA" dirty="0">
                <a:latin typeface="Garamond" panose="02020404030301010803" pitchFamily="18" charset="0"/>
              </a:rPr>
              <a:t>. </a:t>
            </a:r>
            <a:r>
              <a:rPr lang="uk-UA" dirty="0" smtClean="0">
                <a:latin typeface="Garamond" panose="02020404030301010803" pitchFamily="18" charset="0"/>
              </a:rPr>
              <a:t>22</a:t>
            </a:r>
            <a:r>
              <a:rPr lang="en-US" dirty="0" smtClean="0">
                <a:latin typeface="Garamond" panose="02020404030301010803" pitchFamily="18" charset="0"/>
              </a:rPr>
              <a:t>]</a:t>
            </a:r>
            <a:r>
              <a:rPr lang="uk-UA" sz="1400" dirty="0" smtClean="0">
                <a:latin typeface="Garamond" panose="02020404030301010803" pitchFamily="18" charset="0"/>
              </a:rPr>
              <a:t> </a:t>
            </a:r>
            <a:endParaRPr lang="ru-RU" sz="1200" dirty="0">
              <a:latin typeface="Garamond" panose="020204040303010108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8942" b="8491"/>
          <a:stretch/>
        </p:blipFill>
        <p:spPr>
          <a:xfrm>
            <a:off x="6489161" y="3239830"/>
            <a:ext cx="1477098" cy="1485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356" y="3244116"/>
            <a:ext cx="1271360" cy="1485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05" y="3239830"/>
            <a:ext cx="2262606" cy="20507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562" y="497757"/>
            <a:ext cx="4177930" cy="198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298" y="278415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95864" y="285979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34430" y="290096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88679" y="278415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2043598" y="184736"/>
            <a:ext cx="9889180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uk-UA" sz="2300" b="1" cap="all" dirty="0" smtClean="0">
                <a:latin typeface="Garamond" panose="02020404030301010803" pitchFamily="18" charset="0"/>
              </a:rPr>
              <a:t>Стоянка </a:t>
            </a:r>
            <a:r>
              <a:rPr lang="uk-UA" sz="2300" b="1" cap="all" dirty="0" err="1" smtClean="0">
                <a:latin typeface="Garamond" panose="02020404030301010803" pitchFamily="18" charset="0"/>
              </a:rPr>
              <a:t>білокузьминівка</a:t>
            </a:r>
            <a:r>
              <a:rPr lang="uk-UA" sz="2300" b="1" cap="all" dirty="0" smtClean="0">
                <a:latin typeface="Garamond" panose="02020404030301010803" pitchFamily="18" charset="0"/>
              </a:rPr>
              <a:t> у світлі гіпотези про </a:t>
            </a:r>
            <a:r>
              <a:rPr lang="uk-UA" sz="2300" b="1" cap="all" dirty="0" err="1" smtClean="0">
                <a:latin typeface="Garamond" panose="02020404030301010803" pitchFamily="18" charset="0"/>
              </a:rPr>
              <a:t>взаємоконтакти</a:t>
            </a:r>
            <a:r>
              <a:rPr lang="uk-UA" sz="2300" b="1" cap="all" dirty="0" smtClean="0">
                <a:latin typeface="Garamond" panose="02020404030301010803" pitchFamily="18" charset="0"/>
              </a:rPr>
              <a:t> </a:t>
            </a:r>
            <a:r>
              <a:rPr lang="uk-UA" sz="2300" b="1" cap="all" dirty="0" err="1" smtClean="0">
                <a:latin typeface="Garamond" panose="02020404030301010803" pitchFamily="18" charset="0"/>
              </a:rPr>
              <a:t>палео</a:t>
            </a:r>
            <a:r>
              <a:rPr lang="uk-UA" sz="2300" b="1" cap="all" dirty="0" smtClean="0">
                <a:latin typeface="Garamond" panose="02020404030301010803" pitchFamily="18" charset="0"/>
              </a:rPr>
              <a:t> та неоантропів</a:t>
            </a:r>
            <a:endParaRPr lang="uk-UA" sz="2300" b="1" cap="all" dirty="0">
              <a:latin typeface="Garamond" panose="02020404030301010803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061" y="1029860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65903" y="1029860"/>
            <a:ext cx="1181354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47257" y="1564641"/>
            <a:ext cx="26894" cy="5091653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93191" y="958154"/>
            <a:ext cx="80395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spc="-20" dirty="0" smtClean="0">
                <a:latin typeface="Garamond" panose="02020404030301010803" pitchFamily="18" charset="0"/>
              </a:rPr>
              <a:t>На підставі особливостей техніки первинного розщеплення нуклеусів російський археолог П. Є. Нехорошев виділив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Білокузьминівську</a:t>
            </a:r>
            <a:r>
              <a:rPr lang="uk-UA" sz="2000" spc="-20" dirty="0" smtClean="0">
                <a:latin typeface="Garamond" panose="02020404030301010803" pitchFamily="18" charset="0"/>
              </a:rPr>
              <a:t> групу </a:t>
            </a:r>
            <a:r>
              <a:rPr lang="ru-RU" sz="2000" spc="-20" dirty="0" err="1" smtClean="0">
                <a:latin typeface="Garamond" panose="02020404030301010803" pitchFamily="18" charset="0"/>
              </a:rPr>
              <a:t>пам’яток</a:t>
            </a:r>
            <a:r>
              <a:rPr lang="ru-RU" sz="2000" spc="-20" dirty="0" smtClean="0">
                <a:latin typeface="Garamond" panose="02020404030301010803" pitchFamily="18" charset="0"/>
              </a:rPr>
              <a:t>, до </a:t>
            </a:r>
            <a:r>
              <a:rPr lang="uk-UA" sz="2000" spc="-20" dirty="0" smtClean="0">
                <a:latin typeface="Garamond" panose="02020404030301010803" pitchFamily="18" charset="0"/>
              </a:rPr>
              <a:t>якої включив також стоянки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Курдюмівка</a:t>
            </a:r>
            <a:r>
              <a:rPr lang="uk-UA" sz="2000" spc="-20" dirty="0" smtClean="0">
                <a:latin typeface="Garamond" panose="02020404030301010803" pitchFamily="18" charset="0"/>
              </a:rPr>
              <a:t>,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Званівка</a:t>
            </a:r>
            <a:r>
              <a:rPr lang="uk-UA" sz="2000" spc="-20" dirty="0" smtClean="0">
                <a:latin typeface="Garamond" panose="02020404030301010803" pitchFamily="18" charset="0"/>
              </a:rPr>
              <a:t> (Донецька обл.), Шлях </a:t>
            </a:r>
            <a:r>
              <a:rPr lang="ru-RU" sz="2000" spc="-20" dirty="0" smtClean="0">
                <a:latin typeface="Garamond" panose="02020404030301010803" pitchFamily="18" charset="0"/>
              </a:rPr>
              <a:t>(</a:t>
            </a:r>
            <a:r>
              <a:rPr lang="uk-UA" sz="2000" spc="-20" dirty="0" smtClean="0">
                <a:latin typeface="Garamond" panose="02020404030301010803" pitchFamily="18" charset="0"/>
              </a:rPr>
              <a:t>межиріччя Середнього Дону і Нижньої Волги, </a:t>
            </a:r>
            <a:r>
              <a:rPr lang="uk-UA" sz="2000" spc="-20" dirty="0" err="1" smtClean="0">
                <a:latin typeface="Garamond" panose="02020404030301010803" pitchFamily="18" charset="0"/>
              </a:rPr>
              <a:t>рф</a:t>
            </a:r>
            <a:r>
              <a:rPr lang="ru-RU" sz="2000" spc="-20" dirty="0" smtClean="0">
                <a:latin typeface="Garamond" panose="02020404030301010803" pitchFamily="18" charset="0"/>
              </a:rPr>
              <a:t>). </a:t>
            </a:r>
            <a:r>
              <a:rPr lang="uk-UA" sz="2000" spc="-20" dirty="0" smtClean="0">
                <a:latin typeface="Garamond" panose="02020404030301010803" pitchFamily="18" charset="0"/>
              </a:rPr>
              <a:t>Він вважав цю групу 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пам’ятками перехідного типу від середнього до верхнього палеоліту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3, </a:t>
            </a:r>
            <a:r>
              <a:rPr lang="en-US" sz="2000" spc="-20" dirty="0" smtClean="0">
                <a:latin typeface="Garamond" panose="02020404030301010803" pitchFamily="18" charset="0"/>
              </a:rPr>
              <a:t>c. 71]</a:t>
            </a:r>
            <a:r>
              <a:rPr lang="uk-UA" sz="2000" spc="-20" dirty="0" smtClean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uk-UA" sz="2000" spc="-20" dirty="0" smtClean="0">
                <a:latin typeface="Garamond" panose="02020404030301010803" pitchFamily="18" charset="0"/>
              </a:rPr>
              <a:t>Із </a:t>
            </a:r>
            <a:r>
              <a:rPr lang="ru-RU" sz="2000" spc="-20" dirty="0" smtClean="0">
                <a:latin typeface="Garamond" panose="02020404030301010803" pitchFamily="18" charset="0"/>
              </a:rPr>
              <a:t>2010 р. </a:t>
            </a:r>
            <a:r>
              <a:rPr lang="uk-UA" sz="2000" spc="-20" dirty="0" smtClean="0">
                <a:latin typeface="Garamond" panose="02020404030301010803" pitchFamily="18" charset="0"/>
              </a:rPr>
              <a:t>експедиція Національного університету «Києво-Могилянська академія» на чолі </a:t>
            </a:r>
            <a:r>
              <a:rPr lang="ru-RU" sz="2000" spc="-20" dirty="0" smtClean="0">
                <a:latin typeface="Garamond" panose="02020404030301010803" pitchFamily="18" charset="0"/>
              </a:rPr>
              <a:t>з </a:t>
            </a:r>
            <a:r>
              <a:rPr lang="ru-RU" sz="2000" spc="-20" dirty="0">
                <a:latin typeface="Garamond" panose="02020404030301010803" pitchFamily="18" charset="0"/>
              </a:rPr>
              <a:t>Л</a:t>
            </a:r>
            <a:r>
              <a:rPr lang="ru-RU" sz="2000" spc="-20" dirty="0" smtClean="0">
                <a:latin typeface="Garamond" panose="02020404030301010803" pitchFamily="18" charset="0"/>
              </a:rPr>
              <a:t>. Л</a:t>
            </a:r>
            <a:r>
              <a:rPr lang="ru-RU" sz="2000" spc="-20" dirty="0">
                <a:latin typeface="Garamond" panose="02020404030301010803" pitchFamily="18" charset="0"/>
              </a:rPr>
              <a:t>. </a:t>
            </a:r>
            <a:r>
              <a:rPr lang="uk-UA" sz="2000" spc="-20" dirty="0" smtClean="0">
                <a:latin typeface="Garamond" panose="02020404030301010803" pitchFamily="18" charset="0"/>
              </a:rPr>
              <a:t>Залізняком</a:t>
            </a:r>
            <a:r>
              <a:rPr lang="ru-RU" sz="2000" spc="-20" dirty="0" smtClean="0">
                <a:latin typeface="Garamond" panose="02020404030301010803" pitchFamily="18" charset="0"/>
              </a:rPr>
              <a:t> (</a:t>
            </a:r>
            <a:r>
              <a:rPr lang="uk-UA" sz="2000" spc="-20" dirty="0" smtClean="0">
                <a:latin typeface="Garamond" panose="02020404030301010803" pitchFamily="18" charset="0"/>
              </a:rPr>
              <a:t>із</a:t>
            </a:r>
            <a:r>
              <a:rPr lang="ru-RU" sz="2000" spc="-20" dirty="0" smtClean="0">
                <a:latin typeface="Garamond" panose="02020404030301010803" pitchFamily="18" charset="0"/>
              </a:rPr>
              <a:t> 2010 р.) </a:t>
            </a:r>
            <a:r>
              <a:rPr lang="uk-UA" sz="2000" spc="-20" dirty="0" smtClean="0">
                <a:latin typeface="Garamond" panose="02020404030301010803" pitchFamily="18" charset="0"/>
              </a:rPr>
              <a:t>почала досліджувати стоянку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Коробчине</a:t>
            </a:r>
            <a:r>
              <a:rPr lang="uk-UA" sz="2000" spc="-20" dirty="0" smtClean="0">
                <a:latin typeface="Garamond" panose="02020404030301010803" pitchFamily="18" charset="0"/>
              </a:rPr>
              <a:t>-курган у Кіровоградській </a:t>
            </a:r>
            <a:r>
              <a:rPr lang="ru-RU" sz="2000" spc="-20" dirty="0" smtClean="0">
                <a:latin typeface="Garamond" panose="02020404030301010803" pitchFamily="18" charset="0"/>
              </a:rPr>
              <a:t>обл. </a:t>
            </a:r>
            <a:r>
              <a:rPr lang="uk-UA" sz="2000" spc="-20" dirty="0" smtClean="0">
                <a:latin typeface="Garamond" panose="02020404030301010803" pitchFamily="18" charset="0"/>
              </a:rPr>
              <a:t>Українські археологи запропонували своє бачення причин формування специфічної кам’яної індустрії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Коробчиного</a:t>
            </a:r>
            <a:r>
              <a:rPr lang="uk-UA" sz="2000" spc="-20" dirty="0" smtClean="0">
                <a:latin typeface="Garamond" panose="02020404030301010803" pitchFamily="18" charset="0"/>
              </a:rPr>
              <a:t> та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Білокузьминівки</a:t>
            </a:r>
            <a:r>
              <a:rPr lang="ru-RU" sz="2000" spc="-20" dirty="0" smtClean="0">
                <a:latin typeface="Garamond" panose="02020404030301010803" pitchFamily="18" charset="0"/>
              </a:rPr>
              <a:t>. Вони </a:t>
            </a:r>
            <a:r>
              <a:rPr lang="uk-UA" sz="2000" spc="-20" dirty="0" smtClean="0">
                <a:latin typeface="Garamond" panose="02020404030301010803" pitchFamily="18" charset="0"/>
              </a:rPr>
              <a:t>вважають</a:t>
            </a:r>
            <a:r>
              <a:rPr lang="ru-RU" sz="2000" spc="-20" dirty="0">
                <a:latin typeface="Garamond" panose="02020404030301010803" pitchFamily="18" charset="0"/>
              </a:rPr>
              <a:t> </a:t>
            </a:r>
            <a:r>
              <a:rPr lang="ru-RU" sz="2000" spc="-20" dirty="0" err="1" smtClean="0">
                <a:latin typeface="Garamond" panose="02020404030301010803" pitchFamily="18" charset="0"/>
              </a:rPr>
              <a:t>її</a:t>
            </a:r>
            <a:r>
              <a:rPr lang="ru-RU" sz="2000" spc="-20" dirty="0" smtClean="0">
                <a:latin typeface="Garamond" panose="02020404030301010803" pitchFamily="18" charset="0"/>
              </a:rPr>
              <a:t> </a:t>
            </a:r>
            <a:r>
              <a:rPr lang="uk-UA" sz="2000" spc="-20" dirty="0" smtClean="0">
                <a:latin typeface="Garamond" panose="02020404030301010803" pitchFamily="18" charset="0"/>
              </a:rPr>
              <a:t>синтезом </a:t>
            </a:r>
            <a:r>
              <a:rPr lang="uk-UA" sz="2000" spc="-20" dirty="0">
                <a:latin typeface="Garamond" panose="02020404030301010803" pitchFamily="18" charset="0"/>
              </a:rPr>
              <a:t>мустьєрських технологій </a:t>
            </a:r>
            <a:r>
              <a:rPr lang="uk-UA" sz="2000" spc="-20" dirty="0" smtClean="0">
                <a:latin typeface="Garamond" panose="02020404030301010803" pitchFamily="18" charset="0"/>
              </a:rPr>
              <a:t>з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верхньопалеолітичними</a:t>
            </a:r>
            <a:r>
              <a:rPr lang="uk-UA" sz="2000" spc="-20" dirty="0" smtClean="0">
                <a:latin typeface="Garamond" panose="02020404030301010803" pitchFamily="18" charset="0"/>
              </a:rPr>
              <a:t>, що свідчить про «</a:t>
            </a:r>
            <a:r>
              <a:rPr lang="uk-UA" sz="2000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взаємоконтакти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пізніх неандертальців </a:t>
            </a:r>
            <a:r>
              <a:rPr lang="uk-UA" sz="2000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прильодовикової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uk-UA"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Європи 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з прибулими </a:t>
            </a:r>
            <a:r>
              <a:rPr lang="uk-UA"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на континент із півдня </a:t>
            </a:r>
            <a:r>
              <a:rPr lang="pl-PL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Homo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pl-PL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sapiens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»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3, </a:t>
            </a:r>
            <a:r>
              <a:rPr lang="en-US" sz="2000" spc="-20" dirty="0" smtClean="0">
                <a:latin typeface="Garamond" panose="02020404030301010803" pitchFamily="18" charset="0"/>
              </a:rPr>
              <a:t>c</a:t>
            </a:r>
            <a:r>
              <a:rPr lang="en-US" sz="2000" spc="-20" dirty="0">
                <a:latin typeface="Garamond" panose="02020404030301010803" pitchFamily="18" charset="0"/>
              </a:rPr>
              <a:t>. </a:t>
            </a:r>
            <a:r>
              <a:rPr lang="en-US" sz="2000" spc="-20" dirty="0" smtClean="0">
                <a:latin typeface="Garamond" panose="02020404030301010803" pitchFamily="18" charset="0"/>
              </a:rPr>
              <a:t>7</a:t>
            </a:r>
            <a:r>
              <a:rPr lang="uk-UA" sz="2000" spc="-20" dirty="0" smtClean="0">
                <a:latin typeface="Garamond" panose="02020404030301010803" pitchFamily="18" charset="0"/>
              </a:rPr>
              <a:t>3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8764" y="5682990"/>
            <a:ext cx="341808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 smtClean="0">
                <a:latin typeface="Garamond" panose="02020404030301010803" pitchFamily="18" charset="0"/>
              </a:rPr>
              <a:t>Білокузьминівські</a:t>
            </a:r>
            <a:r>
              <a:rPr lang="uk-UA" dirty="0" smtClean="0">
                <a:latin typeface="Garamond" panose="02020404030301010803" pitchFamily="18" charset="0"/>
              </a:rPr>
              <a:t> </a:t>
            </a:r>
            <a:r>
              <a:rPr lang="uk-UA" dirty="0" err="1" smtClean="0">
                <a:latin typeface="Garamond" panose="02020404030301010803" pitchFamily="18" charset="0"/>
              </a:rPr>
              <a:t>кредяні</a:t>
            </a:r>
            <a:r>
              <a:rPr lang="uk-UA" dirty="0" smtClean="0">
                <a:latin typeface="Garamond" panose="02020404030301010803" pitchFamily="18" charset="0"/>
              </a:rPr>
              <a:t> скелі</a:t>
            </a:r>
          </a:p>
          <a:p>
            <a:pPr algn="ctr"/>
            <a:r>
              <a:rPr lang="pl-PL" sz="1400" dirty="0">
                <a:latin typeface="Garamond" panose="02020404030301010803" pitchFamily="18" charset="0"/>
              </a:rPr>
              <a:t>https://find-way.com.ua/oblast/donetska/kramatorsk/kreidiani-skeli-bilokuzmynivky-kramatorsk</a:t>
            </a:r>
          </a:p>
        </p:txBody>
      </p:sp>
      <p:pic>
        <p:nvPicPr>
          <p:cNvPr id="23" name="Picture 10" descr="Білокузьминівка: Крейдяні скелі поблизу Краматорська. Відео | Слов`янські  відомості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22" r="14637"/>
          <a:stretch/>
        </p:blipFill>
        <p:spPr bwMode="auto">
          <a:xfrm>
            <a:off x="257176" y="1257824"/>
            <a:ext cx="3213018" cy="43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57176" y="1245591"/>
            <a:ext cx="0" cy="432252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76" y="1302231"/>
            <a:ext cx="677228" cy="6694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376" y="5434462"/>
            <a:ext cx="1319993" cy="12438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5140" y="5355832"/>
            <a:ext cx="1283646" cy="130046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555979" y="5724195"/>
            <a:ext cx="250019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Garamond" panose="02020404030301010803" pitchFamily="18" charset="0"/>
              </a:rPr>
              <a:t>Неандертальці (реконструкція  </a:t>
            </a:r>
          </a:p>
          <a:p>
            <a:pPr algn="ctr"/>
            <a:r>
              <a:rPr lang="uk-UA" sz="1400" dirty="0" smtClean="0">
                <a:latin typeface="Garamond" panose="02020404030301010803" pitchFamily="18" charset="0"/>
              </a:rPr>
              <a:t>І. А. </a:t>
            </a:r>
            <a:r>
              <a:rPr lang="uk-UA" sz="1400" dirty="0" err="1" smtClean="0">
                <a:latin typeface="Garamond" panose="02020404030301010803" pitchFamily="18" charset="0"/>
              </a:rPr>
              <a:t>Синельникова</a:t>
            </a:r>
            <a:r>
              <a:rPr lang="uk-UA" sz="1400" dirty="0">
                <a:latin typeface="Garamond" panose="02020404030301010803" pitchFamily="18" charset="0"/>
              </a:rPr>
              <a:t>)</a:t>
            </a:r>
            <a:r>
              <a:rPr lang="uk-UA" sz="1400" dirty="0" smtClean="0">
                <a:latin typeface="Garamond" panose="02020404030301010803" pitchFamily="18" charset="0"/>
              </a:rPr>
              <a:t>:</a:t>
            </a:r>
          </a:p>
          <a:p>
            <a:pPr algn="ctr"/>
            <a:r>
              <a:rPr lang="pl-PL" sz="1400" dirty="0">
                <a:latin typeface="Garamond" panose="02020404030301010803" pitchFamily="18" charset="0"/>
              </a:rPr>
              <a:t>https://stud.com.ua/135876/geografiya/evolyutsiya_rodu_homo</a:t>
            </a:r>
            <a:endParaRPr lang="uk-UA" sz="1400" dirty="0">
              <a:latin typeface="Garamond" panose="02020404030301010803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32580" y="5713767"/>
            <a:ext cx="250019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err="1" smtClean="0">
                <a:latin typeface="Garamond" panose="02020404030301010803" pitchFamily="18" charset="0"/>
              </a:rPr>
              <a:t>Кроманьонець</a:t>
            </a:r>
            <a:r>
              <a:rPr lang="uk-UA" sz="1400" dirty="0" smtClean="0">
                <a:latin typeface="Garamond" panose="02020404030301010803" pitchFamily="18" charset="0"/>
              </a:rPr>
              <a:t> (реконструкція  </a:t>
            </a:r>
          </a:p>
          <a:p>
            <a:pPr algn="ctr"/>
            <a:r>
              <a:rPr lang="uk-UA" sz="1400" dirty="0" smtClean="0">
                <a:latin typeface="Garamond" panose="02020404030301010803" pitchFamily="18" charset="0"/>
              </a:rPr>
              <a:t>М. М. Герасимова(:</a:t>
            </a:r>
          </a:p>
          <a:p>
            <a:pPr algn="ctr"/>
            <a:r>
              <a:rPr lang="pl-PL" sz="1400" dirty="0">
                <a:latin typeface="Garamond" panose="02020404030301010803" pitchFamily="18" charset="0"/>
              </a:rPr>
              <a:t>https://stud.com.ua/135876/geografiya/evolyutsiya_rodu_homo</a:t>
            </a:r>
            <a:endParaRPr lang="uk-UA" sz="1400" dirty="0">
              <a:latin typeface="Garamond" panose="02020404030301010803" pitchFamily="18" charset="0"/>
            </a:endParaRPr>
          </a:p>
        </p:txBody>
      </p:sp>
      <p:pic>
        <p:nvPicPr>
          <p:cNvPr id="13" name="Рисунок 12" descr="Скачивание из облака">
            <a:extLst>
              <a:ext uri="{FF2B5EF4-FFF2-40B4-BE49-F238E27FC236}">
                <a16:creationId xmlns:a16="http://schemas.microsoft.com/office/drawing/2014/main" id="{DEA952AA-034C-46B7-999E-31F46E9F3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69401" y="5237413"/>
            <a:ext cx="447801" cy="447801"/>
          </a:xfrm>
          <a:prstGeom prst="rect">
            <a:avLst/>
          </a:prstGeom>
        </p:spPr>
      </p:pic>
      <p:pic>
        <p:nvPicPr>
          <p:cNvPr id="12" name="Рисунок 11" descr="Скачивание из облака">
            <a:extLst>
              <a:ext uri="{FF2B5EF4-FFF2-40B4-BE49-F238E27FC236}">
                <a16:creationId xmlns:a16="http://schemas.microsoft.com/office/drawing/2014/main" id="{DEA952AA-034C-46B7-999E-31F46E9F3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47939" y="5291216"/>
            <a:ext cx="552605" cy="5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150" y="848475"/>
            <a:ext cx="115714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aramond" panose="02020404030301010803" pitchFamily="18" charset="0"/>
              </a:rPr>
              <a:t>1.Герасименко </a:t>
            </a:r>
            <a:r>
              <a:rPr lang="ru-RU" dirty="0">
                <a:latin typeface="Garamond" panose="02020404030301010803" pitchFamily="18" charset="0"/>
              </a:rPr>
              <a:t>Н.П. </a:t>
            </a:r>
            <a:r>
              <a:rPr lang="uk-UA" dirty="0" smtClean="0">
                <a:latin typeface="Garamond" panose="02020404030301010803" pitchFamily="18" charset="0"/>
              </a:rPr>
              <a:t>Розвиток зональних ландшафтів четвертинного періоду на території України</a:t>
            </a:r>
            <a:r>
              <a:rPr lang="ru-RU" dirty="0" smtClean="0">
                <a:latin typeface="Garamond" panose="02020404030301010803" pitchFamily="18" charset="0"/>
              </a:rPr>
              <a:t>: </a:t>
            </a:r>
            <a:r>
              <a:rPr lang="uk-UA" noProof="1" smtClean="0">
                <a:latin typeface="Garamond" panose="02020404030301010803" pitchFamily="18" charset="0"/>
              </a:rPr>
              <a:t>автореф. дис</a:t>
            </a:r>
            <a:r>
              <a:rPr lang="ru-RU" dirty="0" smtClean="0">
                <a:latin typeface="Garamond" panose="02020404030301010803" pitchFamily="18" charset="0"/>
              </a:rPr>
              <a:t>. </a:t>
            </a:r>
            <a:r>
              <a:rPr lang="ru-RU" dirty="0">
                <a:latin typeface="Garamond" panose="02020404030301010803" pitchFamily="18" charset="0"/>
              </a:rPr>
              <a:t>… </a:t>
            </a:r>
            <a:r>
              <a:rPr lang="ru-RU" dirty="0" smtClean="0">
                <a:latin typeface="Garamond" panose="02020404030301010803" pitchFamily="18" charset="0"/>
              </a:rPr>
              <a:t>д-ра географ. </a:t>
            </a:r>
            <a:r>
              <a:rPr lang="uk-UA" dirty="0" smtClean="0">
                <a:latin typeface="Garamond" panose="02020404030301010803" pitchFamily="18" charset="0"/>
              </a:rPr>
              <a:t>н</a:t>
            </a:r>
            <a:r>
              <a:rPr lang="uk-UA" noProof="1" smtClean="0">
                <a:latin typeface="Garamond" panose="02020404030301010803" pitchFamily="18" charset="0"/>
              </a:rPr>
              <a:t>аук</a:t>
            </a:r>
            <a:r>
              <a:rPr lang="ru-RU" dirty="0" smtClean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/</a:t>
            </a:r>
            <a:r>
              <a:rPr lang="uk-UA" dirty="0" smtClean="0">
                <a:latin typeface="Garamond" panose="02020404030301010803" pitchFamily="18" charset="0"/>
              </a:rPr>
              <a:t> НАН України. Інститут географії. </a:t>
            </a:r>
            <a:r>
              <a:rPr lang="ru-RU" dirty="0" smtClean="0">
                <a:latin typeface="Garamond" panose="02020404030301010803" pitchFamily="18" charset="0"/>
              </a:rPr>
              <a:t> </a:t>
            </a:r>
            <a:r>
              <a:rPr lang="uk-UA" dirty="0" smtClean="0">
                <a:latin typeface="Garamond" panose="02020404030301010803" pitchFamily="18" charset="0"/>
              </a:rPr>
              <a:t>Київ</a:t>
            </a:r>
            <a:r>
              <a:rPr lang="ru-RU" dirty="0" smtClean="0">
                <a:latin typeface="Garamond" panose="02020404030301010803" pitchFamily="18" charset="0"/>
              </a:rPr>
              <a:t>,. </a:t>
            </a:r>
            <a:r>
              <a:rPr lang="ru-RU" dirty="0">
                <a:latin typeface="Garamond" panose="02020404030301010803" pitchFamily="18" charset="0"/>
              </a:rPr>
              <a:t>2004. </a:t>
            </a:r>
            <a:r>
              <a:rPr lang="ru-RU" dirty="0" smtClean="0">
                <a:latin typeface="Garamond" panose="02020404030301010803" pitchFamily="18" charset="0"/>
              </a:rPr>
              <a:t>40 с.</a:t>
            </a:r>
          </a:p>
          <a:p>
            <a:pPr algn="just"/>
            <a:r>
              <a:rPr lang="uk-UA" dirty="0" smtClean="0">
                <a:latin typeface="Garamond" panose="02020404030301010803" pitchFamily="18" charset="0"/>
              </a:rPr>
              <a:t>2.Винокур </a:t>
            </a:r>
            <a:r>
              <a:rPr lang="uk-UA" dirty="0">
                <a:latin typeface="Garamond" panose="02020404030301010803" pitchFamily="18" charset="0"/>
              </a:rPr>
              <a:t>І. С</a:t>
            </a:r>
            <a:r>
              <a:rPr lang="uk-UA" dirty="0" smtClean="0">
                <a:latin typeface="Garamond" panose="02020404030301010803" pitchFamily="18" charset="0"/>
              </a:rPr>
              <a:t>., </a:t>
            </a:r>
            <a:r>
              <a:rPr lang="uk-UA" dirty="0" err="1" smtClean="0">
                <a:latin typeface="Garamond" panose="02020404030301010803" pitchFamily="18" charset="0"/>
              </a:rPr>
              <a:t>Телегін</a:t>
            </a:r>
            <a:r>
              <a:rPr lang="uk-UA" dirty="0" smtClean="0">
                <a:latin typeface="Garamond" panose="02020404030301010803" pitchFamily="18" charset="0"/>
              </a:rPr>
              <a:t> Д. Я. Археологія </a:t>
            </a:r>
            <a:r>
              <a:rPr lang="uk-UA" dirty="0">
                <a:latin typeface="Garamond" panose="02020404030301010803" pitchFamily="18" charset="0"/>
              </a:rPr>
              <a:t>України : </a:t>
            </a:r>
            <a:r>
              <a:rPr lang="uk-UA" noProof="1" smtClean="0">
                <a:latin typeface="Garamond" panose="02020404030301010803" pitchFamily="18" charset="0"/>
              </a:rPr>
              <a:t>підруч. для студ. іст. </a:t>
            </a:r>
            <a:r>
              <a:rPr lang="uk-UA" dirty="0" smtClean="0">
                <a:latin typeface="Garamond" panose="02020404030301010803" pitchFamily="18" charset="0"/>
              </a:rPr>
              <a:t>спец</a:t>
            </a:r>
            <a:r>
              <a:rPr lang="uk-UA" dirty="0">
                <a:latin typeface="Garamond" panose="02020404030301010803" pitchFamily="18" charset="0"/>
              </a:rPr>
              <a:t>. </a:t>
            </a:r>
            <a:r>
              <a:rPr lang="uk-UA" dirty="0" smtClean="0">
                <a:latin typeface="Garamond" panose="02020404030301010803" pitchFamily="18" charset="0"/>
              </a:rPr>
              <a:t>ВНЗ. Тернопіль</a:t>
            </a:r>
            <a:r>
              <a:rPr lang="uk-UA" dirty="0">
                <a:latin typeface="Garamond" panose="02020404030301010803" pitchFamily="18" charset="0"/>
              </a:rPr>
              <a:t>: Навчальна книга - Богдан, </a:t>
            </a:r>
            <a:r>
              <a:rPr lang="uk-UA" dirty="0" smtClean="0">
                <a:latin typeface="Garamond" panose="02020404030301010803" pitchFamily="18" charset="0"/>
              </a:rPr>
              <a:t>2008. 479 </a:t>
            </a:r>
            <a:r>
              <a:rPr lang="uk-UA" dirty="0">
                <a:latin typeface="Garamond" panose="02020404030301010803" pitchFamily="18" charset="0"/>
              </a:rPr>
              <a:t>с</a:t>
            </a:r>
            <a:r>
              <a:rPr lang="uk-UA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3.Залізняк </a:t>
            </a:r>
            <a:r>
              <a:rPr lang="ru-RU" dirty="0">
                <a:latin typeface="Garamond" panose="02020404030301010803" pitchFamily="18" charset="0"/>
              </a:rPr>
              <a:t>Л</a:t>
            </a:r>
            <a:r>
              <a:rPr lang="ru-RU" dirty="0" smtClean="0">
                <a:latin typeface="Garamond" panose="02020404030301010803" pitchFamily="18" charset="0"/>
              </a:rPr>
              <a:t>. Л</a:t>
            </a:r>
            <a:r>
              <a:rPr lang="ru-RU" dirty="0">
                <a:latin typeface="Garamond" panose="02020404030301010803" pitchFamily="18" charset="0"/>
              </a:rPr>
              <a:t>., </a:t>
            </a:r>
            <a:r>
              <a:rPr lang="ru-RU" dirty="0" err="1">
                <a:latin typeface="Garamond" panose="02020404030301010803" pitchFamily="18" charset="0"/>
              </a:rPr>
              <a:t>Нездолій</a:t>
            </a:r>
            <a:r>
              <a:rPr lang="ru-RU" dirty="0">
                <a:latin typeface="Garamond" panose="02020404030301010803" pitchFamily="18" charset="0"/>
              </a:rPr>
              <a:t> О</a:t>
            </a:r>
            <a:r>
              <a:rPr lang="ru-RU" dirty="0" smtClean="0">
                <a:latin typeface="Garamond" panose="02020404030301010803" pitchFamily="18" charset="0"/>
              </a:rPr>
              <a:t>. І. </a:t>
            </a:r>
            <a:r>
              <a:rPr lang="ru-RU" dirty="0">
                <a:latin typeface="Garamond" panose="02020404030301010803" pitchFamily="18" charset="0"/>
              </a:rPr>
              <a:t>Стоянка </a:t>
            </a:r>
            <a:r>
              <a:rPr lang="ru-RU" dirty="0" err="1">
                <a:latin typeface="Garamond" panose="02020404030301010803" pitchFamily="18" charset="0"/>
              </a:rPr>
              <a:t>Коробчине</a:t>
            </a:r>
            <a:r>
              <a:rPr lang="ru-RU" dirty="0">
                <a:latin typeface="Garamond" panose="02020404030301010803" pitchFamily="18" charset="0"/>
              </a:rPr>
              <a:t>-курган та </a:t>
            </a:r>
            <a:r>
              <a:rPr lang="ru-RU" dirty="0" err="1">
                <a:latin typeface="Garamond" panose="02020404030301010803" pitchFamily="18" charset="0"/>
              </a:rPr>
              <a:t>її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</a:rPr>
              <a:t>аналоги. </a:t>
            </a:r>
            <a:r>
              <a:rPr lang="uk-UA" dirty="0">
                <a:latin typeface="Garamond" panose="02020404030301010803" pitchFamily="18" charset="0"/>
              </a:rPr>
              <a:t>Кам’яна доба України</a:t>
            </a:r>
            <a:r>
              <a:rPr lang="ru-RU" dirty="0">
                <a:latin typeface="Garamond" panose="02020404030301010803" pitchFamily="18" charset="0"/>
              </a:rPr>
              <a:t>. </a:t>
            </a:r>
            <a:r>
              <a:rPr lang="ru-RU" dirty="0" smtClean="0">
                <a:latin typeface="Garamond" panose="02020404030301010803" pitchFamily="18" charset="0"/>
              </a:rPr>
              <a:t>2013. </a:t>
            </a:r>
            <a:r>
              <a:rPr lang="ru-RU" dirty="0" err="1">
                <a:latin typeface="Garamond" panose="02020404030301010803" pitchFamily="18" charset="0"/>
              </a:rPr>
              <a:t>Вип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</a:rPr>
              <a:t>15. </a:t>
            </a:r>
            <a:r>
              <a:rPr lang="ru-RU" dirty="0">
                <a:latin typeface="Garamond" panose="02020404030301010803" pitchFamily="18" charset="0"/>
              </a:rPr>
              <a:t>С. </a:t>
            </a:r>
            <a:r>
              <a:rPr lang="ru-RU" dirty="0" smtClean="0">
                <a:latin typeface="Garamond" panose="02020404030301010803" pitchFamily="18" charset="0"/>
              </a:rPr>
              <a:t>48-74.</a:t>
            </a:r>
            <a:endParaRPr lang="uk-UA" dirty="0">
              <a:latin typeface="Garamond" panose="02020404030301010803" pitchFamily="18" charset="0"/>
            </a:endParaRPr>
          </a:p>
          <a:p>
            <a:pPr algn="just"/>
            <a:r>
              <a:rPr lang="uk-UA" dirty="0" smtClean="0">
                <a:latin typeface="Garamond" panose="02020404030301010803" pitchFamily="18" charset="0"/>
              </a:rPr>
              <a:t>4.Залізняк Л. Л., Шевченко Т. О., Кухарчук Ю. В. Стоянка </a:t>
            </a:r>
            <a:r>
              <a:rPr lang="uk-UA" dirty="0" err="1" smtClean="0">
                <a:latin typeface="Garamond" panose="02020404030301010803" pitchFamily="18" charset="0"/>
              </a:rPr>
              <a:t>Андріївка</a:t>
            </a:r>
            <a:r>
              <a:rPr lang="uk-UA" dirty="0" smtClean="0">
                <a:latin typeface="Garamond" panose="02020404030301010803" pitchFamily="18" charset="0"/>
              </a:rPr>
              <a:t> 4 і проблема зубчастого </a:t>
            </a:r>
            <a:r>
              <a:rPr lang="uk-UA" dirty="0" err="1" smtClean="0">
                <a:latin typeface="Garamond" panose="02020404030301010803" pitchFamily="18" charset="0"/>
              </a:rPr>
              <a:t>мустьє</a:t>
            </a:r>
            <a:r>
              <a:rPr lang="uk-UA" dirty="0" smtClean="0">
                <a:latin typeface="Garamond" panose="02020404030301010803" pitchFamily="18" charset="0"/>
              </a:rPr>
              <a:t> України. Кам’яна доба України</a:t>
            </a:r>
            <a:r>
              <a:rPr lang="ru-RU" dirty="0" smtClean="0">
                <a:latin typeface="Garamond" panose="02020404030301010803" pitchFamily="18" charset="0"/>
              </a:rPr>
              <a:t>. 2015. </a:t>
            </a:r>
            <a:r>
              <a:rPr lang="ru-RU" dirty="0" err="1" smtClean="0">
                <a:latin typeface="Garamond" panose="02020404030301010803" pitchFamily="18" charset="0"/>
              </a:rPr>
              <a:t>Вип</a:t>
            </a:r>
            <a:r>
              <a:rPr lang="ru-RU" dirty="0" smtClean="0">
                <a:latin typeface="Garamond" panose="02020404030301010803" pitchFamily="18" charset="0"/>
              </a:rPr>
              <a:t> 16. С. 11-43.</a:t>
            </a:r>
            <a:endParaRPr lang="uk-UA" dirty="0" smtClean="0">
              <a:latin typeface="Garamond" panose="02020404030301010803" pitchFamily="18" charset="0"/>
            </a:endParaRPr>
          </a:p>
          <a:p>
            <a:pPr algn="just"/>
            <a:r>
              <a:rPr lang="uk-UA" dirty="0" smtClean="0">
                <a:latin typeface="Garamond" panose="02020404030301010803" pitchFamily="18" charset="0"/>
              </a:rPr>
              <a:t>5.Кисельова </a:t>
            </a:r>
            <a:r>
              <a:rPr lang="uk-UA" dirty="0">
                <a:latin typeface="Garamond" panose="02020404030301010803" pitchFamily="18" charset="0"/>
              </a:rPr>
              <a:t>О. О. Фізична географія Українського Донбасу: Навчальний посібник для студентів географічних спеціальностей вищих навчальних закладів. </a:t>
            </a:r>
            <a:r>
              <a:rPr lang="uk-UA" dirty="0" err="1">
                <a:latin typeface="Garamond" panose="02020404030301010803" pitchFamily="18" charset="0"/>
              </a:rPr>
              <a:t>Старобільськ</a:t>
            </a:r>
            <a:r>
              <a:rPr lang="ru-RU" dirty="0" smtClean="0">
                <a:latin typeface="Garamond" panose="02020404030301010803" pitchFamily="18" charset="0"/>
              </a:rPr>
              <a:t>, 2018. 88 с. </a:t>
            </a:r>
            <a:endParaRPr lang="ru-RU" dirty="0" smtClean="0">
              <a:latin typeface="Garamond" panose="02020404030301010803" pitchFamily="18" charset="0"/>
            </a:endParaRPr>
          </a:p>
          <a:p>
            <a:pPr algn="just"/>
            <a:r>
              <a:rPr lang="uk-UA" dirty="0" smtClean="0">
                <a:latin typeface="Garamond" panose="02020404030301010803" pitchFamily="18" charset="0"/>
              </a:rPr>
              <a:t>6.Кремінь</a:t>
            </a:r>
            <a:r>
              <a:rPr lang="uk-UA" dirty="0" smtClean="0">
                <a:latin typeface="Garamond" panose="02020404030301010803" pitchFamily="18" charset="0"/>
              </a:rPr>
              <a:t>. </a:t>
            </a:r>
            <a:r>
              <a:rPr lang="uk-UA" dirty="0" smtClean="0">
                <a:latin typeface="Garamond" panose="02020404030301010803" pitchFamily="18" charset="0"/>
              </a:rPr>
              <a:t>Геологічний словник: відкритий навчально-науковий </a:t>
            </a:r>
            <a:r>
              <a:rPr lang="ru-RU" dirty="0" smtClean="0">
                <a:latin typeface="Garamond" panose="02020404030301010803" pitchFamily="18" charset="0"/>
              </a:rPr>
              <a:t>веб-ресурс. </a:t>
            </a:r>
            <a:r>
              <a:rPr lang="en-US" dirty="0" smtClean="0">
                <a:latin typeface="Garamond" panose="02020404030301010803" pitchFamily="18" charset="0"/>
              </a:rPr>
              <a:t>URL</a:t>
            </a:r>
            <a:r>
              <a:rPr lang="uk-UA" dirty="0" smtClean="0">
                <a:latin typeface="Garamond" panose="02020404030301010803" pitchFamily="18" charset="0"/>
              </a:rPr>
              <a:t>: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https://geodictionary.com.ua/node/2948 (</a:t>
            </a:r>
            <a:r>
              <a:rPr lang="ru-RU" dirty="0">
                <a:latin typeface="Garamond" panose="02020404030301010803" pitchFamily="18" charset="0"/>
              </a:rPr>
              <a:t>дата </a:t>
            </a:r>
            <a:r>
              <a:rPr lang="uk-UA" dirty="0" smtClean="0">
                <a:latin typeface="Garamond" panose="02020404030301010803" pitchFamily="18" charset="0"/>
              </a:rPr>
              <a:t>звернення</a:t>
            </a:r>
            <a:r>
              <a:rPr lang="ru-RU" dirty="0" smtClean="0">
                <a:latin typeface="Garamond" panose="02020404030301010803" pitchFamily="18" charset="0"/>
              </a:rPr>
              <a:t>: </a:t>
            </a:r>
            <a:r>
              <a:rPr lang="ru-RU" dirty="0">
                <a:latin typeface="Garamond" panose="02020404030301010803" pitchFamily="18" charset="0"/>
              </a:rPr>
              <a:t>11.04.2024).</a:t>
            </a:r>
          </a:p>
          <a:p>
            <a:pPr algn="just"/>
            <a:r>
              <a:rPr lang="uk-UA" dirty="0" smtClean="0">
                <a:latin typeface="Garamond" panose="02020404030301010803" pitchFamily="18" charset="0"/>
              </a:rPr>
              <a:t>7.Курячий </a:t>
            </a:r>
            <a:r>
              <a:rPr lang="uk-UA" dirty="0" smtClean="0">
                <a:latin typeface="Garamond" panose="02020404030301010803" pitchFamily="18" charset="0"/>
              </a:rPr>
              <a:t>К., Погребняк О., Сидоренко О. Охоронювані види рослин ділянок РЛП «Краматорський». Донеччина: природа, люди, культури. </a:t>
            </a:r>
            <a:r>
              <a:rPr lang="uk-UA" dirty="0" smtClean="0">
                <a:latin typeface="Garamond" panose="02020404030301010803" pitchFamily="18" charset="0"/>
              </a:rPr>
              <a:t>Краматорськ</a:t>
            </a:r>
            <a:r>
              <a:rPr lang="ru-RU" dirty="0" smtClean="0">
                <a:latin typeface="Garamond" panose="02020404030301010803" pitchFamily="18" charset="0"/>
              </a:rPr>
              <a:t>: </a:t>
            </a:r>
            <a:r>
              <a:rPr lang="ru-RU" dirty="0">
                <a:latin typeface="Garamond" panose="02020404030301010803" pitchFamily="18" charset="0"/>
              </a:rPr>
              <a:t>Вид‑во ДОКМ, 2019. </a:t>
            </a:r>
            <a:r>
              <a:rPr lang="ru-RU" dirty="0" smtClean="0">
                <a:latin typeface="Garamond" panose="02020404030301010803" pitchFamily="18" charset="0"/>
              </a:rPr>
              <a:t>С. 185 – 191. </a:t>
            </a:r>
            <a:endParaRPr lang="ru-RU" dirty="0" smtClean="0">
              <a:latin typeface="Garamond" panose="02020404030301010803" pitchFamily="18" charset="0"/>
            </a:endParaRP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8.Мезенцева </a:t>
            </a:r>
            <a:r>
              <a:rPr lang="ru-RU" dirty="0">
                <a:latin typeface="Garamond" panose="02020404030301010803" pitchFamily="18" charset="0"/>
              </a:rPr>
              <a:t>Г</a:t>
            </a:r>
            <a:r>
              <a:rPr lang="ru-RU" dirty="0" smtClean="0">
                <a:latin typeface="Garamond" panose="02020404030301010803" pitchFamily="18" charset="0"/>
              </a:rPr>
              <a:t>. Г. </a:t>
            </a:r>
            <a:r>
              <a:rPr lang="uk-UA" dirty="0" smtClean="0">
                <a:latin typeface="Garamond" panose="02020404030301010803" pitchFamily="18" charset="0"/>
              </a:rPr>
              <a:t>Дослідники археології України: Енциклопедичний словник. Чернігів: Сіверянська </a:t>
            </a:r>
            <a:r>
              <a:rPr lang="ru-RU" dirty="0" smtClean="0">
                <a:latin typeface="Garamond" panose="02020404030301010803" pitchFamily="18" charset="0"/>
              </a:rPr>
              <a:t>думка</a:t>
            </a:r>
            <a:r>
              <a:rPr lang="ru-RU" dirty="0">
                <a:latin typeface="Garamond" panose="02020404030301010803" pitchFamily="18" charset="0"/>
              </a:rPr>
              <a:t>, </a:t>
            </a:r>
            <a:r>
              <a:rPr lang="ru-RU" dirty="0" smtClean="0">
                <a:latin typeface="Garamond" panose="02020404030301010803" pitchFamily="18" charset="0"/>
              </a:rPr>
              <a:t>1997. 205 с.</a:t>
            </a:r>
          </a:p>
          <a:p>
            <a:pPr algn="just"/>
            <a:r>
              <a:rPr lang="uk-UA" dirty="0" smtClean="0">
                <a:latin typeface="Garamond" panose="02020404030301010803" pitchFamily="18" charset="0"/>
              </a:rPr>
              <a:t>9.Остапенко В. В. Датування в археології. Наука і молодь. Прикладна серія. 2012. № 11-12.</a:t>
            </a:r>
            <a:r>
              <a:rPr lang="ru-RU" dirty="0" smtClean="0">
                <a:latin typeface="Garamond" panose="02020404030301010803" pitchFamily="18" charset="0"/>
              </a:rPr>
              <a:t> С. 85 – 88.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10.Гладилин </a:t>
            </a:r>
            <a:r>
              <a:rPr lang="ru-RU" dirty="0">
                <a:latin typeface="Garamond" panose="02020404030301010803" pitchFamily="18" charset="0"/>
              </a:rPr>
              <a:t>В</a:t>
            </a:r>
            <a:r>
              <a:rPr lang="ru-RU" dirty="0" smtClean="0">
                <a:latin typeface="Garamond" panose="02020404030301010803" pitchFamily="18" charset="0"/>
              </a:rPr>
              <a:t>. Н</a:t>
            </a:r>
            <a:r>
              <a:rPr lang="ru-RU" dirty="0">
                <a:latin typeface="Garamond" panose="02020404030301010803" pitchFamily="18" charset="0"/>
              </a:rPr>
              <a:t>. Проблемы раннего палеолита Восточной </a:t>
            </a:r>
            <a:r>
              <a:rPr lang="ru-RU" dirty="0" smtClean="0">
                <a:latin typeface="Garamond" panose="02020404030301010803" pitchFamily="18" charset="0"/>
              </a:rPr>
              <a:t>Европы. Киев: </a:t>
            </a:r>
            <a:r>
              <a:rPr lang="uk-UA" dirty="0" smtClean="0">
                <a:latin typeface="Garamond" panose="02020404030301010803" pitchFamily="18" charset="0"/>
              </a:rPr>
              <a:t>Наукова</a:t>
            </a:r>
            <a:r>
              <a:rPr lang="ru-RU" dirty="0" smtClean="0">
                <a:latin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</a:rPr>
              <a:t>думка, 1976. </a:t>
            </a:r>
            <a:r>
              <a:rPr lang="ru-RU" dirty="0" smtClean="0">
                <a:latin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</a:rPr>
              <a:t>240 с</a:t>
            </a:r>
            <a:r>
              <a:rPr lang="ru-RU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11.Колесник </a:t>
            </a:r>
            <a:r>
              <a:rPr lang="ru-RU" dirty="0">
                <a:latin typeface="Garamond" panose="02020404030301010803" pitchFamily="18" charset="0"/>
              </a:rPr>
              <a:t>А. В. Средний палеолит Донбасса. </a:t>
            </a:r>
            <a:r>
              <a:rPr lang="ru-RU" dirty="0" smtClean="0">
                <a:latin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</a:rPr>
              <a:t>Донецк: Лебедь, 2003. </a:t>
            </a:r>
            <a:r>
              <a:rPr lang="ru-RU" dirty="0" smtClean="0">
                <a:latin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</a:rPr>
              <a:t>294 </a:t>
            </a:r>
            <a:r>
              <a:rPr lang="ru-RU" dirty="0" smtClean="0">
                <a:latin typeface="Garamond" panose="02020404030301010803" pitchFamily="18" charset="0"/>
              </a:rPr>
              <a:t>с.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12.Степанчук В. Н. Нижний </a:t>
            </a:r>
            <a:r>
              <a:rPr lang="ru-RU" dirty="0">
                <a:latin typeface="Garamond" panose="02020404030301010803" pitchFamily="18" charset="0"/>
              </a:rPr>
              <a:t>и средний палеолит Украины = </a:t>
            </a:r>
            <a:r>
              <a:rPr lang="pl-PL" dirty="0">
                <a:latin typeface="Garamond" panose="02020404030301010803" pitchFamily="18" charset="0"/>
              </a:rPr>
              <a:t>Lower and middle Palaeolithic of Ukraine : [</a:t>
            </a:r>
            <a:r>
              <a:rPr lang="ru-RU" dirty="0">
                <a:latin typeface="Garamond" panose="02020404030301010803" pitchFamily="18" charset="0"/>
              </a:rPr>
              <a:t>монография] / </a:t>
            </a:r>
            <a:r>
              <a:rPr lang="ru-RU" dirty="0" smtClean="0">
                <a:latin typeface="Garamond" panose="02020404030301010803" pitchFamily="18" charset="0"/>
              </a:rPr>
              <a:t>НАН </a:t>
            </a:r>
            <a:r>
              <a:rPr lang="ru-RU" dirty="0">
                <a:latin typeface="Garamond" panose="02020404030301010803" pitchFamily="18" charset="0"/>
              </a:rPr>
              <a:t>Украины, Ин-т археологии. </a:t>
            </a:r>
            <a:r>
              <a:rPr lang="ru-RU" dirty="0" smtClean="0">
                <a:latin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</a:rPr>
              <a:t>Черновцы: Зелена </a:t>
            </a:r>
            <a:r>
              <a:rPr lang="ru-RU" dirty="0" err="1">
                <a:latin typeface="Garamond" panose="02020404030301010803" pitchFamily="18" charset="0"/>
              </a:rPr>
              <a:t>Буковина</a:t>
            </a:r>
            <a:r>
              <a:rPr lang="ru-RU" dirty="0">
                <a:latin typeface="Garamond" panose="02020404030301010803" pitchFamily="18" charset="0"/>
              </a:rPr>
              <a:t>, 2006. </a:t>
            </a:r>
            <a:r>
              <a:rPr lang="ru-RU" dirty="0" smtClean="0">
                <a:latin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</a:rPr>
              <a:t>463 </a:t>
            </a:r>
            <a:r>
              <a:rPr lang="pl-PL" dirty="0">
                <a:latin typeface="Garamond" panose="02020404030301010803" pitchFamily="18" charset="0"/>
              </a:rPr>
              <a:t>c. </a:t>
            </a:r>
            <a:endParaRPr lang="uk-UA" dirty="0" smtClean="0">
              <a:latin typeface="Garamond" panose="02020404030301010803" pitchFamily="18" charset="0"/>
            </a:endParaRPr>
          </a:p>
          <a:p>
            <a:pPr algn="just"/>
            <a:r>
              <a:rPr lang="uk-UA" dirty="0" smtClean="0">
                <a:latin typeface="Garamond" panose="02020404030301010803" pitchFamily="18" charset="0"/>
              </a:rPr>
              <a:t>13. </a:t>
            </a:r>
            <a:r>
              <a:rPr lang="uk-UA" dirty="0" err="1" smtClean="0">
                <a:latin typeface="Garamond" panose="02020404030301010803" pitchFamily="18" charset="0"/>
              </a:rPr>
              <a:t>Цвейбель</a:t>
            </a:r>
            <a:r>
              <a:rPr lang="uk-UA" dirty="0" smtClean="0">
                <a:latin typeface="Garamond" panose="02020404030301010803" pitchFamily="18" charset="0"/>
              </a:rPr>
              <a:t> </a:t>
            </a:r>
            <a:r>
              <a:rPr lang="uk-UA" dirty="0" smtClean="0">
                <a:latin typeface="Garamond" panose="02020404030301010803" pitchFamily="18" charset="0"/>
              </a:rPr>
              <a:t>Д. Стоянка с «</a:t>
            </a:r>
            <a:r>
              <a:rPr lang="uk-UA" dirty="0" err="1" smtClean="0">
                <a:latin typeface="Garamond" panose="02020404030301010803" pitchFamily="18" charset="0"/>
              </a:rPr>
              <a:t>зубчатым</a:t>
            </a:r>
            <a:r>
              <a:rPr lang="ru-RU" dirty="0" smtClean="0">
                <a:latin typeface="Garamond" panose="02020404030301010803" pitchFamily="18" charset="0"/>
              </a:rPr>
              <a:t>» </a:t>
            </a:r>
            <a:r>
              <a:rPr lang="ru-RU" dirty="0" err="1" smtClean="0">
                <a:latin typeface="Garamond" panose="02020404030301010803" pitchFamily="18" charset="0"/>
              </a:rPr>
              <a:t>мустье</a:t>
            </a:r>
            <a:r>
              <a:rPr lang="ru-RU" dirty="0" smtClean="0">
                <a:latin typeface="Garamond" panose="02020404030301010803" pitchFamily="18" charset="0"/>
              </a:rPr>
              <a:t> у с. </a:t>
            </a:r>
            <a:r>
              <a:rPr lang="ru-RU" dirty="0" err="1" smtClean="0">
                <a:latin typeface="Garamond" panose="02020404030301010803" pitchFamily="18" charset="0"/>
              </a:rPr>
              <a:t>Белокузьминовка</a:t>
            </a:r>
            <a:r>
              <a:rPr lang="ru-RU" dirty="0" smtClean="0">
                <a:latin typeface="Garamond" panose="02020404030301010803" pitchFamily="18" charset="0"/>
              </a:rPr>
              <a:t> на </a:t>
            </a:r>
            <a:r>
              <a:rPr lang="ru-RU" dirty="0" err="1" smtClean="0">
                <a:latin typeface="Garamond" panose="02020404030301010803" pitchFamily="18" charset="0"/>
              </a:rPr>
              <a:t>Донеччине</a:t>
            </a:r>
            <a:r>
              <a:rPr lang="ru-RU" dirty="0" smtClean="0">
                <a:latin typeface="Garamond" panose="02020404030301010803" pitchFamily="18" charset="0"/>
              </a:rPr>
              <a:t>. </a:t>
            </a:r>
            <a:r>
              <a:rPr lang="ru-RU" smtClean="0">
                <a:latin typeface="Garamond" panose="02020404030301010803" pitchFamily="18" charset="0"/>
              </a:rPr>
              <a:t>Археологические </a:t>
            </a:r>
            <a:r>
              <a:rPr lang="ru-RU" smtClean="0">
                <a:latin typeface="Garamond" panose="02020404030301010803" pitchFamily="18" charset="0"/>
              </a:rPr>
              <a:t>исследования </a:t>
            </a:r>
            <a:r>
              <a:rPr lang="ru-RU" dirty="0" smtClean="0">
                <a:latin typeface="Garamond" panose="02020404030301010803" pitchFamily="18" charset="0"/>
              </a:rPr>
              <a:t>на Украине </a:t>
            </a:r>
            <a:r>
              <a:rPr lang="ru-RU" dirty="0" smtClean="0">
                <a:latin typeface="Garamond" panose="02020404030301010803" pitchFamily="18" charset="0"/>
              </a:rPr>
              <a:t>в 1968 </a:t>
            </a:r>
            <a:r>
              <a:rPr lang="ru-RU" dirty="0" smtClean="0">
                <a:latin typeface="Garamond" panose="02020404030301010803" pitchFamily="18" charset="0"/>
              </a:rPr>
              <a:t>г. Ки</a:t>
            </a:r>
            <a:r>
              <a:rPr lang="uk-UA" dirty="0" smtClean="0">
                <a:latin typeface="Garamond" panose="02020404030301010803" pitchFamily="18" charset="0"/>
              </a:rPr>
              <a:t>ї</a:t>
            </a:r>
            <a:r>
              <a:rPr lang="ru-RU" dirty="0" smtClean="0">
                <a:latin typeface="Garamond" panose="02020404030301010803" pitchFamily="18" charset="0"/>
              </a:rPr>
              <a:t>в, 1971. С. 113.</a:t>
            </a:r>
          </a:p>
          <a:p>
            <a:pPr algn="just"/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2986572" y="127586"/>
            <a:ext cx="9889180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uk-UA" sz="2300" b="1" cap="all" dirty="0" smtClean="0">
                <a:latin typeface="Garamond" panose="02020404030301010803" pitchFamily="18" charset="0"/>
              </a:rPr>
              <a:t>СПИСОК ВИКОРИСТАНИХ джерел</a:t>
            </a:r>
            <a:endParaRPr lang="uk-UA" sz="2300" b="1" cap="all" dirty="0">
              <a:latin typeface="Garamond" panose="02020404030301010803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7150" y="695700"/>
            <a:ext cx="1881051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301249" y="701109"/>
            <a:ext cx="970598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5830" y="695700"/>
            <a:ext cx="8282795" cy="0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6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57200" y="334284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24962" y="334284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92723" y="334284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60486" y="325668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011" y="1257300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51880" y="1257300"/>
            <a:ext cx="1162858" cy="1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66330" y="1271587"/>
            <a:ext cx="8282795" cy="0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300036" y="702864"/>
            <a:ext cx="12547305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500" b="1" cap="all" dirty="0" smtClean="0">
                <a:latin typeface="Garamond" panose="02020404030301010803" pitchFamily="18" charset="0"/>
              </a:rPr>
              <a:t>Місце знаходження </a:t>
            </a:r>
            <a:r>
              <a:rPr lang="uk-UA" sz="2500" b="1" cap="all" dirty="0" err="1" smtClean="0">
                <a:latin typeface="Garamond" panose="02020404030301010803" pitchFamily="18" charset="0"/>
              </a:rPr>
              <a:t>Білокузьминівських</a:t>
            </a:r>
            <a:r>
              <a:rPr lang="uk-UA" sz="2500" b="1" cap="all" dirty="0" smtClean="0">
                <a:latin typeface="Garamond" panose="02020404030301010803" pitchFamily="18" charset="0"/>
              </a:rPr>
              <a:t> крейдяних скель</a:t>
            </a:r>
            <a:endParaRPr lang="uk-UA" sz="2500" b="1" cap="all" dirty="0">
              <a:latin typeface="Garamond" panose="020204040303010108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217" y="1685925"/>
            <a:ext cx="7507877" cy="4910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5" b="93173" l="844" r="9803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058" y="1671637"/>
            <a:ext cx="7437259" cy="5209221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6381960" y="3706965"/>
            <a:ext cx="191729" cy="191729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49596" y="3417808"/>
            <a:ext cx="1717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noProof="1" smtClean="0">
                <a:solidFill>
                  <a:srgbClr val="260026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Білокузьминівка</a:t>
            </a:r>
            <a:endParaRPr lang="uk-UA" sz="1600" noProof="1">
              <a:solidFill>
                <a:srgbClr val="260026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1113" y="1685925"/>
            <a:ext cx="4248012" cy="299264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10474863" y="4276248"/>
            <a:ext cx="1717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noProof="1" smtClean="0">
                <a:solidFill>
                  <a:srgbClr val="260026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Білокузьминівка</a:t>
            </a:r>
            <a:endParaRPr lang="uk-UA" sz="1600" noProof="1">
              <a:solidFill>
                <a:srgbClr val="260026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496390" y="2203638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noProof="1" smtClean="0">
                <a:solidFill>
                  <a:srgbClr val="260026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Краматорськ</a:t>
            </a:r>
            <a:endParaRPr lang="uk-UA" sz="1600" noProof="1">
              <a:solidFill>
                <a:srgbClr val="260026"/>
              </a:solidFill>
              <a:latin typeface="Garamond" panose="02020404030301010803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22" l="9486" r="89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431" y="2003762"/>
            <a:ext cx="592958" cy="6515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15685" y="5142119"/>
            <a:ext cx="5220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Garamond" panose="02020404030301010803" pitchFamily="18" charset="0"/>
              </a:rPr>
              <a:t>Ділянка «</a:t>
            </a:r>
            <a:r>
              <a:rPr lang="uk-UA" sz="2000" b="1" dirty="0" err="1" smtClean="0">
                <a:latin typeface="Garamond" panose="02020404030301010803" pitchFamily="18" charset="0"/>
              </a:rPr>
              <a:t>Білокузьминівська</a:t>
            </a:r>
            <a:r>
              <a:rPr lang="uk-UA" sz="2000" b="1" dirty="0" smtClean="0">
                <a:latin typeface="Garamond" panose="02020404030301010803" pitchFamily="18" charset="0"/>
              </a:rPr>
              <a:t>»</a:t>
            </a:r>
          </a:p>
          <a:p>
            <a:r>
              <a:rPr lang="uk-UA" sz="2000" dirty="0" smtClean="0">
                <a:latin typeface="Garamond" panose="02020404030301010803" pitchFamily="18" charset="0"/>
              </a:rPr>
              <a:t>Регіонального ландшафтного парку</a:t>
            </a:r>
          </a:p>
          <a:p>
            <a:r>
              <a:rPr lang="uk-UA" sz="2000" dirty="0" smtClean="0">
                <a:latin typeface="Garamond" panose="02020404030301010803" pitchFamily="18" charset="0"/>
              </a:rPr>
              <a:t>«Краматорський»</a:t>
            </a:r>
            <a:endParaRPr lang="ru-RU" sz="2000" dirty="0">
              <a:latin typeface="Garamond" panose="02020404030301010803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9628094" y="2655312"/>
            <a:ext cx="1075765" cy="13788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rot="3249688">
            <a:off x="10052350" y="3074376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км</a:t>
            </a:r>
            <a:endParaRPr lang="uk-UA" sz="16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2928" b="18786"/>
          <a:stretch/>
        </p:blipFill>
        <p:spPr>
          <a:xfrm>
            <a:off x="0" y="0"/>
            <a:ext cx="12192000" cy="355309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242129" y="3669760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31618" y="3669760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04778" y="3665313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77938" y="3665313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20640" y="3553097"/>
            <a:ext cx="1881051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1988525" y="4006128"/>
            <a:ext cx="12547305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500" b="1" cap="all" dirty="0" err="1" smtClean="0">
                <a:latin typeface="Garamond" panose="02020404030301010803" pitchFamily="18" charset="0"/>
              </a:rPr>
              <a:t>Скелеподібне</a:t>
            </a:r>
            <a:r>
              <a:rPr lang="uk-UA" sz="2500" b="1" cap="all" dirty="0" smtClean="0">
                <a:latin typeface="Garamond" panose="02020404030301010803" pitchFamily="18" charset="0"/>
              </a:rPr>
              <a:t> оголення верхньої крейди</a:t>
            </a:r>
            <a:endParaRPr lang="uk-UA" sz="2500" b="1" cap="all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451" y="4462040"/>
            <a:ext cx="11623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На території ділянки «</a:t>
            </a:r>
            <a:r>
              <a:rPr lang="uk-UA" sz="2000" dirty="0" err="1" smtClean="0">
                <a:latin typeface="Garamond" panose="02020404030301010803" pitchFamily="18" charset="0"/>
              </a:rPr>
              <a:t>Білокузьминівська</a:t>
            </a:r>
            <a:r>
              <a:rPr lang="uk-UA" sz="2000" dirty="0">
                <a:latin typeface="Garamond" panose="02020404030301010803" pitchFamily="18" charset="0"/>
              </a:rPr>
              <a:t>» </a:t>
            </a:r>
            <a:r>
              <a:rPr lang="uk-UA" sz="2000" dirty="0" smtClean="0">
                <a:latin typeface="Garamond" panose="02020404030301010803" pitchFamily="18" charset="0"/>
              </a:rPr>
              <a:t>Регіонального ландшафтного парку «Краматорський» знаходиться унікальна геологічна пам’ятка природи «</a:t>
            </a:r>
            <a:r>
              <a:rPr lang="uk-UA" sz="2000" dirty="0" err="1">
                <a:latin typeface="Garamond" panose="02020404030301010803" pitchFamily="18" charset="0"/>
              </a:rPr>
              <a:t>Скелеподібне</a:t>
            </a:r>
            <a:r>
              <a:rPr lang="uk-UA" sz="2000" dirty="0">
                <a:latin typeface="Garamond" panose="02020404030301010803" pitchFamily="18" charset="0"/>
              </a:rPr>
              <a:t> </a:t>
            </a:r>
            <a:r>
              <a:rPr lang="uk-UA" sz="2000" dirty="0" smtClean="0">
                <a:latin typeface="Garamond" panose="02020404030301010803" pitchFamily="18" charset="0"/>
              </a:rPr>
              <a:t>оголення верхньої крейди».</a:t>
            </a:r>
          </a:p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Взята під охорону: 1972 р.</a:t>
            </a:r>
          </a:p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Площа</a:t>
            </a:r>
            <a:r>
              <a:rPr lang="uk-UA" sz="2000" dirty="0">
                <a:latin typeface="Garamond" panose="02020404030301010803" pitchFamily="18" charset="0"/>
              </a:rPr>
              <a:t>: </a:t>
            </a:r>
            <a:r>
              <a:rPr lang="uk-UA" sz="2000" dirty="0" smtClean="0">
                <a:latin typeface="Garamond" panose="02020404030301010803" pitchFamily="18" charset="0"/>
              </a:rPr>
              <a:t>0,35 га.</a:t>
            </a:r>
          </a:p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Останці-скелі сягають у висоту 25 м. Вони складені з крейдових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uk-UA" sz="2000" dirty="0" smtClean="0">
                <a:latin typeface="Garamond" panose="02020404030301010803" pitchFamily="18" charset="0"/>
              </a:rPr>
              <a:t>пластів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>
                <a:latin typeface="Garamond" panose="02020404030301010803" pitchFamily="18" charset="0"/>
              </a:rPr>
              <a:t>з прожилками </a:t>
            </a:r>
            <a:r>
              <a:rPr lang="uk-UA" sz="2000" dirty="0" err="1" smtClean="0">
                <a:latin typeface="Garamond" panose="02020404030301010803" pitchFamily="18" charset="0"/>
              </a:rPr>
              <a:t>кременів</a:t>
            </a:r>
            <a:r>
              <a:rPr lang="uk-UA" sz="2000" dirty="0" smtClean="0">
                <a:latin typeface="Garamond" panose="02020404030301010803" pitchFamily="18" charset="0"/>
              </a:rPr>
              <a:t>, які сформувалися 90 млн. років тому</a:t>
            </a:r>
            <a:r>
              <a:rPr lang="en-US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7, с</a:t>
            </a:r>
            <a:r>
              <a:rPr lang="uk-UA" sz="2000" dirty="0" smtClean="0">
                <a:latin typeface="Garamond" panose="02020404030301010803" pitchFamily="18" charset="0"/>
              </a:rPr>
              <a:t>. 185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 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22024" y="3102505"/>
            <a:ext cx="4069976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 smtClean="0">
                <a:latin typeface="Garamond" panose="02020404030301010803" pitchFamily="18" charset="0"/>
              </a:rPr>
              <a:t>Джерело:</a:t>
            </a:r>
          </a:p>
          <a:p>
            <a:r>
              <a:rPr lang="ru-RU" sz="1200" dirty="0" smtClean="0">
                <a:latin typeface="Garamond" panose="02020404030301010803" pitchFamily="18" charset="0"/>
              </a:rPr>
              <a:t>https</a:t>
            </a:r>
            <a:r>
              <a:rPr lang="ru-RU" sz="1200" dirty="0">
                <a:latin typeface="Garamond" panose="02020404030301010803" pitchFamily="18" charset="0"/>
              </a:rPr>
              <a:t>://find-way.com.ua/oblast/donetska/kramatorsk/kreidiani-skeli-bilokuzmynivky-kramatorsk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1140" y="0"/>
            <a:ext cx="802601" cy="7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45237" y="4492552"/>
            <a:ext cx="3430407" cy="16720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r="27955"/>
          <a:stretch/>
        </p:blipFill>
        <p:spPr>
          <a:xfrm>
            <a:off x="5897317" y="0"/>
            <a:ext cx="3434942" cy="4330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r="5826"/>
          <a:stretch/>
        </p:blipFill>
        <p:spPr>
          <a:xfrm>
            <a:off x="9485307" y="334284"/>
            <a:ext cx="2654296" cy="4298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9399" y="608946"/>
            <a:ext cx="802601" cy="7933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61145" y="4752074"/>
            <a:ext cx="2654296" cy="1046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 err="1" smtClean="0">
                <a:latin typeface="Garamond" panose="02020404030301010803" pitchFamily="18" charset="0"/>
              </a:rPr>
              <a:t>Білокузьминівські</a:t>
            </a:r>
            <a:r>
              <a:rPr lang="uk-UA" sz="1400" dirty="0" smtClean="0">
                <a:latin typeface="Garamond" panose="02020404030301010803" pitchFamily="18" charset="0"/>
              </a:rPr>
              <a:t> крейдяні скелі: </a:t>
            </a:r>
            <a:r>
              <a:rPr lang="ru-RU" sz="1200" dirty="0" smtClean="0">
                <a:latin typeface="Garamond" panose="02020404030301010803" pitchFamily="18" charset="0"/>
              </a:rPr>
              <a:t>https</a:t>
            </a:r>
            <a:r>
              <a:rPr lang="ru-RU" sz="1200" dirty="0">
                <a:latin typeface="Garamond" panose="02020404030301010803" pitchFamily="18" charset="0"/>
              </a:rPr>
              <a:t>://find-way.com.ua/oblast/donetska/kramatorsk/kreidiani-skeli-bilokuzmynivky-kramatorsk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350162" y="0"/>
            <a:ext cx="0" cy="4107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461145" y="344622"/>
            <a:ext cx="0" cy="4298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461145" y="317814"/>
            <a:ext cx="265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57299" y="334284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5864" y="322822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34430" y="334284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76917" y="344622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113485" y="692815"/>
            <a:ext cx="12547305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300" b="1" cap="all" dirty="0" smtClean="0">
                <a:latin typeface="Garamond" panose="02020404030301010803" pitchFamily="18" charset="0"/>
              </a:rPr>
              <a:t>Як утворилися крейдяні скелі?</a:t>
            </a:r>
            <a:endParaRPr lang="uk-UA" sz="2300" b="1" cap="all" dirty="0"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751" y="1809450"/>
            <a:ext cx="5531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Геологічна </a:t>
            </a:r>
            <a:r>
              <a:rPr lang="uk-UA" sz="2000" dirty="0">
                <a:latin typeface="Garamond" panose="02020404030301010803" pitchFamily="18" charset="0"/>
              </a:rPr>
              <a:t>пам’ятка природи «</a:t>
            </a:r>
            <a:r>
              <a:rPr lang="uk-UA" sz="2000" dirty="0" err="1">
                <a:latin typeface="Garamond" panose="02020404030301010803" pitchFamily="18" charset="0"/>
              </a:rPr>
              <a:t>Скелеподібне</a:t>
            </a:r>
            <a:r>
              <a:rPr lang="uk-UA" sz="2000" dirty="0">
                <a:latin typeface="Garamond" panose="02020404030301010803" pitchFamily="18" charset="0"/>
              </a:rPr>
              <a:t> оголення верхньої крейди</a:t>
            </a:r>
            <a:r>
              <a:rPr lang="uk-UA" sz="2000" dirty="0" smtClean="0">
                <a:latin typeface="Garamond" panose="02020404030301010803" pitchFamily="18" charset="0"/>
              </a:rPr>
              <a:t>» знаходиться в західній частині </a:t>
            </a:r>
            <a:r>
              <a:rPr lang="uk-UA" sz="2000" dirty="0" err="1" smtClean="0">
                <a:latin typeface="Garamond" panose="02020404030301010803" pitchFamily="18" charset="0"/>
              </a:rPr>
              <a:t>Бахмутської</a:t>
            </a:r>
            <a:r>
              <a:rPr lang="uk-UA" sz="2000" dirty="0" smtClean="0">
                <a:latin typeface="Garamond" panose="02020404030301010803" pitchFamily="18" charset="0"/>
              </a:rPr>
              <a:t> котловини, </a:t>
            </a:r>
            <a:r>
              <a:rPr lang="ru-RU" sz="2000" dirty="0">
                <a:latin typeface="Garamond" panose="02020404030301010803" pitchFamily="18" charset="0"/>
              </a:rPr>
              <a:t>яка </a:t>
            </a:r>
            <a:r>
              <a:rPr lang="uk-UA" sz="2000" dirty="0" smtClean="0">
                <a:latin typeface="Garamond" panose="02020404030301010803" pitchFamily="18" charset="0"/>
              </a:rPr>
              <a:t>заповнена відкладами карбону, </a:t>
            </a:r>
            <a:r>
              <a:rPr lang="uk-UA" sz="2000" dirty="0" err="1" smtClean="0">
                <a:latin typeface="Garamond" panose="02020404030301010803" pitchFamily="18" charset="0"/>
              </a:rPr>
              <a:t>пермі</a:t>
            </a:r>
            <a:r>
              <a:rPr lang="ru-RU" sz="2000" dirty="0" smtClean="0">
                <a:latin typeface="Garamond" panose="02020404030301010803" pitchFamily="18" charset="0"/>
              </a:rPr>
              <a:t>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мезозою</a:t>
            </a:r>
            <a:r>
              <a:rPr lang="ru-RU" sz="2000" dirty="0">
                <a:latin typeface="Garamond" panose="02020404030301010803" pitchFamily="18" charset="0"/>
              </a:rPr>
              <a:t> та </a:t>
            </a:r>
            <a:r>
              <a:rPr lang="ru-RU" sz="2000" dirty="0" smtClean="0">
                <a:latin typeface="Garamond" panose="02020404030301010803" pitchFamily="18" charset="0"/>
              </a:rPr>
              <a:t>палеогену</a:t>
            </a:r>
            <a:r>
              <a:rPr lang="uk-UA" sz="2000" dirty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5, с</a:t>
            </a:r>
            <a:r>
              <a:rPr lang="uk-UA" sz="2000" dirty="0" smtClean="0">
                <a:latin typeface="Garamond" panose="02020404030301010803" pitchFamily="18" charset="0"/>
              </a:rPr>
              <a:t>. 19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На початку останнього періоду мезозойської ери, близько 135 млн. р. тому, більша частина сучасних материків </a:t>
            </a:r>
            <a:r>
              <a:rPr lang="uk-UA" sz="2000" dirty="0">
                <a:latin typeface="Garamond" panose="02020404030301010803" pitchFamily="18" charset="0"/>
              </a:rPr>
              <a:t>була </a:t>
            </a:r>
            <a:r>
              <a:rPr lang="ru-RU" sz="2000" dirty="0" smtClean="0">
                <a:latin typeface="Garamond" panose="02020404030301010803" pitchFamily="18" charset="0"/>
              </a:rPr>
              <a:t>затоплена. </a:t>
            </a:r>
            <a:r>
              <a:rPr lang="ru-RU" sz="2000" dirty="0">
                <a:latin typeface="Garamond" panose="02020404030301010803" pitchFamily="18" charset="0"/>
              </a:rPr>
              <a:t>У </a:t>
            </a:r>
            <a:r>
              <a:rPr lang="uk-UA" sz="2000" dirty="0" smtClean="0">
                <a:latin typeface="Garamond" panose="02020404030301010803" pitchFamily="18" charset="0"/>
              </a:rPr>
              <a:t>морських басейнах платформ накопичувалися мергелі та крейда, чому період отримав назву «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крейдовий</a:t>
            </a:r>
            <a:r>
              <a:rPr lang="uk-UA" sz="2000" dirty="0" smtClean="0">
                <a:latin typeface="Garamond" panose="02020404030301010803" pitchFamily="18" charset="0"/>
              </a:rPr>
              <a:t>»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5, с</a:t>
            </a:r>
            <a:r>
              <a:rPr lang="uk-UA" sz="2000" dirty="0">
                <a:latin typeface="Garamond" panose="02020404030301010803" pitchFamily="18" charset="0"/>
              </a:rPr>
              <a:t>. </a:t>
            </a:r>
            <a:r>
              <a:rPr lang="uk-UA" sz="2000" dirty="0" smtClean="0">
                <a:latin typeface="Garamond" panose="02020404030301010803" pitchFamily="18" charset="0"/>
              </a:rPr>
              <a:t>26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У водоймах крейдяного періоду, у процесі змін осадових </a:t>
            </a:r>
            <a:r>
              <a:rPr lang="uk-UA" sz="2000" dirty="0" err="1" smtClean="0">
                <a:latin typeface="Garamond" panose="02020404030301010803" pitchFamily="18" charset="0"/>
              </a:rPr>
              <a:t>пород</a:t>
            </a:r>
            <a:r>
              <a:rPr lang="uk-UA" sz="2000" dirty="0" smtClean="0">
                <a:latin typeface="Garamond" panose="02020404030301010803" pitchFamily="18" charset="0"/>
              </a:rPr>
              <a:t> під впливом вертикальних і горизонтальних рухів платформ, </a:t>
            </a:r>
            <a:r>
              <a:rPr lang="uk-UA" sz="2000" dirty="0" err="1" smtClean="0">
                <a:latin typeface="Garamond" panose="02020404030301010803" pitchFamily="18" charset="0"/>
              </a:rPr>
              <a:t>магматизму</a:t>
            </a:r>
            <a:r>
              <a:rPr lang="uk-UA" sz="2000" dirty="0" smtClean="0">
                <a:latin typeface="Garamond" panose="02020404030301010803" pitchFamily="18" charset="0"/>
              </a:rPr>
              <a:t> та сейсмічності, утворювалися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кременисті виклади</a:t>
            </a:r>
            <a:r>
              <a:rPr lang="uk-UA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6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>
                <a:latin typeface="Garamond" panose="02020404030301010803" pitchFamily="18" charset="0"/>
              </a:rPr>
              <a:t>. </a:t>
            </a:r>
            <a:endParaRPr lang="uk-UA" sz="2000" dirty="0" smtClean="0">
              <a:latin typeface="Garamond" panose="02020404030301010803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1676" y="1251132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98305" y="1260929"/>
            <a:ext cx="1181354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87" b="100000" l="5379" r="89976">
                        <a14:foregroundMark x1="29340" y1="25913" x2="28606" y2="24522"/>
                        <a14:foregroundMark x1="25917" y1="23826" x2="28973" y2="21913"/>
                        <a14:foregroundMark x1="48900" y1="40870" x2="48900" y2="40870"/>
                        <a14:backgroundMark x1="7457" y1="77043" x2="28484" y2="93043"/>
                        <a14:backgroundMark x1="7457" y1="59304" x2="8924" y2="68696"/>
                        <a14:backgroundMark x1="10880" y1="70261" x2="10880" y2="70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8786" y="4492552"/>
            <a:ext cx="2913569" cy="164640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433684" y="5978858"/>
            <a:ext cx="2654296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 smtClean="0">
                <a:latin typeface="Garamond" panose="02020404030301010803" pitchFamily="18" charset="0"/>
              </a:rPr>
              <a:t>Кремінь: </a:t>
            </a:r>
            <a:r>
              <a:rPr lang="pl-PL" sz="1200" dirty="0">
                <a:latin typeface="Garamond" panose="02020404030301010803" pitchFamily="18" charset="0"/>
              </a:rPr>
              <a:t>https://www.donmining.info/2016/09/belokuzminovka-severniy-donbass.html</a:t>
            </a:r>
            <a:endParaRPr lang="ru-RU" sz="1200" dirty="0">
              <a:latin typeface="Garamond" panose="020204040303010108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3844" y="3244334"/>
            <a:ext cx="76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pc="-20" dirty="0">
                <a:latin typeface="Garamond" panose="02020404030301010803" pitchFamily="18" charset="0"/>
              </a:rPr>
              <a:t>[c</a:t>
            </a:r>
            <a:r>
              <a:rPr lang="uk-UA" spc="-20" dirty="0">
                <a:latin typeface="Garamond" panose="02020404030301010803" pitchFamily="18" charset="0"/>
              </a:rPr>
              <a:t>. 19</a:t>
            </a:r>
            <a:r>
              <a:rPr lang="en-US" spc="-20" dirty="0">
                <a:latin typeface="Garamond" panose="02020404030301010803" pitchFamily="18" charset="0"/>
              </a:rPr>
              <a:t>]</a:t>
            </a:r>
            <a:r>
              <a:rPr lang="uk-UA" spc="-20" dirty="0">
                <a:latin typeface="Garamond" panose="02020404030301010803" pitchFamily="18" charset="0"/>
              </a:rPr>
              <a:t> </a:t>
            </a:r>
            <a:endParaRPr lang="ru-RU" spc="-20" dirty="0"/>
          </a:p>
        </p:txBody>
      </p:sp>
    </p:spTree>
    <p:extLst>
      <p:ext uri="{BB962C8B-B14F-4D97-AF65-F5344CB8AC3E}">
        <p14:creationId xmlns:p14="http://schemas.microsoft.com/office/powerpoint/2010/main" val="36656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7375" y="1846766"/>
            <a:ext cx="3430407" cy="337897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57299" y="334284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95864" y="334284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34430" y="334284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72996" y="334284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185162" y="698642"/>
            <a:ext cx="10336935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300" b="1" cap="all" dirty="0" smtClean="0">
                <a:latin typeface="Garamond" panose="02020404030301010803" pitchFamily="18" charset="0"/>
              </a:rPr>
              <a:t>Кремінь – основа кам’яної індустрії первісних часів</a:t>
            </a:r>
            <a:endParaRPr lang="uk-UA" sz="2300" b="1" cap="all" dirty="0">
              <a:latin typeface="Garamond" panose="02020404030301010803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017" y="1287035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65903" y="1287035"/>
            <a:ext cx="1181354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47257" y="1564641"/>
            <a:ext cx="26894" cy="5091653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Скачивание из облака">
            <a:extLst>
              <a:ext uri="{FF2B5EF4-FFF2-40B4-BE49-F238E27FC236}">
                <a16:creationId xmlns:a16="http://schemas.microsoft.com/office/drawing/2014/main" id="{DEA952AA-034C-46B7-999E-31F46E9F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639310" y="3242288"/>
            <a:ext cx="587932" cy="587932"/>
          </a:xfrm>
          <a:prstGeom prst="rect">
            <a:avLst/>
          </a:prstGeom>
        </p:spPr>
      </p:pic>
      <p:pic>
        <p:nvPicPr>
          <p:cNvPr id="13" name="Рисунок 12" descr="Скачивание из облака">
            <a:extLst>
              <a:ext uri="{FF2B5EF4-FFF2-40B4-BE49-F238E27FC236}">
                <a16:creationId xmlns:a16="http://schemas.microsoft.com/office/drawing/2014/main" id="{DEA952AA-034C-46B7-999E-31F46E9F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63580" y="3268006"/>
            <a:ext cx="587932" cy="5879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34701" y="3830220"/>
            <a:ext cx="37971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Кремінь має здатність утворювати при відколі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гострий ріжучий край</a:t>
            </a:r>
            <a:r>
              <a:rPr lang="uk-UA" sz="2000" dirty="0" smtClean="0">
                <a:latin typeface="Garamond" panose="02020404030301010803" pitchFamily="18" charset="0"/>
              </a:rPr>
              <a:t>. Ця здатність була використана первісною людиною для виготовлення кам’яних знарядь ще за часів раннього палеоліту, зокрема в епоху </a:t>
            </a:r>
            <a:r>
              <a:rPr lang="uk-UA" sz="2000" dirty="0" err="1" smtClean="0">
                <a:latin typeface="Garamond" panose="02020404030301010803" pitchFamily="18" charset="0"/>
              </a:rPr>
              <a:t>ашель</a:t>
            </a:r>
            <a:r>
              <a:rPr lang="uk-UA" sz="2000" dirty="0">
                <a:latin typeface="Garamond" panose="02020404030301010803" pitchFamily="18" charset="0"/>
              </a:rPr>
              <a:t> </a:t>
            </a:r>
            <a:r>
              <a:rPr lang="uk-UA" sz="2000" dirty="0" smtClean="0">
                <a:latin typeface="Garamond" panose="02020404030301010803" pitchFamily="18" charset="0"/>
              </a:rPr>
              <a:t>500 –                200 </a:t>
            </a:r>
            <a:r>
              <a:rPr lang="uk-UA" sz="2000" dirty="0">
                <a:latin typeface="Garamond" panose="02020404030301010803" pitchFamily="18" charset="0"/>
              </a:rPr>
              <a:t>тис. рр. </a:t>
            </a:r>
            <a:r>
              <a:rPr lang="uk-UA" sz="2000" dirty="0" smtClean="0">
                <a:latin typeface="Garamond" panose="02020404030301010803" pitchFamily="18" charset="0"/>
              </a:rPr>
              <a:t>тому </a:t>
            </a:r>
            <a:r>
              <a:rPr lang="en-US" sz="2000" dirty="0">
                <a:latin typeface="Garamond" panose="02020404030301010803" pitchFamily="18" charset="0"/>
              </a:rPr>
              <a:t>[</a:t>
            </a:r>
            <a:r>
              <a:rPr lang="uk-UA" sz="2000" dirty="0">
                <a:latin typeface="Garamond" panose="02020404030301010803" pitchFamily="18" charset="0"/>
              </a:rPr>
              <a:t>2, с. 19</a:t>
            </a:r>
            <a:r>
              <a:rPr lang="en-US" sz="2000" dirty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.</a:t>
            </a:r>
            <a:endParaRPr lang="uk-UA" sz="2000" dirty="0" smtClean="0">
              <a:latin typeface="Garamond" panose="02020404030301010803" pitchFamily="18" charset="0"/>
            </a:endParaRPr>
          </a:p>
          <a:p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5981" y="1287155"/>
            <a:ext cx="7932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Кремінь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dirty="0" smtClean="0">
                <a:latin typeface="Garamond" panose="02020404030301010803" pitchFamily="18" charset="0"/>
              </a:rPr>
              <a:t>(</a:t>
            </a:r>
            <a:r>
              <a:rPr lang="uk-UA" sz="2000" dirty="0" smtClean="0">
                <a:latin typeface="Garamond" panose="02020404030301010803" pitchFamily="18" charset="0"/>
              </a:rPr>
              <a:t>від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>
                <a:latin typeface="Garamond" panose="02020404030301010803" pitchFamily="18" charset="0"/>
              </a:rPr>
              <a:t>гр. </a:t>
            </a:r>
            <a:r>
              <a:rPr lang="pl-PL" sz="2000" i="1" dirty="0">
                <a:latin typeface="Garamond" panose="02020404030301010803" pitchFamily="18" charset="0"/>
              </a:rPr>
              <a:t>kremnos</a:t>
            </a:r>
            <a:r>
              <a:rPr lang="pl-PL" sz="2000" dirty="0">
                <a:latin typeface="Garamond" panose="02020404030301010803" pitchFamily="18" charset="0"/>
              </a:rPr>
              <a:t> – </a:t>
            </a:r>
            <a:r>
              <a:rPr lang="uk-UA" sz="2000" dirty="0" smtClean="0">
                <a:latin typeface="Garamond" panose="02020404030301010803" pitchFamily="18" charset="0"/>
              </a:rPr>
              <a:t>скеля</a:t>
            </a:r>
            <a:r>
              <a:rPr lang="ru-RU" sz="2000" dirty="0" smtClean="0">
                <a:latin typeface="Garamond" panose="02020404030301010803" pitchFamily="18" charset="0"/>
              </a:rPr>
              <a:t>)</a:t>
            </a:r>
            <a:r>
              <a:rPr lang="ru-RU" sz="2000" b="1" dirty="0">
                <a:latin typeface="Garamond" panose="02020404030301010803" pitchFamily="18" charset="0"/>
              </a:rPr>
              <a:t> </a:t>
            </a:r>
            <a:r>
              <a:rPr lang="ru-RU" sz="2000" dirty="0" smtClean="0">
                <a:latin typeface="Garamond" panose="02020404030301010803" pitchFamily="18" charset="0"/>
              </a:rPr>
              <a:t>– </a:t>
            </a:r>
            <a:r>
              <a:rPr lang="uk-UA" sz="2000" dirty="0" smtClean="0">
                <a:latin typeface="Garamond" panose="02020404030301010803" pitchFamily="18" charset="0"/>
              </a:rPr>
              <a:t>переважно </a:t>
            </a:r>
            <a:r>
              <a:rPr lang="uk-UA" sz="2000" dirty="0">
                <a:latin typeface="Garamond" panose="02020404030301010803" pitchFamily="18" charset="0"/>
              </a:rPr>
              <a:t>хемогенна осадова гірська </a:t>
            </a:r>
            <a:r>
              <a:rPr lang="uk-UA" sz="2000" dirty="0" smtClean="0">
                <a:latin typeface="Garamond" panose="02020404030301010803" pitchFamily="18" charset="0"/>
              </a:rPr>
              <a:t>порода, тобто утворилися </a:t>
            </a:r>
            <a:r>
              <a:rPr lang="uk-UA" sz="2000" dirty="0">
                <a:latin typeface="Garamond" panose="02020404030301010803" pitchFamily="18" charset="0"/>
              </a:rPr>
              <a:t>шляхом хімічного </a:t>
            </a:r>
            <a:r>
              <a:rPr lang="uk-UA" sz="2000" dirty="0" err="1">
                <a:latin typeface="Garamond" panose="02020404030301010803" pitchFamily="18" charset="0"/>
              </a:rPr>
              <a:t>осадонакопичення</a:t>
            </a:r>
            <a:r>
              <a:rPr lang="uk-UA" sz="2000" dirty="0">
                <a:latin typeface="Garamond" panose="02020404030301010803" pitchFamily="18" charset="0"/>
              </a:rPr>
              <a:t> з вод або розчинів без участі біологічних процесів. </a:t>
            </a:r>
            <a:endParaRPr lang="uk-UA" sz="2000" dirty="0" smtClean="0">
              <a:latin typeface="Garamond" panose="02020404030301010803" pitchFamily="18" charset="0"/>
            </a:endParaRPr>
          </a:p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Кремінь - масивна </a:t>
            </a:r>
            <a:r>
              <a:rPr lang="uk-UA" sz="2000" dirty="0">
                <a:latin typeface="Garamond" panose="02020404030301010803" pitchFamily="18" charset="0"/>
              </a:rPr>
              <a:t>щільна </a:t>
            </a:r>
            <a:r>
              <a:rPr lang="uk-UA" sz="2000" dirty="0" smtClean="0">
                <a:latin typeface="Garamond" panose="02020404030301010803" pitchFamily="18" charset="0"/>
              </a:rPr>
              <a:t>міцна порода, складена </a:t>
            </a:r>
            <a:r>
              <a:rPr lang="uk-UA" sz="2000" dirty="0">
                <a:latin typeface="Garamond" panose="02020404030301010803" pitchFamily="18" charset="0"/>
              </a:rPr>
              <a:t>тонкозернистим </a:t>
            </a:r>
            <a:r>
              <a:rPr lang="uk-UA" sz="2000" dirty="0" smtClean="0">
                <a:latin typeface="Garamond" panose="02020404030301010803" pitchFamily="18" charset="0"/>
              </a:rPr>
              <a:t>приховано-кристалічним </a:t>
            </a:r>
            <a:r>
              <a:rPr lang="uk-UA" sz="2000" dirty="0">
                <a:latin typeface="Garamond" panose="02020404030301010803" pitchFamily="18" charset="0"/>
              </a:rPr>
              <a:t>кремнеземом складного складу (кварц, халцедон, </a:t>
            </a:r>
            <a:r>
              <a:rPr lang="uk-UA" sz="2000" dirty="0" err="1">
                <a:latin typeface="Garamond" panose="02020404030301010803" pitchFamily="18" charset="0"/>
              </a:rPr>
              <a:t>кристобаліт</a:t>
            </a:r>
            <a:r>
              <a:rPr lang="uk-UA" sz="2000" dirty="0">
                <a:latin typeface="Garamond" panose="02020404030301010803" pitchFamily="18" charset="0"/>
              </a:rPr>
              <a:t> та ін</a:t>
            </a:r>
            <a:r>
              <a:rPr lang="uk-UA" sz="2000" dirty="0" smtClean="0">
                <a:latin typeface="Garamond" panose="02020404030301010803" pitchFamily="18" charset="0"/>
              </a:rPr>
              <a:t>.)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6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64322" y="3858333"/>
            <a:ext cx="3793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В Україні </a:t>
            </a:r>
            <a:r>
              <a:rPr lang="uk-UA" sz="2000" dirty="0" err="1" smtClean="0">
                <a:latin typeface="Garamond" panose="02020404030301010803" pitchFamily="18" charset="0"/>
              </a:rPr>
              <a:t>пізньоашельські</a:t>
            </a:r>
            <a:r>
              <a:rPr lang="uk-UA" sz="2000" dirty="0" smtClean="0">
                <a:latin typeface="Garamond" panose="02020404030301010803" pitchFamily="18" charset="0"/>
              </a:rPr>
              <a:t> </a:t>
            </a:r>
            <a:r>
              <a:rPr lang="uk-UA" sz="2000" dirty="0" smtClean="0">
                <a:latin typeface="Garamond" panose="02020404030301010803" pitchFamily="18" charset="0"/>
              </a:rPr>
              <a:t>крем’яні </a:t>
            </a:r>
            <a:r>
              <a:rPr lang="uk-UA" sz="2000" dirty="0" smtClean="0">
                <a:latin typeface="Garamond" panose="02020404030301010803" pitchFamily="18" charset="0"/>
              </a:rPr>
              <a:t>комплекси знайдені при розкопках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стоянки Королеве </a:t>
            </a:r>
            <a:r>
              <a:rPr lang="uk-UA" sz="2000" dirty="0" smtClean="0">
                <a:latin typeface="Garamond" panose="02020404030301010803" pitchFamily="18" charset="0"/>
              </a:rPr>
              <a:t>в Закарпатті. Окремі знахідки на південному сході -  біля м. </a:t>
            </a:r>
            <a:r>
              <a:rPr lang="uk-UA" sz="2000" dirty="0" err="1" smtClean="0">
                <a:latin typeface="Garamond" panose="02020404030301010803" pitchFamily="18" charset="0"/>
              </a:rPr>
              <a:t>Амвросіївка</a:t>
            </a:r>
            <a:r>
              <a:rPr lang="uk-UA" sz="2000" dirty="0">
                <a:latin typeface="Garamond" panose="02020404030301010803" pitchFamily="18" charset="0"/>
              </a:rPr>
              <a:t> </a:t>
            </a:r>
            <a:r>
              <a:rPr lang="uk-UA" sz="2000" dirty="0" err="1" smtClean="0">
                <a:latin typeface="Garamond" panose="02020404030301010803" pitchFamily="18" charset="0"/>
              </a:rPr>
              <a:t>нв</a:t>
            </a:r>
            <a:r>
              <a:rPr lang="uk-UA" sz="2000" dirty="0" smtClean="0">
                <a:latin typeface="Garamond" panose="02020404030301010803" pitchFamily="18" charset="0"/>
              </a:rPr>
              <a:t> р. </a:t>
            </a:r>
            <a:r>
              <a:rPr lang="uk-UA" sz="2000" dirty="0" err="1" smtClean="0">
                <a:latin typeface="Garamond" panose="02020404030301010803" pitchFamily="18" charset="0"/>
              </a:rPr>
              <a:t>Кринка</a:t>
            </a:r>
            <a:r>
              <a:rPr lang="uk-UA" sz="2000" dirty="0" smtClean="0">
                <a:latin typeface="Garamond" panose="02020404030301010803" pitchFamily="18" charset="0"/>
              </a:rPr>
              <a:t>, м. Ізюм на р. Сіверський Донець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2, с. 19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>
                <a:latin typeface="Garamond" panose="02020404030301010803" pitchFamily="18" charset="0"/>
              </a:rPr>
              <a:t>.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pic K O Korolevo archeological site artefac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4699" y1="59174" x2="86059" y2="69954"/>
                        <a14:foregroundMark x1="77108" y1="23165" x2="86919" y2="29128"/>
                        <a14:foregroundMark x1="27367" y1="60780" x2="32186" y2="55505"/>
                        <a14:foregroundMark x1="35112" y1="71560" x2="35112" y2="71560"/>
                        <a14:foregroundMark x1="31842" y1="75459" x2="36317" y2="69037"/>
                        <a14:foregroundMark x1="13253" y1="58257" x2="17728" y2="50688"/>
                        <a14:backgroundMark x1="41136" y1="25688" x2="51635" y2="41514"/>
                        <a14:backgroundMark x1="32186" y1="36468" x2="66265" y2="36468"/>
                        <a14:backgroundMark x1="57831" y1="52752" x2="38726" y2="1880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19" t="44663" r="7034" b="14340"/>
          <a:stretch/>
        </p:blipFill>
        <p:spPr bwMode="auto">
          <a:xfrm>
            <a:off x="1773658" y="3021255"/>
            <a:ext cx="1973599" cy="20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 K O Korolevo archeological site artefac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4699" y1="59174" x2="86059" y2="69954"/>
                        <a14:foregroundMark x1="77108" y1="23165" x2="86919" y2="29128"/>
                        <a14:foregroundMark x1="27367" y1="60780" x2="32186" y2="55505"/>
                        <a14:foregroundMark x1="35112" y1="71560" x2="35112" y2="71560"/>
                        <a14:foregroundMark x1="31842" y1="75459" x2="36317" y2="69037"/>
                        <a14:foregroundMark x1="13253" y1="58257" x2="17728" y2="50688"/>
                        <a14:backgroundMark x1="41136" y1="25688" x2="51635" y2="41514"/>
                        <a14:backgroundMark x1="32186" y1="36468" x2="66265" y2="36468"/>
                        <a14:backgroundMark x1="57831" y1="52752" x2="38726" y2="1880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42" t="12205" r="1549" b="55968"/>
          <a:stretch/>
        </p:blipFill>
        <p:spPr bwMode="auto">
          <a:xfrm>
            <a:off x="1480855" y="1746965"/>
            <a:ext cx="2544970" cy="17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c K O Korolevo archeological site artefac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4699" y1="59174" x2="86059" y2="69954"/>
                        <a14:foregroundMark x1="77108" y1="23165" x2="86919" y2="29128"/>
                        <a14:foregroundMark x1="27367" y1="60780" x2="32186" y2="55505"/>
                        <a14:foregroundMark x1="35112" y1="71560" x2="35112" y2="71560"/>
                        <a14:foregroundMark x1="31842" y1="75459" x2="36317" y2="69037"/>
                        <a14:foregroundMark x1="13253" y1="58257" x2="17728" y2="50688"/>
                        <a14:backgroundMark x1="41136" y1="25688" x2="51635" y2="41514"/>
                        <a14:backgroundMark x1="32186" y1="36468" x2="66265" y2="36468"/>
                        <a14:backgroundMark x1="57831" y1="52752" x2="38726" y2="1880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4" t="36571" r="55208" b="15419"/>
          <a:stretch/>
        </p:blipFill>
        <p:spPr bwMode="auto">
          <a:xfrm>
            <a:off x="20017" y="2439756"/>
            <a:ext cx="2085780" cy="19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57375" y="5452326"/>
            <a:ext cx="3438052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Garamond" panose="02020404030301010803" pitchFamily="18" charset="0"/>
              </a:rPr>
              <a:t>Матеріали розкопок стоянки Королеве: </a:t>
            </a:r>
            <a:r>
              <a:rPr lang="pl-PL" sz="1200" dirty="0">
                <a:latin typeface="Garamond" panose="02020404030301010803" pitchFamily="18" charset="0"/>
              </a:rPr>
              <a:t>https://spadok.org.ua/arkheologichni-stoyanky/karpatskyy-tsyvilizatsiynyy-ostriv-korolevska-stoyanka</a:t>
            </a:r>
            <a:endParaRPr lang="ru-RU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105679" y="0"/>
            <a:ext cx="3048055" cy="429980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94047" y="284960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0694" y="284810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33805" y="284810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76916" y="28466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153898" y="570046"/>
            <a:ext cx="6860855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300" b="1" cap="all" dirty="0" smtClean="0">
                <a:latin typeface="Garamond" panose="02020404030301010803" pitchFamily="18" charset="0"/>
              </a:rPr>
              <a:t>донеччани у витоків </a:t>
            </a:r>
            <a:r>
              <a:rPr lang="uk-UA" sz="2300" b="1" cap="all" noProof="1" smtClean="0">
                <a:latin typeface="Garamond" panose="02020404030301010803" pitchFamily="18" charset="0"/>
              </a:rPr>
              <a:t>палео-</a:t>
            </a:r>
            <a:r>
              <a:rPr lang="uk-UA" sz="2300" b="1" cap="all" dirty="0" smtClean="0">
                <a:latin typeface="Garamond" panose="02020404030301010803" pitchFamily="18" charset="0"/>
              </a:rPr>
              <a:t> </a:t>
            </a:r>
            <a:r>
              <a:rPr lang="uk-UA" sz="2300" b="1" cap="all" noProof="1" smtClean="0">
                <a:latin typeface="Garamond" panose="02020404030301010803" pitchFamily="18" charset="0"/>
              </a:rPr>
              <a:t>літичної</a:t>
            </a:r>
            <a:r>
              <a:rPr lang="uk-UA" sz="2300" b="1" cap="all" dirty="0" smtClean="0">
                <a:latin typeface="Garamond" panose="02020404030301010803" pitchFamily="18" charset="0"/>
              </a:rPr>
              <a:t> школи </a:t>
            </a:r>
            <a:r>
              <a:rPr lang="uk-UA" sz="2300" b="1" cap="all" noProof="1" smtClean="0">
                <a:latin typeface="Garamond" panose="02020404030301010803" pitchFamily="18" charset="0"/>
              </a:rPr>
              <a:t>україни</a:t>
            </a:r>
            <a:endParaRPr lang="uk-UA" sz="2300" b="1" cap="all" noProof="1"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347" y="1279560"/>
            <a:ext cx="57854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spc="-20" dirty="0" smtClean="0">
                <a:latin typeface="Garamond" panose="02020404030301010803" pitchFamily="18" charset="0"/>
              </a:rPr>
              <a:t>Стоянки Королеве та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Білокузьминівка</a:t>
            </a:r>
            <a:r>
              <a:rPr lang="uk-UA" sz="2000" spc="-20" dirty="0" smtClean="0">
                <a:latin typeface="Garamond" panose="02020404030301010803" pitchFamily="18" charset="0"/>
              </a:rPr>
              <a:t> знаходяться у протилежних частинах України: на </a:t>
            </a:r>
            <a:r>
              <a:rPr lang="uk-UA" sz="2000" spc="-20" dirty="0" smtClean="0">
                <a:latin typeface="Garamond" panose="02020404030301010803" pitchFamily="18" charset="0"/>
              </a:rPr>
              <a:t>заході </a:t>
            </a:r>
            <a:r>
              <a:rPr lang="uk-UA" sz="2000" spc="-20" dirty="0" smtClean="0">
                <a:latin typeface="Garamond" panose="02020404030301010803" pitchFamily="18" charset="0"/>
              </a:rPr>
              <a:t>і сході. Але їх пов’язує 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ім’я В.М. Гладиліна, засновника сучасної палеолітичної школи в Україні</a:t>
            </a:r>
            <a:r>
              <a:rPr lang="uk-UA" sz="2000" spc="-20" dirty="0" smtClean="0">
                <a:latin typeface="Garamond" panose="02020404030301010803" pitchFamily="18" charset="0"/>
              </a:rPr>
              <a:t>. Під керівництвом вченого у 1974 р. Закарпатська палеолітична експедиція відкрила стоянку Королеве. Пишаємося тим, що В.М. Гладилін є земляком-донеччанином. Науковець народився в м. Слов’янськ (відстань до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Білокузьминівки</a:t>
            </a:r>
            <a:r>
              <a:rPr lang="uk-UA" sz="2000" spc="-20" dirty="0" smtClean="0">
                <a:latin typeface="Garamond" panose="02020404030301010803" pitchFamily="18" charset="0"/>
              </a:rPr>
              <a:t> – біля 30 км). Його першим відкриттям стали </a:t>
            </a:r>
            <a:r>
              <a:rPr lang="uk-UA" sz="2000" spc="-20" dirty="0" err="1" smtClean="0">
                <a:latin typeface="Garamond" panose="02020404030301010803" pitchFamily="18" charset="0"/>
              </a:rPr>
              <a:t>середньопалеолітичні</a:t>
            </a:r>
            <a:r>
              <a:rPr lang="uk-UA" sz="2000" spc="-20" dirty="0" smtClean="0">
                <a:latin typeface="Garamond" panose="02020404030301010803" pitchFamily="18" charset="0"/>
              </a:rPr>
              <a:t> стоянки Антонівка-І та ІІ біля м.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Мар’їнка</a:t>
            </a:r>
            <a:r>
              <a:rPr lang="uk-UA" sz="2000" spc="-20" dirty="0" smtClean="0">
                <a:latin typeface="Garamond" panose="02020404030301010803" pitchFamily="18" charset="0"/>
              </a:rPr>
              <a:t> Донецької обл.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8, с.14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. У 1971 р. В.М. Гладилін досліджував колекцію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Білокузьминівської</a:t>
            </a:r>
            <a:r>
              <a:rPr lang="uk-UA" sz="2000" spc="-20" dirty="0" smtClean="0">
                <a:latin typeface="Garamond" panose="02020404030301010803" pitchFamily="18" charset="0"/>
              </a:rPr>
              <a:t> стоянки.</a:t>
            </a:r>
          </a:p>
          <a:p>
            <a:pPr algn="just"/>
            <a:r>
              <a:rPr lang="uk-UA" sz="2000" spc="-20" dirty="0" smtClean="0">
                <a:latin typeface="Garamond" panose="02020404030301010803" pitchFamily="18" charset="0"/>
              </a:rPr>
              <a:t>Справу В. М. Гладиліна з вивчення середнього палеоліту Донеччини продовжив 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В. </a:t>
            </a:r>
            <a:r>
              <a:rPr lang="uk-UA"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Я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Устенко</a:t>
            </a:r>
            <a:r>
              <a:rPr lang="uk-UA" sz="2000" spc="-20" dirty="0" smtClean="0">
                <a:latin typeface="Garamond" panose="02020404030301010803" pitchFamily="18" charset="0"/>
              </a:rPr>
              <a:t>. У 1965 р. він разом із практикантами Донецького університету проводив розвідки в р-ні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Білокузьминівки</a:t>
            </a:r>
            <a:r>
              <a:rPr lang="uk-UA" sz="2000" spc="-20" dirty="0" smtClean="0">
                <a:latin typeface="Garamond" panose="02020404030301010803" pitchFamily="18" charset="0"/>
              </a:rPr>
              <a:t>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11, с</a:t>
            </a:r>
            <a:r>
              <a:rPr lang="uk-UA" sz="2000" spc="-20" dirty="0" smtClean="0">
                <a:latin typeface="Garamond" panose="02020404030301010803" pitchFamily="18" charset="0"/>
              </a:rPr>
              <a:t>. 11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uk-UA" sz="2000" spc="-20" dirty="0" smtClean="0">
                <a:latin typeface="Garamond" panose="02020404030301010803" pitchFamily="18" charset="0"/>
              </a:rPr>
              <a:t>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1676" y="1251132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98305" y="1260929"/>
            <a:ext cx="1181354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www.archaeology.univ.kiev.ua/home/images/phocagallery/Kafedra/history/vypusknyky/vyp1959/Gladylin_Vlad/Gladyl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r="4821"/>
          <a:stretch/>
        </p:blipFill>
        <p:spPr bwMode="auto">
          <a:xfrm>
            <a:off x="6563036" y="268598"/>
            <a:ext cx="2106181" cy="3094604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9290082" y="322822"/>
            <a:ext cx="2876206" cy="429980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375644" y="3881449"/>
            <a:ext cx="26542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Валентин Якович Устенко</a:t>
            </a:r>
          </a:p>
          <a:p>
            <a:pPr algn="ctr"/>
            <a:r>
              <a:rPr lang="en-US" sz="1400" dirty="0" smtClean="0">
                <a:latin typeface="Garamond" panose="02020404030301010803" pitchFamily="18" charset="0"/>
              </a:rPr>
              <a:t>(</a:t>
            </a:r>
            <a:r>
              <a:rPr lang="ru-RU" sz="1400" dirty="0" smtClean="0">
                <a:latin typeface="Garamond" panose="02020404030301010803" pitchFamily="18" charset="0"/>
              </a:rPr>
              <a:t>1939-1967</a:t>
            </a:r>
            <a:r>
              <a:rPr lang="en-US" sz="1400" dirty="0" smtClean="0">
                <a:latin typeface="Garamond" panose="02020404030301010803" pitchFamily="18" charset="0"/>
              </a:rPr>
              <a:t>) </a:t>
            </a:r>
            <a:r>
              <a:rPr lang="en-US" sz="1400" dirty="0" smtClean="0">
                <a:latin typeface="Garamond" panose="02020404030301010803" pitchFamily="18" charset="0"/>
              </a:rPr>
              <a:t>[</a:t>
            </a:r>
            <a:r>
              <a:rPr lang="uk-UA" sz="1400" dirty="0" smtClean="0">
                <a:latin typeface="Garamond" panose="02020404030301010803" pitchFamily="18" charset="0"/>
              </a:rPr>
              <a:t>11, </a:t>
            </a:r>
            <a:r>
              <a:rPr lang="en-US" sz="1400" dirty="0" smtClean="0">
                <a:latin typeface="Garamond" panose="02020404030301010803" pitchFamily="18" charset="0"/>
              </a:rPr>
              <a:t>c</a:t>
            </a:r>
            <a:r>
              <a:rPr lang="uk-UA" sz="1400" dirty="0" smtClean="0">
                <a:latin typeface="Garamond" panose="02020404030301010803" pitchFamily="18" charset="0"/>
              </a:rPr>
              <a:t>.11</a:t>
            </a:r>
            <a:r>
              <a:rPr lang="en-US" sz="1400" dirty="0" smtClean="0">
                <a:latin typeface="Garamond" panose="02020404030301010803" pitchFamily="18" charset="0"/>
              </a:rPr>
              <a:t>]</a:t>
            </a:r>
            <a:endParaRPr lang="ru-RU" sz="1400" dirty="0">
              <a:latin typeface="Garamond" panose="02020404030301010803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05679" y="3590072"/>
            <a:ext cx="304805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Гладилін Владислав Миколайович </a:t>
            </a:r>
            <a:r>
              <a:rPr lang="en-US" sz="1400" dirty="0">
                <a:latin typeface="Garamond" panose="02020404030301010803" pitchFamily="18" charset="0"/>
              </a:rPr>
              <a:t>http://</a:t>
            </a:r>
            <a:r>
              <a:rPr lang="en-US" sz="1400" dirty="0" smtClean="0">
                <a:latin typeface="Garamond" panose="02020404030301010803" pitchFamily="18" charset="0"/>
              </a:rPr>
              <a:t>www.archaeology.univ.kiev.ua/</a:t>
            </a:r>
            <a:endParaRPr lang="ru-RU" sz="1400" dirty="0">
              <a:latin typeface="Garamond" panose="02020404030301010803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5477"/>
          <a:stretch/>
        </p:blipFill>
        <p:spPr>
          <a:xfrm>
            <a:off x="9693818" y="736859"/>
            <a:ext cx="2032295" cy="2826087"/>
          </a:xfrm>
          <a:prstGeom prst="rect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679" y="4568404"/>
            <a:ext cx="3048054" cy="1642145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9055267" y="5877164"/>
            <a:ext cx="2654296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 err="1" smtClean="0">
                <a:latin typeface="Garamond" panose="02020404030301010803" pitchFamily="18" charset="0"/>
              </a:rPr>
              <a:t>Білокузьминівські</a:t>
            </a:r>
            <a:r>
              <a:rPr lang="uk-UA" sz="1400" dirty="0" smtClean="0">
                <a:latin typeface="Garamond" panose="02020404030301010803" pitchFamily="18" charset="0"/>
              </a:rPr>
              <a:t> крейдяні скелі: </a:t>
            </a:r>
            <a:r>
              <a:rPr lang="pl-PL" sz="1200" dirty="0">
                <a:latin typeface="Garamond" panose="02020404030301010803" pitchFamily="18" charset="0"/>
              </a:rPr>
              <a:t>https://www.donmining.info/2016/09/belokuzminovka-severniy-donbass.html</a:t>
            </a:r>
            <a:endParaRPr lang="ru-RU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7375" y="1846766"/>
            <a:ext cx="3430407" cy="337897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57299" y="334284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95864" y="334284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34430" y="334284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72996" y="334284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185162" y="698642"/>
            <a:ext cx="10336935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300" b="1" cap="all" dirty="0" smtClean="0">
                <a:latin typeface="Garamond" panose="02020404030301010803" pitchFamily="18" charset="0"/>
              </a:rPr>
              <a:t>Археологічні розкопки </a:t>
            </a:r>
            <a:r>
              <a:rPr lang="uk-UA" sz="2300" b="1" cap="all" dirty="0" err="1" smtClean="0">
                <a:latin typeface="Garamond" panose="02020404030301010803" pitchFamily="18" charset="0"/>
              </a:rPr>
              <a:t>білокузьминівської</a:t>
            </a:r>
            <a:r>
              <a:rPr lang="uk-UA" sz="2300" b="1" cap="all" dirty="0" smtClean="0">
                <a:latin typeface="Garamond" panose="02020404030301010803" pitchFamily="18" charset="0"/>
              </a:rPr>
              <a:t> стоянки </a:t>
            </a:r>
            <a:endParaRPr lang="uk-UA" sz="2300" b="1" cap="all" dirty="0">
              <a:latin typeface="Garamond" panose="02020404030301010803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017" y="1287035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65903" y="1287035"/>
            <a:ext cx="1181354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47257" y="1564641"/>
            <a:ext cx="26894" cy="5091653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Скачивание из облака">
            <a:extLst>
              <a:ext uri="{FF2B5EF4-FFF2-40B4-BE49-F238E27FC236}">
                <a16:creationId xmlns:a16="http://schemas.microsoft.com/office/drawing/2014/main" id="{DEA952AA-034C-46B7-999E-31F46E9F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58849" y="3876313"/>
            <a:ext cx="587932" cy="587932"/>
          </a:xfrm>
          <a:prstGeom prst="rect">
            <a:avLst/>
          </a:prstGeom>
        </p:spPr>
      </p:pic>
      <p:pic>
        <p:nvPicPr>
          <p:cNvPr id="13" name="Рисунок 12" descr="Скачивание из облака">
            <a:extLst>
              <a:ext uri="{FF2B5EF4-FFF2-40B4-BE49-F238E27FC236}">
                <a16:creationId xmlns:a16="http://schemas.microsoft.com/office/drawing/2014/main" id="{DEA952AA-034C-46B7-999E-31F46E9F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06908" y="3952816"/>
            <a:ext cx="587932" cy="5879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92447" y="4409525"/>
            <a:ext cx="27381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1968 р. </a:t>
            </a:r>
            <a:r>
              <a:rPr lang="uk-UA" sz="2000" dirty="0" smtClean="0">
                <a:latin typeface="Garamond" panose="02020404030301010803" pitchFamily="18" charset="0"/>
              </a:rPr>
              <a:t>– шурфування та розкопки, що виявили розмір археологічної пам’ятки, характер залягання культурних шарів.</a:t>
            </a:r>
          </a:p>
          <a:p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5981" y="1104852"/>
            <a:ext cx="79321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spc="-20" dirty="0" smtClean="0">
                <a:latin typeface="Garamond" panose="02020404030301010803" pitchFamily="18" charset="0"/>
              </a:rPr>
              <a:t>У 1967 р. трагічно загинув В. Я. Устенко, асистент кафедри всесвітньої історії Донецького державного університету, який знайшов біля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Білокузьминівських</a:t>
            </a:r>
            <a:r>
              <a:rPr lang="uk-UA" sz="2000" spc="-20" dirty="0" smtClean="0">
                <a:latin typeface="Garamond" panose="02020404030301010803" pitchFamily="18" charset="0"/>
              </a:rPr>
              <a:t> крейдяних скель ущелину з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кременями</a:t>
            </a:r>
            <a:r>
              <a:rPr lang="uk-UA" sz="2000" spc="-20" dirty="0" smtClean="0">
                <a:latin typeface="Garamond" panose="02020404030301010803" pitchFamily="18" charset="0"/>
              </a:rPr>
              <a:t>, вкритими патиною. Але за допомогою його польового щоденнику Д. С. </a:t>
            </a:r>
            <a:r>
              <a:rPr lang="uk-UA" sz="2000" spc="-20" dirty="0" err="1" smtClean="0">
                <a:latin typeface="Garamond" panose="02020404030301010803" pitchFamily="18" charset="0"/>
              </a:rPr>
              <a:t>Цвейбель</a:t>
            </a:r>
            <a:r>
              <a:rPr lang="uk-UA" sz="2000" spc="-20" dirty="0" smtClean="0">
                <a:latin typeface="Garamond" panose="02020404030301010803" pitchFamily="18" charset="0"/>
              </a:rPr>
              <a:t> зуміла локалізувати місце знаходження </a:t>
            </a:r>
            <a:r>
              <a:rPr lang="uk-UA" sz="2000" spc="-20" dirty="0" smtClean="0">
                <a:latin typeface="Garamond" panose="02020404030301010803" pitchFamily="18" charset="0"/>
              </a:rPr>
              <a:t>стоянки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11, с</a:t>
            </a:r>
            <a:r>
              <a:rPr lang="uk-UA" sz="2000" spc="-20" dirty="0" smtClean="0">
                <a:latin typeface="Garamond" panose="02020404030301010803" pitchFamily="18" charset="0"/>
              </a:rPr>
              <a:t>. 11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uk-UA" sz="2000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Доротея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uk-UA" sz="2000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Самійлівна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uk-UA" sz="2000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Цвейбель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uk-UA" sz="2000" spc="-20" dirty="0" smtClean="0">
                <a:latin typeface="Garamond" panose="02020404030301010803" pitchFamily="18" charset="0"/>
              </a:rPr>
              <a:t>народилася 15 лютого 1917 р. в м. Одеса. Вона закінчила історичний факультет Одеського університету в 1940 р. </a:t>
            </a:r>
            <a:r>
              <a:rPr lang="uk-UA" sz="2000" spc="-20" dirty="0">
                <a:latin typeface="Garamond" panose="02020404030301010803" pitchFamily="18" charset="0"/>
              </a:rPr>
              <a:t> </a:t>
            </a:r>
            <a:r>
              <a:rPr lang="uk-UA" sz="2000" spc="-20" dirty="0" smtClean="0">
                <a:latin typeface="Garamond" panose="02020404030301010803" pitchFamily="18" charset="0"/>
              </a:rPr>
              <a:t>Із 1963 по 1971 рр. брала участь в археологічних експедиціях на Донеччині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8, с</a:t>
            </a:r>
            <a:r>
              <a:rPr lang="uk-UA" sz="2000" spc="-20" dirty="0" smtClean="0">
                <a:latin typeface="Garamond" panose="02020404030301010803" pitchFamily="18" charset="0"/>
              </a:rPr>
              <a:t>. 30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, зокрема керувала розкопками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Білокузьминівської</a:t>
            </a:r>
            <a:r>
              <a:rPr lang="uk-UA" sz="2000" spc="-20" dirty="0" smtClean="0">
                <a:latin typeface="Garamond" panose="02020404030301010803" pitchFamily="18" charset="0"/>
              </a:rPr>
              <a:t> стоянки</a:t>
            </a:r>
            <a:endParaRPr lang="ru-RU" sz="2000" spc="-2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79649" y="4464245"/>
            <a:ext cx="50208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1959-1970 рр. </a:t>
            </a:r>
            <a:r>
              <a:rPr lang="uk-UA" sz="2000" dirty="0" smtClean="0">
                <a:latin typeface="Garamond" panose="02020404030301010803" pitchFamily="18" charset="0"/>
              </a:rPr>
              <a:t>– основні польові роботи на розкопі площею 104 </a:t>
            </a:r>
            <a:r>
              <a:rPr lang="uk-UA" sz="2000" dirty="0" err="1" smtClean="0">
                <a:latin typeface="Garamond" panose="02020404030301010803" pitchFamily="18" charset="0"/>
              </a:rPr>
              <a:t>кв</a:t>
            </a:r>
            <a:r>
              <a:rPr lang="uk-UA" sz="2000" dirty="0" smtClean="0">
                <a:latin typeface="Garamond" panose="02020404030301010803" pitchFamily="18" charset="0"/>
              </a:rPr>
              <a:t>. м і глибиною до 2 м</a:t>
            </a:r>
          </a:p>
          <a:p>
            <a:pPr algn="just"/>
            <a:r>
              <a:rPr lang="uk-UA" sz="2000" dirty="0" smtClean="0">
                <a:latin typeface="Garamond" panose="02020404030301010803" pitchFamily="18" charset="0"/>
              </a:rPr>
              <a:t>За результатами розкопок зроблено висновок: кремені з пошкодженими краями є знаряддями праці епохи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мустьє</a:t>
            </a:r>
            <a:r>
              <a:rPr lang="uk-UA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13</a:t>
            </a:r>
            <a:r>
              <a:rPr lang="en-US" sz="2000" dirty="0" smtClean="0">
                <a:latin typeface="Garamond" panose="02020404030301010803" pitchFamily="18" charset="0"/>
              </a:rPr>
              <a:t>] </a:t>
            </a:r>
            <a:r>
              <a:rPr lang="uk-UA" sz="2000" dirty="0" smtClean="0">
                <a:latin typeface="Garamond" panose="02020404030301010803" pitchFamily="18" charset="0"/>
              </a:rPr>
              <a:t>– заключного етапу середнього палеоліту (130</a:t>
            </a:r>
            <a:r>
              <a:rPr lang="en-US" sz="2000" dirty="0" smtClean="0">
                <a:latin typeface="Garamond" panose="02020404030301010803" pitchFamily="18" charset="0"/>
              </a:rPr>
              <a:t>/100-50/30 </a:t>
            </a:r>
            <a:r>
              <a:rPr lang="ru-RU" sz="2000" dirty="0" smtClean="0">
                <a:latin typeface="Garamond" panose="02020404030301010803" pitchFamily="18" charset="0"/>
              </a:rPr>
              <a:t>тис. </a:t>
            </a:r>
            <a:r>
              <a:rPr lang="uk-UA" sz="2000" dirty="0" smtClean="0">
                <a:latin typeface="Garamond" panose="02020404030301010803" pitchFamily="18" charset="0"/>
              </a:rPr>
              <a:t>років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 smtClean="0">
                <a:latin typeface="Garamond" panose="02020404030301010803" pitchFamily="18" charset="0"/>
              </a:rPr>
              <a:t>тому)</a:t>
            </a:r>
            <a:r>
              <a:rPr lang="en-US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[</a:t>
            </a:r>
            <a:r>
              <a:rPr lang="uk-UA" sz="2000" dirty="0" smtClean="0">
                <a:latin typeface="Garamond" panose="02020404030301010803" pitchFamily="18" charset="0"/>
              </a:rPr>
              <a:t>2, с</a:t>
            </a:r>
            <a:r>
              <a:rPr lang="uk-UA" sz="2000" dirty="0" smtClean="0">
                <a:latin typeface="Garamond" panose="02020404030301010803" pitchFamily="18" charset="0"/>
              </a:rPr>
              <a:t>. 20</a:t>
            </a:r>
            <a:r>
              <a:rPr lang="en-US" sz="2000" dirty="0" smtClean="0">
                <a:latin typeface="Garamond" panose="02020404030301010803" pitchFamily="18" charset="0"/>
              </a:rPr>
              <a:t>]</a:t>
            </a:r>
            <a:r>
              <a:rPr lang="uk-UA" sz="2000" dirty="0" smtClean="0">
                <a:latin typeface="Garamond" panose="02020404030301010803" pitchFamily="18" charset="0"/>
              </a:rPr>
              <a:t>.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/>
          <a:srcRect t="5091" r="5555"/>
          <a:stretch/>
        </p:blipFill>
        <p:spPr>
          <a:xfrm>
            <a:off x="835434" y="2030053"/>
            <a:ext cx="2074288" cy="3063837"/>
          </a:xfrm>
          <a:prstGeom prst="rect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157375" y="5409029"/>
            <a:ext cx="34180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Доротея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Самійлівна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Цвейбель</a:t>
            </a:r>
            <a:r>
              <a:rPr lang="uk-UA" dirty="0" smtClean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(</a:t>
            </a:r>
            <a:r>
              <a:rPr lang="ru-RU" dirty="0" smtClean="0">
                <a:latin typeface="Garamond" panose="02020404030301010803" pitchFamily="18" charset="0"/>
              </a:rPr>
              <a:t>1917-1990</a:t>
            </a:r>
            <a:r>
              <a:rPr lang="en-US" dirty="0" smtClean="0">
                <a:latin typeface="Garamond" panose="02020404030301010803" pitchFamily="18" charset="0"/>
              </a:rPr>
              <a:t>) </a:t>
            </a:r>
            <a:r>
              <a:rPr lang="en-US" dirty="0" smtClean="0">
                <a:latin typeface="Garamond" panose="02020404030301010803" pitchFamily="18" charset="0"/>
              </a:rPr>
              <a:t>[</a:t>
            </a:r>
            <a:r>
              <a:rPr lang="uk-UA" dirty="0" smtClean="0">
                <a:latin typeface="Garamond" panose="02020404030301010803" pitchFamily="18" charset="0"/>
              </a:rPr>
              <a:t>11, </a:t>
            </a:r>
            <a:r>
              <a:rPr lang="en-US" dirty="0" smtClean="0">
                <a:latin typeface="Garamond" panose="02020404030301010803" pitchFamily="18" charset="0"/>
              </a:rPr>
              <a:t>c</a:t>
            </a:r>
            <a:r>
              <a:rPr lang="uk-UA" dirty="0" smtClean="0">
                <a:latin typeface="Garamond" panose="02020404030301010803" pitchFamily="18" charset="0"/>
              </a:rPr>
              <a:t>.11</a:t>
            </a:r>
            <a:r>
              <a:rPr lang="en-US" dirty="0" smtClean="0">
                <a:latin typeface="Garamond" panose="02020404030301010803" pitchFamily="18" charset="0"/>
              </a:rPr>
              <a:t>]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86973" y="3823392"/>
            <a:ext cx="11693889" cy="3003829"/>
          </a:xfrm>
          <a:prstGeom prst="rect">
            <a:avLst/>
          </a:prstGeom>
          <a:solidFill>
            <a:srgbClr val="6DA6D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57200" y="334284"/>
            <a:ext cx="228600" cy="228600"/>
          </a:xfrm>
          <a:prstGeom prst="ellipse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24962" y="334284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92723" y="334284"/>
            <a:ext cx="228600" cy="228600"/>
          </a:xfrm>
          <a:prstGeom prst="ellipse">
            <a:avLst/>
          </a:prstGeom>
          <a:solidFill>
            <a:srgbClr val="0D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60486" y="325668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011" y="1127896"/>
            <a:ext cx="2257425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64943" y="1114292"/>
            <a:ext cx="1162858" cy="1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66330" y="1127896"/>
            <a:ext cx="8282795" cy="0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 txBox="1">
            <a:spLocks/>
          </p:cNvSpPr>
          <p:nvPr/>
        </p:nvSpPr>
        <p:spPr>
          <a:xfrm>
            <a:off x="286973" y="596695"/>
            <a:ext cx="12547305" cy="56811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cap="all" dirty="0" smtClean="0">
                <a:latin typeface="Garamond" panose="02020404030301010803" pitchFamily="18" charset="0"/>
              </a:rPr>
              <a:t>СТРАТИГРАФІЯ стоянки та Умови проживання давньої людини </a:t>
            </a:r>
            <a:endParaRPr lang="uk-UA" sz="2400" b="1" cap="all" dirty="0">
              <a:latin typeface="Garamond" panose="02020404030301010803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6973" y="1257954"/>
            <a:ext cx="116256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spc="-20" dirty="0" smtClean="0">
                <a:latin typeface="Garamond" panose="02020404030301010803" pitchFamily="18" charset="0"/>
              </a:rPr>
              <a:t>Стоянка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Білокузьминівка</a:t>
            </a:r>
            <a:r>
              <a:rPr lang="uk-UA" sz="2000" spc="-20" dirty="0" smtClean="0">
                <a:latin typeface="Garamond" panose="02020404030301010803" pitchFamily="18" charset="0"/>
              </a:rPr>
              <a:t> знаходиться на мисі, який утворюють правий берег притоки р. Казенний Торець – р. Біленька - та безіменна балка.  Стратиграфію товщі мису вивчала у 1986 р. палеогеограф 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Н. П. Герасименко 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11, </a:t>
            </a:r>
            <a:r>
              <a:rPr lang="en-US" sz="2000" spc="-20" dirty="0" smtClean="0">
                <a:latin typeface="Garamond" panose="02020404030301010803" pitchFamily="18" charset="0"/>
              </a:rPr>
              <a:t>c</a:t>
            </a:r>
            <a:r>
              <a:rPr lang="uk-UA" sz="2000" spc="-20" dirty="0">
                <a:latin typeface="Garamond" panose="02020404030301010803" pitchFamily="18" charset="0"/>
              </a:rPr>
              <a:t>. </a:t>
            </a:r>
            <a:r>
              <a:rPr lang="uk-UA" sz="2000" spc="-20" dirty="0" smtClean="0">
                <a:latin typeface="Garamond" panose="02020404030301010803" pitchFamily="18" charset="0"/>
              </a:rPr>
              <a:t>170-171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. На основі її дослідження та з урахуванням схеми четвертинних відкладів України за В. М. </a:t>
            </a:r>
            <a:r>
              <a:rPr lang="uk-UA" sz="2000" spc="-20" dirty="0" err="1" smtClean="0">
                <a:latin typeface="Garamond" panose="02020404030301010803" pitchFamily="18" charset="0"/>
              </a:rPr>
              <a:t>Сте-панчуком</a:t>
            </a:r>
            <a:r>
              <a:rPr lang="uk-UA" sz="2000" spc="-20" dirty="0">
                <a:latin typeface="Garamond" panose="02020404030301010803" pitchFamily="18" charset="0"/>
              </a:rPr>
              <a:t>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12, </a:t>
            </a:r>
            <a:r>
              <a:rPr lang="en-US" sz="2000" spc="-20" dirty="0" smtClean="0">
                <a:latin typeface="Garamond" panose="02020404030301010803" pitchFamily="18" charset="0"/>
              </a:rPr>
              <a:t>c</a:t>
            </a:r>
            <a:r>
              <a:rPr lang="uk-UA" sz="2000" spc="-20" dirty="0">
                <a:latin typeface="Garamond" panose="02020404030301010803" pitchFamily="18" charset="0"/>
              </a:rPr>
              <a:t>. </a:t>
            </a:r>
            <a:r>
              <a:rPr lang="uk-UA" sz="2000" spc="-20" dirty="0" smtClean="0">
                <a:latin typeface="Garamond" panose="02020404030301010803" pitchFamily="18" charset="0"/>
              </a:rPr>
              <a:t>30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 складено таблицю 1. За нею </a:t>
            </a:r>
            <a:r>
              <a:rPr lang="uk-UA" sz="2000" spc="-20" dirty="0" smtClean="0">
                <a:latin typeface="Garamond" panose="02020404030301010803" pitchFamily="18" charset="0"/>
              </a:rPr>
              <a:t>крем’яні </a:t>
            </a:r>
            <a:r>
              <a:rPr lang="uk-UA" sz="2000" spc="-20" dirty="0" smtClean="0">
                <a:latin typeface="Garamond" panose="02020404030301010803" pitchFamily="18" charset="0"/>
              </a:rPr>
              <a:t>знаряддя праці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Білокузьминівського</a:t>
            </a:r>
            <a:r>
              <a:rPr lang="uk-UA" sz="2000" spc="-20" dirty="0" smtClean="0">
                <a:latin typeface="Garamond" panose="02020404030301010803" pitchFamily="18" charset="0"/>
              </a:rPr>
              <a:t> комплексу залягають у відкладах, що сформувалися за часи </a:t>
            </a:r>
            <a:r>
              <a:rPr lang="uk-UA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верхнього (пізнього) </a:t>
            </a:r>
            <a:r>
              <a:rPr lang="uk-UA" sz="2000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плейстоцену</a:t>
            </a:r>
            <a:r>
              <a:rPr lang="ru-RU" sz="2000" spc="-20" dirty="0" smtClean="0">
                <a:latin typeface="Garamond" panose="02020404030301010803" pitchFamily="18" charset="0"/>
              </a:rPr>
              <a:t>.</a:t>
            </a:r>
            <a:r>
              <a:rPr lang="uk-UA" sz="2000" spc="-20" dirty="0" smtClean="0">
                <a:latin typeface="Garamond" panose="02020404030301010803" pitchFamily="18" charset="0"/>
              </a:rPr>
              <a:t> </a:t>
            </a:r>
            <a:r>
              <a:rPr lang="uk-UA" sz="2000" spc="-20" dirty="0" smtClean="0">
                <a:latin typeface="Garamond" panose="02020404030301010803" pitchFamily="18" charset="0"/>
              </a:rPr>
              <a:t>У цей час відбувалися істотні кліматичні зміни: спочатку у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витачівський</a:t>
            </a:r>
            <a:r>
              <a:rPr lang="uk-UA" sz="2000" spc="-20" dirty="0" smtClean="0">
                <a:latin typeface="Garamond" panose="02020404030301010803" pitchFamily="18" charset="0"/>
              </a:rPr>
              <a:t> період, клімат Донецького регіону був відносно теплим і вологим. Серед степів на водорозділах рік росли переліски з дубів і в’язів. Потім, у бузький період,  клімат став більш сухим і холодним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11, </a:t>
            </a:r>
            <a:r>
              <a:rPr lang="en-US" sz="2000" spc="-20" dirty="0" smtClean="0">
                <a:latin typeface="Garamond" panose="02020404030301010803" pitchFamily="18" charset="0"/>
              </a:rPr>
              <a:t>c</a:t>
            </a:r>
            <a:r>
              <a:rPr lang="uk-UA" sz="2000" spc="-20" dirty="0" smtClean="0">
                <a:latin typeface="Garamond" panose="02020404030301010803" pitchFamily="18" charset="0"/>
              </a:rPr>
              <a:t>. 25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. Тоді на південному сході України росли </a:t>
            </a:r>
            <a:r>
              <a:rPr lang="uk-UA" sz="2000" spc="-20" dirty="0" err="1" smtClean="0">
                <a:latin typeface="Garamond" panose="02020404030301010803" pitchFamily="18" charset="0"/>
              </a:rPr>
              <a:t>ксерофітні</a:t>
            </a:r>
            <a:r>
              <a:rPr lang="uk-UA" sz="2000" spc="-20" dirty="0" smtClean="0">
                <a:latin typeface="Garamond" panose="02020404030301010803" pitchFamily="18" charset="0"/>
              </a:rPr>
              <a:t> степи </a:t>
            </a:r>
            <a:r>
              <a:rPr lang="en-US" sz="2000" spc="-20" dirty="0" smtClean="0">
                <a:latin typeface="Garamond" panose="02020404030301010803" pitchFamily="18" charset="0"/>
              </a:rPr>
              <a:t>[</a:t>
            </a:r>
            <a:r>
              <a:rPr lang="uk-UA" sz="2000" spc="-20" dirty="0" smtClean="0">
                <a:latin typeface="Garamond" panose="02020404030301010803" pitchFamily="18" charset="0"/>
              </a:rPr>
              <a:t>1, </a:t>
            </a:r>
            <a:r>
              <a:rPr lang="en-US" sz="2000" spc="-20" dirty="0" smtClean="0">
                <a:latin typeface="Garamond" panose="02020404030301010803" pitchFamily="18" charset="0"/>
              </a:rPr>
              <a:t>c</a:t>
            </a:r>
            <a:r>
              <a:rPr lang="uk-UA" sz="2000" spc="-20" dirty="0" smtClean="0">
                <a:latin typeface="Garamond" panose="02020404030301010803" pitchFamily="18" charset="0"/>
              </a:rPr>
              <a:t>. 19</a:t>
            </a:r>
            <a:r>
              <a:rPr lang="en-US" sz="2000" spc="-20" dirty="0" smtClean="0">
                <a:latin typeface="Garamond" panose="02020404030301010803" pitchFamily="18" charset="0"/>
              </a:rPr>
              <a:t>]</a:t>
            </a:r>
            <a:r>
              <a:rPr lang="uk-UA" sz="2000" spc="-20" dirty="0" smtClean="0">
                <a:latin typeface="Garamond" panose="02020404030301010803" pitchFamily="18" charset="0"/>
              </a:rPr>
              <a:t> </a:t>
            </a:r>
            <a:endParaRPr lang="ru-RU" sz="2000" spc="-2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619" y="3993904"/>
            <a:ext cx="2144220" cy="257849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441" y="3993904"/>
            <a:ext cx="4043727" cy="26543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3" name="Прямоугольник 32"/>
          <p:cNvSpPr/>
          <p:nvPr/>
        </p:nvSpPr>
        <p:spPr>
          <a:xfrm>
            <a:off x="5143442" y="6345671"/>
            <a:ext cx="4075723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Garamond" panose="02020404030301010803" pitchFamily="18" charset="0"/>
              </a:rPr>
              <a:t>Ландшафт доби </a:t>
            </a:r>
            <a:r>
              <a:rPr lang="uk-UA" sz="1400" dirty="0" err="1" smtClean="0">
                <a:latin typeface="Garamond" panose="02020404030301010803" pitchFamily="18" charset="0"/>
              </a:rPr>
              <a:t>плейстоцену</a:t>
            </a:r>
            <a:r>
              <a:rPr lang="uk-UA" sz="1400" dirty="0" smtClean="0">
                <a:latin typeface="Garamond" panose="02020404030301010803" pitchFamily="18" charset="0"/>
              </a:rPr>
              <a:t>: </a:t>
            </a:r>
            <a:r>
              <a:rPr lang="pl-PL" sz="1200" dirty="0">
                <a:latin typeface="Garamond" panose="02020404030301010803" pitchFamily="18" charset="0"/>
              </a:rPr>
              <a:t>https://www.eurekalert.org/multimedia/565387</a:t>
            </a:r>
            <a:endParaRPr lang="ru-RU" sz="1200" dirty="0">
              <a:latin typeface="Garamond" panose="020204040303010108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191730" y="6211668"/>
            <a:ext cx="2731992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Garamond" panose="02020404030301010803" pitchFamily="18" charset="0"/>
              </a:rPr>
              <a:t>Ксерофіти Арктики: </a:t>
            </a:r>
            <a:endParaRPr lang="uk-UA" sz="1400" dirty="0" smtClean="0">
              <a:latin typeface="Garamond" panose="02020404030301010803" pitchFamily="18" charset="0"/>
            </a:endParaRPr>
          </a:p>
          <a:p>
            <a:pPr algn="ctr"/>
            <a:r>
              <a:rPr lang="pl-PL" sz="1000" dirty="0" smtClean="0">
                <a:latin typeface="Garamond" panose="02020404030301010803" pitchFamily="18" charset="0"/>
              </a:rPr>
              <a:t>https</a:t>
            </a:r>
            <a:r>
              <a:rPr lang="pl-PL" sz="1000" dirty="0">
                <a:latin typeface="Garamond" panose="02020404030301010803" pitchFamily="18" charset="0"/>
              </a:rPr>
              <a:t>://beyondpenguins.ehe.osu.edu/issue/polar-plants/plants-of-the-arctic-and-antarctic</a:t>
            </a:r>
            <a:endParaRPr lang="ru-RU" sz="1000" dirty="0">
              <a:latin typeface="Garamond" panose="020204040303010108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5" y="3968699"/>
            <a:ext cx="4518684" cy="274582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5869" y="3993904"/>
            <a:ext cx="309885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Garamond" panose="02020404030301010803" pitchFamily="18" charset="0"/>
              </a:rPr>
              <a:t>Профіль розкопу 1986 р.                         (Н. П. Герасименко, О. В. Колесник)</a:t>
            </a:r>
          </a:p>
          <a:p>
            <a:pPr algn="ctr"/>
            <a:r>
              <a:rPr lang="uk-UA" sz="1400" dirty="0" smtClean="0">
                <a:latin typeface="Garamond" panose="02020404030301010803" pitchFamily="18" charset="0"/>
              </a:rPr>
              <a:t> </a:t>
            </a:r>
            <a:r>
              <a:rPr lang="pl-PL" sz="1400" dirty="0" smtClean="0">
                <a:latin typeface="Garamond" panose="02020404030301010803" pitchFamily="18" charset="0"/>
              </a:rPr>
              <a:t>[</a:t>
            </a:r>
            <a:r>
              <a:rPr lang="uk-UA" sz="1400" dirty="0" smtClean="0">
                <a:latin typeface="Garamond" panose="02020404030301010803" pitchFamily="18" charset="0"/>
              </a:rPr>
              <a:t>11, </a:t>
            </a:r>
            <a:r>
              <a:rPr lang="pl-PL" sz="1400" dirty="0" smtClean="0">
                <a:latin typeface="Garamond" panose="02020404030301010803" pitchFamily="18" charset="0"/>
              </a:rPr>
              <a:t>c</a:t>
            </a:r>
            <a:r>
              <a:rPr lang="pl-PL" sz="1400" dirty="0">
                <a:latin typeface="Garamond" panose="02020404030301010803" pitchFamily="18" charset="0"/>
              </a:rPr>
              <a:t>. </a:t>
            </a:r>
            <a:r>
              <a:rPr lang="uk-UA" sz="1400" dirty="0" smtClean="0">
                <a:latin typeface="Garamond" panose="02020404030301010803" pitchFamily="18" charset="0"/>
              </a:rPr>
              <a:t>170</a:t>
            </a:r>
            <a:r>
              <a:rPr lang="pl-PL" sz="1400" dirty="0" smtClean="0">
                <a:latin typeface="Garamond" panose="02020404030301010803" pitchFamily="18" charset="0"/>
              </a:rPr>
              <a:t>]</a:t>
            </a:r>
            <a:endParaRPr lang="ru-RU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395"/>
          <a:stretch/>
        </p:blipFill>
        <p:spPr>
          <a:xfrm>
            <a:off x="836023" y="624088"/>
            <a:ext cx="10707653" cy="62339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347767" y="8535"/>
            <a:ext cx="309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spc="-20" dirty="0" smtClean="0">
                <a:latin typeface="Garamond" panose="02020404030301010803" pitchFamily="18" charset="0"/>
              </a:rPr>
              <a:t>Табл. 1</a:t>
            </a:r>
            <a:endParaRPr lang="ru-RU" sz="2000" spc="-2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79700" y="170118"/>
            <a:ext cx="623956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500" b="1" spc="-20" dirty="0" smtClean="0">
                <a:latin typeface="Garamond" panose="02020404030301010803" pitchFamily="18" charset="0"/>
              </a:rPr>
              <a:t>Стратиграфія стоянки </a:t>
            </a:r>
            <a:r>
              <a:rPr lang="uk-UA" sz="2500" b="1" spc="-20" dirty="0" err="1" smtClean="0">
                <a:latin typeface="Garamond" panose="02020404030301010803" pitchFamily="18" charset="0"/>
              </a:rPr>
              <a:t>Білокузьминівка</a:t>
            </a:r>
            <a:endParaRPr lang="ru-RU" sz="2500" b="1" spc="-2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2489200"/>
            <a:ext cx="8473167" cy="1168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5055</TotalTime>
  <Words>2276</Words>
  <Application>Microsoft Office PowerPoint</Application>
  <PresentationFormat>Широкоэкранный</PresentationFormat>
  <Paragraphs>121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124</cp:revision>
  <dcterms:created xsi:type="dcterms:W3CDTF">2023-09-04T14:30:40Z</dcterms:created>
  <dcterms:modified xsi:type="dcterms:W3CDTF">2024-04-14T09:28:07Z</dcterms:modified>
</cp:coreProperties>
</file>