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8288000" cy="10287000"/>
  <p:notesSz cx="6858000" cy="9144000"/>
  <p:embeddedFontLst>
    <p:embeddedFont>
      <p:font typeface="Bebas Neue Cyrillic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Heading Now 61-68 Bold" panose="020B0604020202020204" charset="0"/>
      <p:regular r:id="rId21"/>
    </p:embeddedFont>
    <p:embeddedFont>
      <p:font typeface="Open Sans" panose="020B0604020202020204" charset="0"/>
      <p:regular r:id="rId22"/>
    </p:embeddedFont>
    <p:embeddedFont>
      <p:font typeface="Open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A4E"/>
    <a:srgbClr val="60B460"/>
    <a:srgbClr val="264236"/>
    <a:srgbClr val="5E5D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91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2520EB9-4F56-4DCA-BAC0-8EEC70CB35D9}"/>
              </a:ext>
            </a:extLst>
          </p:cNvPr>
          <p:cNvSpPr/>
          <p:nvPr/>
        </p:nvSpPr>
        <p:spPr>
          <a:xfrm>
            <a:off x="9541019" y="7086468"/>
            <a:ext cx="4038600" cy="6802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AC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</a:rPr>
              <a:t>Роботу Виконав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</a:rPr>
              <a:t>:</a:t>
            </a:r>
            <a:r>
              <a:rPr lang="uk-U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</a:rPr>
              <a:t> 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10B2CB2-EBB2-481E-9622-FEBC581852BB}"/>
              </a:ext>
            </a:extLst>
          </p:cNvPr>
          <p:cNvSpPr/>
          <p:nvPr/>
        </p:nvSpPr>
        <p:spPr>
          <a:xfrm>
            <a:off x="13721989" y="6679322"/>
            <a:ext cx="3775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err="1">
                <a:solidFill>
                  <a:schemeClr val="bg1"/>
                </a:solidFill>
                <a:latin typeface="Bebas Neue Cyrillic" panose="020B0604020202020204" charset="0"/>
              </a:rPr>
              <a:t>Дімітрієв</a:t>
            </a:r>
            <a:r>
              <a:rPr lang="uk-UA" sz="4000" dirty="0">
                <a:solidFill>
                  <a:schemeClr val="bg1"/>
                </a:solidFill>
                <a:latin typeface="Bebas Neue Cyrillic" panose="020B0604020202020204" charset="0"/>
              </a:rPr>
              <a:t> Нікіта, </a:t>
            </a:r>
            <a:r>
              <a:rPr lang="ru-RU" sz="4000" dirty="0" err="1">
                <a:solidFill>
                  <a:schemeClr val="bg1"/>
                </a:solidFill>
                <a:latin typeface="Bebas Neue Cyrillic" panose="020B0604020202020204" charset="0"/>
              </a:rPr>
              <a:t>учень</a:t>
            </a:r>
            <a:r>
              <a:rPr lang="ru-RU" sz="4000" dirty="0">
                <a:solidFill>
                  <a:schemeClr val="bg1"/>
                </a:solidFill>
                <a:latin typeface="Bebas Neue Cyrillic" panose="020B0604020202020204" charset="0"/>
              </a:rPr>
              <a:t> 9-В</a:t>
            </a:r>
            <a:r>
              <a:rPr lang="en-US" sz="4000" dirty="0">
                <a:solidFill>
                  <a:schemeClr val="bg1"/>
                </a:solidFill>
                <a:latin typeface="Bebas Neue Cyrillic" panose="020B0604020202020204" charset="0"/>
              </a:rPr>
              <a:t> </a:t>
            </a:r>
            <a:r>
              <a:rPr lang="uk-UA" sz="4000" dirty="0">
                <a:solidFill>
                  <a:schemeClr val="bg1"/>
                </a:solidFill>
                <a:latin typeface="Bebas Neue Cyrillic" panose="020B0604020202020204" charset="0"/>
              </a:rPr>
              <a:t>класу</a:t>
            </a:r>
            <a:endParaRPr lang="ru-RU" sz="3600" dirty="0">
              <a:solidFill>
                <a:schemeClr val="bg1"/>
              </a:solidFill>
              <a:latin typeface="Bebas Neue Cyrillic" panose="020B060402020202020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8B016A-6EDF-4786-B6A7-A44F430CDA59}"/>
              </a:ext>
            </a:extLst>
          </p:cNvPr>
          <p:cNvSpPr/>
          <p:nvPr/>
        </p:nvSpPr>
        <p:spPr>
          <a:xfrm>
            <a:off x="13258800" y="8002761"/>
            <a:ext cx="4530436" cy="135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40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Білюк</a:t>
            </a:r>
            <a:r>
              <a:rPr lang="ru-RU" sz="40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Каріна</a:t>
            </a:r>
            <a:r>
              <a:rPr lang="ru-RU" sz="40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Артурівна</a:t>
            </a:r>
            <a:endParaRPr lang="ru-RU" sz="4000" dirty="0">
              <a:solidFill>
                <a:schemeClr val="bg1"/>
              </a:solidFill>
              <a:effectLst/>
              <a:latin typeface="Bebas Neue Cyrillic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5D64043-C687-40E0-9C57-268D601D5EA4}"/>
              </a:ext>
            </a:extLst>
          </p:cNvPr>
          <p:cNvSpPr/>
          <p:nvPr/>
        </p:nvSpPr>
        <p:spPr>
          <a:xfrm>
            <a:off x="9541019" y="8445255"/>
            <a:ext cx="4180970" cy="6449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ACAA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7B382-7F05-4920-8777-D9006DD02265}"/>
              </a:ext>
            </a:extLst>
          </p:cNvPr>
          <p:cNvSpPr txBox="1"/>
          <p:nvPr/>
        </p:nvSpPr>
        <p:spPr>
          <a:xfrm>
            <a:off x="1143000" y="873815"/>
            <a:ext cx="12579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Bebas Neue Cyrillic" panose="020B0604020202020204" charset="0"/>
              </a:rPr>
              <a:t>БАГАТОПРОФІЛЬНИЙ ЛІЦЕЙ ДЛЯ ОБДАРОВАНИХ ДІТЕЙ</a:t>
            </a:r>
            <a:endParaRPr lang="ru-RU" sz="4800" dirty="0">
              <a:solidFill>
                <a:schemeClr val="bg1"/>
              </a:solidFill>
              <a:latin typeface="Bebas Neue Cyrillic" panose="020B060402020202020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421E399-B28B-485A-B9A2-DEB780F8772C}"/>
              </a:ext>
            </a:extLst>
          </p:cNvPr>
          <p:cNvSpPr/>
          <p:nvPr/>
        </p:nvSpPr>
        <p:spPr>
          <a:xfrm>
            <a:off x="2192081" y="2550267"/>
            <a:ext cx="12171722" cy="32850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>
              <a:lnSpc>
                <a:spcPts val="12909"/>
              </a:lnSpc>
            </a:pPr>
            <a:r>
              <a:rPr lang="en-US" sz="9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Heading Now 61-68 Bold"/>
              </a:rPr>
              <a:t>Історичні</a:t>
            </a:r>
            <a:r>
              <a:rPr lang="en-US" sz="9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Heading Now 61-68 Bold"/>
              </a:rPr>
              <a:t> </a:t>
            </a:r>
            <a:r>
              <a:rPr lang="en-US" sz="9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Heading Now 61-68 Bold"/>
              </a:rPr>
              <a:t>пам’ятки</a:t>
            </a:r>
            <a:r>
              <a:rPr lang="en-US" sz="96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Heading Now 61-68 Bold"/>
              </a:rPr>
              <a:t> </a:t>
            </a:r>
            <a:r>
              <a:rPr lang="en-US" sz="960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Heading Now 61-68 Bold"/>
              </a:rPr>
              <a:t>Херсону</a:t>
            </a:r>
            <a:endParaRPr lang="en-US" sz="96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Heading Now 61-68 Bold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785787-D00A-4A72-B507-8CAD9CF4B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803" y="202840"/>
            <a:ext cx="3587952" cy="3587952"/>
          </a:xfrm>
          <a:prstGeom prst="rect">
            <a:avLst/>
          </a:prstGeom>
        </p:spPr>
      </p:pic>
      <p:pic>
        <p:nvPicPr>
          <p:cNvPr id="1026" name="Picture 2" descr="Вірші народжені війною! - ТРК &quot;Херсон Плюс&quot;">
            <a:extLst>
              <a:ext uri="{FF2B5EF4-FFF2-40B4-BE49-F238E27FC236}">
                <a16:creationId xmlns:a16="http://schemas.microsoft.com/office/drawing/2014/main" id="{438ED913-7413-4AB1-8938-9B8B3868B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38" y="4668815"/>
            <a:ext cx="3775364" cy="5033819"/>
          </a:xfrm>
          <a:prstGeom prst="rect">
            <a:avLst/>
          </a:prstGeom>
          <a:noFill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2FF674-115A-4142-8BDF-FC263CB71B1F}"/>
              </a:ext>
            </a:extLst>
          </p:cNvPr>
          <p:cNvSpPr/>
          <p:nvPr/>
        </p:nvSpPr>
        <p:spPr>
          <a:xfrm>
            <a:off x="7162800" y="9504114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err="1">
                <a:solidFill>
                  <a:schemeClr val="bg1"/>
                </a:solidFill>
                <a:latin typeface="Bebas Neue Cyrillic" panose="020B0604020202020204" charset="0"/>
              </a:rPr>
              <a:t>м.Чернівці</a:t>
            </a:r>
            <a:r>
              <a:rPr lang="uk-UA" sz="2800" dirty="0">
                <a:solidFill>
                  <a:schemeClr val="bg1"/>
                </a:solidFill>
                <a:latin typeface="Bebas Neue Cyrillic" panose="020B0604020202020204" charset="0"/>
              </a:rPr>
              <a:t> – 2024 рік</a:t>
            </a:r>
          </a:p>
        </p:txBody>
      </p:sp>
    </p:spTree>
    <p:extLst>
      <p:ext uri="{BB962C8B-B14F-4D97-AF65-F5344CB8AC3E}">
        <p14:creationId xmlns:p14="http://schemas.microsoft.com/office/powerpoint/2010/main" val="15072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48288" y="673236"/>
            <a:ext cx="4086069" cy="3326838"/>
          </a:xfrm>
          <a:custGeom>
            <a:avLst/>
            <a:gdLst/>
            <a:ahLst/>
            <a:cxnLst/>
            <a:rect l="l" t="t" r="r" b="b"/>
            <a:pathLst>
              <a:path w="4086069" h="3326838">
                <a:moveTo>
                  <a:pt x="0" y="0"/>
                </a:moveTo>
                <a:lnTo>
                  <a:pt x="4086069" y="0"/>
                </a:lnTo>
                <a:lnTo>
                  <a:pt x="4086069" y="3326838"/>
                </a:lnTo>
                <a:lnTo>
                  <a:pt x="0" y="33268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01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13119" y="673236"/>
            <a:ext cx="4381601" cy="3286201"/>
          </a:xfrm>
          <a:custGeom>
            <a:avLst/>
            <a:gdLst/>
            <a:ahLst/>
            <a:cxnLst/>
            <a:rect l="l" t="t" r="r" b="b"/>
            <a:pathLst>
              <a:path w="4381601" h="3286201">
                <a:moveTo>
                  <a:pt x="0" y="0"/>
                </a:moveTo>
                <a:lnTo>
                  <a:pt x="4381601" y="0"/>
                </a:lnTo>
                <a:lnTo>
                  <a:pt x="4381601" y="3286201"/>
                </a:lnTo>
                <a:lnTo>
                  <a:pt x="0" y="32862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859720" y="632597"/>
            <a:ext cx="6823567" cy="3326839"/>
          </a:xfrm>
          <a:custGeom>
            <a:avLst/>
            <a:gdLst/>
            <a:ahLst/>
            <a:cxnLst/>
            <a:rect l="l" t="t" r="r" b="b"/>
            <a:pathLst>
              <a:path w="6823567" h="4014532">
                <a:moveTo>
                  <a:pt x="0" y="0"/>
                </a:moveTo>
                <a:lnTo>
                  <a:pt x="6823567" y="0"/>
                </a:lnTo>
                <a:lnTo>
                  <a:pt x="6823567" y="4014532"/>
                </a:lnTo>
                <a:lnTo>
                  <a:pt x="0" y="40145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3462" t="-9725" r="2733" b="-10947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0" y="5160040"/>
            <a:ext cx="18288000" cy="4838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89"/>
              </a:lnSpc>
              <a:spcBef>
                <a:spcPct val="0"/>
              </a:spcBef>
            </a:pPr>
            <a:r>
              <a:rPr lang="en-US" sz="3921">
                <a:solidFill>
                  <a:srgbClr val="FFFFFF"/>
                </a:solidFill>
                <a:latin typeface="Bebas Neue Cyrillic"/>
              </a:rPr>
              <a:t>Одним із визначних місць для херсонців є парк Слави, побудований на честь перемоги у Другій світовій війні. 1966 року на схилах Дніпра знайшли могилу невідомого солдата, і на її місці згодом звели колону, яку вінчає монумент Слави з вічним вогнем. У меморіальних списках перераховані прізвища героїв, загиблих під час визволення міста.</a:t>
            </a:r>
          </a:p>
          <a:p>
            <a:pPr algn="ctr">
              <a:lnSpc>
                <a:spcPts val="5489"/>
              </a:lnSpc>
              <a:spcBef>
                <a:spcPct val="0"/>
              </a:spcBef>
            </a:pPr>
            <a:r>
              <a:rPr lang="en-US" sz="3921">
                <a:solidFill>
                  <a:srgbClr val="FFFFFF"/>
                </a:solidFill>
                <a:latin typeface="Bebas Neue Cyrillic"/>
              </a:rPr>
              <a:t>Відкриває меморіальний комплекс легендарний танк Т-34. Крім нього, в парку встановлений пам'ятник «Скорботній матері» в пам'ять про молодих хлопців, які загинули в Афганістані. Від монумента Слави до річки ведуть кам'яні сходи, з яких відкривається чудова панорама Дніпра.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479" y="512013"/>
            <a:ext cx="5092804" cy="3819603"/>
          </a:xfrm>
          <a:custGeom>
            <a:avLst/>
            <a:gdLst/>
            <a:ahLst/>
            <a:cxnLst/>
            <a:rect l="l" t="t" r="r" b="b"/>
            <a:pathLst>
              <a:path w="5092804" h="3819603">
                <a:moveTo>
                  <a:pt x="0" y="0"/>
                </a:moveTo>
                <a:lnTo>
                  <a:pt x="5092805" y="0"/>
                </a:lnTo>
                <a:lnTo>
                  <a:pt x="5092805" y="3819603"/>
                </a:lnTo>
                <a:lnTo>
                  <a:pt x="0" y="3819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91283" y="512013"/>
            <a:ext cx="5345304" cy="3925479"/>
          </a:xfrm>
          <a:custGeom>
            <a:avLst/>
            <a:gdLst/>
            <a:ahLst/>
            <a:cxnLst/>
            <a:rect l="l" t="t" r="r" b="b"/>
            <a:pathLst>
              <a:path w="5345304" h="3925479">
                <a:moveTo>
                  <a:pt x="0" y="0"/>
                </a:moveTo>
                <a:lnTo>
                  <a:pt x="5345303" y="0"/>
                </a:lnTo>
                <a:lnTo>
                  <a:pt x="5345303" y="3925479"/>
                </a:lnTo>
                <a:lnTo>
                  <a:pt x="0" y="39254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212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115512" y="617889"/>
            <a:ext cx="5038192" cy="3819603"/>
          </a:xfrm>
          <a:custGeom>
            <a:avLst/>
            <a:gdLst/>
            <a:ahLst/>
            <a:cxnLst/>
            <a:rect l="l" t="t" r="r" b="b"/>
            <a:pathLst>
              <a:path w="5038192" h="3819603">
                <a:moveTo>
                  <a:pt x="0" y="0"/>
                </a:moveTo>
                <a:lnTo>
                  <a:pt x="5038192" y="0"/>
                </a:lnTo>
                <a:lnTo>
                  <a:pt x="5038192" y="3819603"/>
                </a:lnTo>
                <a:lnTo>
                  <a:pt x="0" y="3819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4528" r="-7454" b="-11868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7479" y="5564389"/>
            <a:ext cx="17911267" cy="2307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82"/>
              </a:lnSpc>
              <a:spcBef>
                <a:spcPct val="0"/>
              </a:spcBef>
            </a:pPr>
            <a:r>
              <a:rPr lang="en-US" sz="3273">
                <a:solidFill>
                  <a:srgbClr val="FFFFFF"/>
                </a:solidFill>
                <a:latin typeface="Bebas Neue Cyrillic"/>
              </a:rPr>
              <a:t>01.03.2022 російські війська розпочали штурм і обстріли Херсона, від 03.03.2022 його окуповано. 25.04.2022 захоплено будівлю Херсонської міської ради.З травня 2022 порт офіційно закрито до відновлення контролю.</a:t>
            </a:r>
          </a:p>
          <a:p>
            <a:pPr algn="just">
              <a:lnSpc>
                <a:spcPts val="4582"/>
              </a:lnSpc>
              <a:spcBef>
                <a:spcPct val="0"/>
              </a:spcBef>
            </a:pPr>
            <a:r>
              <a:rPr lang="en-US" sz="3273">
                <a:solidFill>
                  <a:srgbClr val="FFFFFF"/>
                </a:solidFill>
                <a:latin typeface="Bebas Neue Cyrillic"/>
              </a:rPr>
              <a:t>Здійснюється терор окупаційних військ проти цивільного населення. Призначено проросійське керівництво. Поширюється пропаганда й дезінформація. Мешканці беруть активну участь у масових акціях мирного опору.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479" y="7803086"/>
            <a:ext cx="17563058" cy="56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94"/>
              </a:lnSpc>
              <a:spcBef>
                <a:spcPct val="0"/>
              </a:spcBef>
            </a:pPr>
            <a:r>
              <a:rPr lang="en-US" sz="3281">
                <a:solidFill>
                  <a:srgbClr val="FFFFFF"/>
                </a:solidFill>
                <a:latin typeface="Bebas Neue Cyrillic"/>
              </a:rPr>
              <a:t>11.11.2022 Збройними силами України місто звільнено від російських загарбників. Херсон знов вільний, але кожного дня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479" y="8405536"/>
            <a:ext cx="17911267" cy="55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21"/>
              </a:lnSpc>
              <a:spcBef>
                <a:spcPct val="0"/>
              </a:spcBef>
            </a:pPr>
            <a:r>
              <a:rPr lang="en-US" sz="3229">
                <a:solidFill>
                  <a:srgbClr val="FFFFFF"/>
                </a:solidFill>
                <a:latin typeface="Bebas Neue Cyrillic"/>
              </a:rPr>
              <a:t> з лівого берега російські війська  обстрілюють  його із мінометів,  “Градів”, танків, стираючи з мапи міста стару архітектуру.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7479" y="8998915"/>
            <a:ext cx="17911267" cy="114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79"/>
              </a:lnSpc>
              <a:spcBef>
                <a:spcPct val="0"/>
              </a:spcBef>
            </a:pPr>
            <a:r>
              <a:rPr lang="en-US" sz="3271">
                <a:solidFill>
                  <a:srgbClr val="FFFFFF"/>
                </a:solidFill>
                <a:latin typeface="Bebas Neue Cyrillic"/>
              </a:rPr>
              <a:t>Затоплені історичні квартали, побиті ворожими снарядами історичні будівлі ХVIII-ХІХ століття, знищена історія та понівечені людські долі.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654765" y="4936374"/>
            <a:ext cx="17794464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Bebas Neue Cyrillic"/>
              </a:rPr>
              <a:t>Нажаль, в мирний Херсон ворог прийшов з війною. Місто тепер не таке , як раніше!!!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69019" y="2170711"/>
            <a:ext cx="8899981" cy="5945577"/>
            <a:chOff x="0" y="0"/>
            <a:chExt cx="2564142" cy="15659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4143" cy="1565913"/>
            </a:xfrm>
            <a:custGeom>
              <a:avLst/>
              <a:gdLst/>
              <a:ahLst/>
              <a:cxnLst/>
              <a:rect l="l" t="t" r="r" b="b"/>
              <a:pathLst>
                <a:path w="2564143" h="1565913">
                  <a:moveTo>
                    <a:pt x="79521" y="0"/>
                  </a:moveTo>
                  <a:lnTo>
                    <a:pt x="2484622" y="0"/>
                  </a:lnTo>
                  <a:cubicBezTo>
                    <a:pt x="2505712" y="0"/>
                    <a:pt x="2525938" y="8378"/>
                    <a:pt x="2540851" y="23291"/>
                  </a:cubicBezTo>
                  <a:cubicBezTo>
                    <a:pt x="2555765" y="38204"/>
                    <a:pt x="2564143" y="58431"/>
                    <a:pt x="2564143" y="79521"/>
                  </a:cubicBezTo>
                  <a:lnTo>
                    <a:pt x="2564143" y="1486393"/>
                  </a:lnTo>
                  <a:cubicBezTo>
                    <a:pt x="2564143" y="1507483"/>
                    <a:pt x="2555765" y="1527709"/>
                    <a:pt x="2540851" y="1542622"/>
                  </a:cubicBezTo>
                  <a:cubicBezTo>
                    <a:pt x="2525938" y="1557535"/>
                    <a:pt x="2505712" y="1565913"/>
                    <a:pt x="2484622" y="1565913"/>
                  </a:cubicBezTo>
                  <a:lnTo>
                    <a:pt x="79521" y="1565913"/>
                  </a:lnTo>
                  <a:cubicBezTo>
                    <a:pt x="58431" y="1565913"/>
                    <a:pt x="38204" y="1557535"/>
                    <a:pt x="23291" y="1542622"/>
                  </a:cubicBezTo>
                  <a:cubicBezTo>
                    <a:pt x="8378" y="1527709"/>
                    <a:pt x="0" y="1507483"/>
                    <a:pt x="0" y="1486393"/>
                  </a:cubicBezTo>
                  <a:lnTo>
                    <a:pt x="0" y="79521"/>
                  </a:lnTo>
                  <a:cubicBezTo>
                    <a:pt x="0" y="58431"/>
                    <a:pt x="8378" y="38204"/>
                    <a:pt x="23291" y="23291"/>
                  </a:cubicBezTo>
                  <a:cubicBezTo>
                    <a:pt x="38204" y="8378"/>
                    <a:pt x="58431" y="0"/>
                    <a:pt x="79521" y="0"/>
                  </a:cubicBezTo>
                  <a:close/>
                </a:path>
              </a:pathLst>
            </a:custGeom>
            <a:solidFill>
              <a:srgbClr val="887F6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564142" cy="16516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04800" y="525370"/>
            <a:ext cx="9884196" cy="6533669"/>
            <a:chOff x="0" y="0"/>
            <a:chExt cx="2756030" cy="1720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56030" cy="1720802"/>
            </a:xfrm>
            <a:custGeom>
              <a:avLst/>
              <a:gdLst/>
              <a:ahLst/>
              <a:cxnLst/>
              <a:rect l="l" t="t" r="r" b="b"/>
              <a:pathLst>
                <a:path w="2756030" h="1720802">
                  <a:moveTo>
                    <a:pt x="73984" y="0"/>
                  </a:moveTo>
                  <a:lnTo>
                    <a:pt x="2682046" y="0"/>
                  </a:lnTo>
                  <a:cubicBezTo>
                    <a:pt x="2701668" y="0"/>
                    <a:pt x="2720486" y="7795"/>
                    <a:pt x="2734361" y="21669"/>
                  </a:cubicBezTo>
                  <a:cubicBezTo>
                    <a:pt x="2748236" y="35544"/>
                    <a:pt x="2756030" y="54362"/>
                    <a:pt x="2756030" y="73984"/>
                  </a:cubicBezTo>
                  <a:lnTo>
                    <a:pt x="2756030" y="1646818"/>
                  </a:lnTo>
                  <a:cubicBezTo>
                    <a:pt x="2756030" y="1687678"/>
                    <a:pt x="2722907" y="1720802"/>
                    <a:pt x="2682046" y="1720802"/>
                  </a:cubicBezTo>
                  <a:lnTo>
                    <a:pt x="73984" y="1720802"/>
                  </a:lnTo>
                  <a:cubicBezTo>
                    <a:pt x="33124" y="1720802"/>
                    <a:pt x="0" y="1687678"/>
                    <a:pt x="0" y="1646818"/>
                  </a:cubicBezTo>
                  <a:lnTo>
                    <a:pt x="0" y="73984"/>
                  </a:lnTo>
                  <a:cubicBezTo>
                    <a:pt x="0" y="33124"/>
                    <a:pt x="33124" y="0"/>
                    <a:pt x="73984" y="0"/>
                  </a:cubicBezTo>
                  <a:close/>
                </a:path>
              </a:pathLst>
            </a:custGeom>
            <a:solidFill>
              <a:srgbClr val="887F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2756030" cy="18065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8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723900"/>
            <a:ext cx="9499633" cy="6134994"/>
          </a:xfrm>
          <a:custGeom>
            <a:avLst/>
            <a:gdLst/>
            <a:ahLst/>
            <a:cxnLst/>
            <a:rect l="l" t="t" r="r" b="b"/>
            <a:pathLst>
              <a:path w="10938361" h="6134994">
                <a:moveTo>
                  <a:pt x="0" y="0"/>
                </a:moveTo>
                <a:lnTo>
                  <a:pt x="10938361" y="0"/>
                </a:lnTo>
                <a:lnTo>
                  <a:pt x="10938361" y="6134994"/>
                </a:lnTo>
                <a:lnTo>
                  <a:pt x="0" y="61349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86" r="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23117" y="2372900"/>
            <a:ext cx="8364884" cy="5541199"/>
          </a:xfrm>
          <a:custGeom>
            <a:avLst/>
            <a:gdLst/>
            <a:ahLst/>
            <a:cxnLst/>
            <a:rect l="l" t="t" r="r" b="b"/>
            <a:pathLst>
              <a:path w="9851021" h="5541199">
                <a:moveTo>
                  <a:pt x="0" y="0"/>
                </a:moveTo>
                <a:lnTo>
                  <a:pt x="9851022" y="0"/>
                </a:lnTo>
                <a:lnTo>
                  <a:pt x="9851022" y="5541200"/>
                </a:lnTo>
                <a:lnTo>
                  <a:pt x="0" y="5541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7766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144000" y="411070"/>
            <a:ext cx="9138094" cy="970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39"/>
              </a:lnSpc>
            </a:pPr>
            <a:r>
              <a:rPr lang="en-US" sz="5671">
                <a:solidFill>
                  <a:srgbClr val="DAD7CE"/>
                </a:solidFill>
                <a:latin typeface="Bebas Neue Cyrillic"/>
              </a:rPr>
              <a:t>Херсон під час окупації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275" y="136404"/>
            <a:ext cx="10014193" cy="10014193"/>
          </a:xfrm>
          <a:custGeom>
            <a:avLst/>
            <a:gdLst/>
            <a:ahLst/>
            <a:cxnLst/>
            <a:rect l="l" t="t" r="r" b="b"/>
            <a:pathLst>
              <a:path w="10014193" h="10014193">
                <a:moveTo>
                  <a:pt x="0" y="0"/>
                </a:moveTo>
                <a:lnTo>
                  <a:pt x="10014193" y="0"/>
                </a:lnTo>
                <a:lnTo>
                  <a:pt x="10014193" y="10014192"/>
                </a:lnTo>
                <a:lnTo>
                  <a:pt x="0" y="10014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14639" y="150753"/>
            <a:ext cx="8161532" cy="3263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517"/>
              </a:lnSpc>
              <a:spcBef>
                <a:spcPct val="0"/>
              </a:spcBef>
            </a:pPr>
            <a:r>
              <a:rPr lang="en-US" sz="4655">
                <a:solidFill>
                  <a:srgbClr val="004AAD"/>
                </a:solidFill>
                <a:latin typeface="Bebas Neue Cyrillic"/>
              </a:rPr>
              <a:t>Згідно з Указом Президента України від 06.03.2022, Херсону присвоєно почесну відзнаку «Місто-герой України».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10363" y="24330"/>
            <a:ext cx="7540246" cy="1012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7"/>
              </a:lnSpc>
            </a:pPr>
            <a:r>
              <a:rPr lang="en-US" sz="5747">
                <a:solidFill>
                  <a:srgbClr val="FFFFFF"/>
                </a:solidFill>
                <a:latin typeface="Bebas Neue Cyrillic"/>
              </a:rPr>
              <a:t>Коли мене питають звідки я, я з гордістю відповідаю: “Я з Херсона!”</a:t>
            </a:r>
          </a:p>
          <a:p>
            <a:pPr>
              <a:lnSpc>
                <a:spcPts val="8047"/>
              </a:lnSpc>
            </a:pPr>
            <a:r>
              <a:rPr lang="en-US" sz="5747">
                <a:solidFill>
                  <a:srgbClr val="FFFFFF"/>
                </a:solidFill>
                <a:latin typeface="Bebas Neue Cyrillic"/>
              </a:rPr>
              <a:t>Я пишаюсь тим, що народився і виріс в цьому славетному місті! Бо незламні херсонці, ризикуючи своїм життям, відчайдушно боролися за свою свободу до останнього!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710122">
            <a:off x="799903" y="-555886"/>
            <a:ext cx="1259315" cy="8615843"/>
            <a:chOff x="0" y="0"/>
            <a:chExt cx="275665" cy="4545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665" cy="4545817"/>
            </a:xfrm>
            <a:custGeom>
              <a:avLst/>
              <a:gdLst/>
              <a:ahLst/>
              <a:cxnLst/>
              <a:rect l="l" t="t" r="r" b="b"/>
              <a:pathLst>
                <a:path w="275665" h="4545817">
                  <a:moveTo>
                    <a:pt x="137832" y="0"/>
                  </a:moveTo>
                  <a:lnTo>
                    <a:pt x="137832" y="0"/>
                  </a:lnTo>
                  <a:cubicBezTo>
                    <a:pt x="174388" y="0"/>
                    <a:pt x="209446" y="14522"/>
                    <a:pt x="235295" y="40370"/>
                  </a:cubicBezTo>
                  <a:cubicBezTo>
                    <a:pt x="261143" y="66219"/>
                    <a:pt x="275665" y="101277"/>
                    <a:pt x="275665" y="137832"/>
                  </a:cubicBezTo>
                  <a:lnTo>
                    <a:pt x="275665" y="4407984"/>
                  </a:lnTo>
                  <a:cubicBezTo>
                    <a:pt x="275665" y="4484107"/>
                    <a:pt x="213955" y="4545817"/>
                    <a:pt x="137832" y="4545817"/>
                  </a:cubicBezTo>
                  <a:lnTo>
                    <a:pt x="137832" y="4545817"/>
                  </a:lnTo>
                  <a:cubicBezTo>
                    <a:pt x="61710" y="4545817"/>
                    <a:pt x="0" y="4484107"/>
                    <a:pt x="0" y="4407984"/>
                  </a:cubicBezTo>
                  <a:lnTo>
                    <a:pt x="0" y="137832"/>
                  </a:lnTo>
                  <a:cubicBezTo>
                    <a:pt x="0" y="61710"/>
                    <a:pt x="61710" y="0"/>
                    <a:pt x="137832" y="0"/>
                  </a:cubicBezTo>
                  <a:close/>
                </a:path>
              </a:pathLst>
            </a:custGeom>
            <a:solidFill>
              <a:srgbClr val="5E5D2B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5665" cy="45839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5E5D2B"/>
                </a:solidFill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 rot="1710122">
            <a:off x="769295" y="-693866"/>
            <a:ext cx="242764" cy="14895126"/>
            <a:chOff x="0" y="0"/>
            <a:chExt cx="87845" cy="4545817"/>
          </a:xfrm>
          <a:solidFill>
            <a:srgbClr val="5E5D2B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87845" cy="4545817"/>
            </a:xfrm>
            <a:custGeom>
              <a:avLst/>
              <a:gdLst/>
              <a:ahLst/>
              <a:cxnLst/>
              <a:rect l="l" t="t" r="r" b="b"/>
              <a:pathLst>
                <a:path w="87845" h="4545817">
                  <a:moveTo>
                    <a:pt x="43922" y="0"/>
                  </a:moveTo>
                  <a:lnTo>
                    <a:pt x="43922" y="0"/>
                  </a:lnTo>
                  <a:cubicBezTo>
                    <a:pt x="68180" y="0"/>
                    <a:pt x="87845" y="19665"/>
                    <a:pt x="87845" y="43922"/>
                  </a:cubicBezTo>
                  <a:lnTo>
                    <a:pt x="87845" y="4501894"/>
                  </a:lnTo>
                  <a:cubicBezTo>
                    <a:pt x="87845" y="4513543"/>
                    <a:pt x="83217" y="4524715"/>
                    <a:pt x="74980" y="4532952"/>
                  </a:cubicBezTo>
                  <a:cubicBezTo>
                    <a:pt x="66743" y="4541189"/>
                    <a:pt x="55571" y="4545817"/>
                    <a:pt x="43922" y="4545817"/>
                  </a:cubicBezTo>
                  <a:lnTo>
                    <a:pt x="43922" y="4545817"/>
                  </a:lnTo>
                  <a:cubicBezTo>
                    <a:pt x="32274" y="4545817"/>
                    <a:pt x="21102" y="4541189"/>
                    <a:pt x="12865" y="4532952"/>
                  </a:cubicBezTo>
                  <a:cubicBezTo>
                    <a:pt x="4628" y="4524715"/>
                    <a:pt x="0" y="4513543"/>
                    <a:pt x="0" y="4501894"/>
                  </a:cubicBezTo>
                  <a:lnTo>
                    <a:pt x="0" y="43922"/>
                  </a:lnTo>
                  <a:cubicBezTo>
                    <a:pt x="0" y="32274"/>
                    <a:pt x="4628" y="21102"/>
                    <a:pt x="12865" y="12865"/>
                  </a:cubicBezTo>
                  <a:cubicBezTo>
                    <a:pt x="21102" y="4628"/>
                    <a:pt x="32274" y="0"/>
                    <a:pt x="43922" y="0"/>
                  </a:cubicBezTo>
                  <a:close/>
                </a:path>
              </a:pathLst>
            </a:custGeom>
            <a:grpFill/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7845" cy="458391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>
                <a:solidFill>
                  <a:srgbClr val="5E5D2B"/>
                </a:solidFill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 rot="1710122">
            <a:off x="1880292" y="-1285607"/>
            <a:ext cx="297031" cy="15821562"/>
            <a:chOff x="0" y="0"/>
            <a:chExt cx="45859" cy="4545817"/>
          </a:xfrm>
          <a:solidFill>
            <a:srgbClr val="5E5D2B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5859" cy="4545817"/>
            </a:xfrm>
            <a:custGeom>
              <a:avLst/>
              <a:gdLst/>
              <a:ahLst/>
              <a:cxnLst/>
              <a:rect l="l" t="t" r="r" b="b"/>
              <a:pathLst>
                <a:path w="45859" h="4545817">
                  <a:moveTo>
                    <a:pt x="22929" y="0"/>
                  </a:moveTo>
                  <a:lnTo>
                    <a:pt x="22929" y="0"/>
                  </a:lnTo>
                  <a:cubicBezTo>
                    <a:pt x="35593" y="0"/>
                    <a:pt x="45859" y="10266"/>
                    <a:pt x="45859" y="22929"/>
                  </a:cubicBezTo>
                  <a:lnTo>
                    <a:pt x="45859" y="4522887"/>
                  </a:lnTo>
                  <a:cubicBezTo>
                    <a:pt x="45859" y="4528969"/>
                    <a:pt x="43443" y="4534801"/>
                    <a:pt x="39143" y="4539101"/>
                  </a:cubicBezTo>
                  <a:cubicBezTo>
                    <a:pt x="34843" y="4543401"/>
                    <a:pt x="29010" y="4545817"/>
                    <a:pt x="22929" y="4545817"/>
                  </a:cubicBezTo>
                  <a:lnTo>
                    <a:pt x="22929" y="4545817"/>
                  </a:lnTo>
                  <a:cubicBezTo>
                    <a:pt x="16848" y="4545817"/>
                    <a:pt x="11016" y="4543401"/>
                    <a:pt x="6716" y="4539101"/>
                  </a:cubicBezTo>
                  <a:cubicBezTo>
                    <a:pt x="2416" y="4534801"/>
                    <a:pt x="0" y="4528969"/>
                    <a:pt x="0" y="4522887"/>
                  </a:cubicBezTo>
                  <a:lnTo>
                    <a:pt x="0" y="22929"/>
                  </a:lnTo>
                  <a:cubicBezTo>
                    <a:pt x="0" y="16848"/>
                    <a:pt x="2416" y="11016"/>
                    <a:pt x="6716" y="6716"/>
                  </a:cubicBezTo>
                  <a:cubicBezTo>
                    <a:pt x="11016" y="2416"/>
                    <a:pt x="16848" y="0"/>
                    <a:pt x="22929" y="0"/>
                  </a:cubicBez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5859" cy="4583917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-641210"/>
            <a:ext cx="18320657" cy="1533372"/>
            <a:chOff x="0" y="0"/>
            <a:chExt cx="4816593" cy="56001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560012"/>
            </a:xfrm>
            <a:custGeom>
              <a:avLst/>
              <a:gdLst/>
              <a:ahLst/>
              <a:cxnLst/>
              <a:rect l="l" t="t" r="r" b="b"/>
              <a:pathLst>
                <a:path w="4816592" h="560012">
                  <a:moveTo>
                    <a:pt x="21590" y="0"/>
                  </a:moveTo>
                  <a:lnTo>
                    <a:pt x="4795002" y="0"/>
                  </a:lnTo>
                  <a:cubicBezTo>
                    <a:pt x="4800728" y="0"/>
                    <a:pt x="4806220" y="2275"/>
                    <a:pt x="4810269" y="6324"/>
                  </a:cubicBezTo>
                  <a:cubicBezTo>
                    <a:pt x="4814318" y="10372"/>
                    <a:pt x="4816592" y="15864"/>
                    <a:pt x="4816592" y="21590"/>
                  </a:cubicBezTo>
                  <a:lnTo>
                    <a:pt x="4816592" y="538422"/>
                  </a:lnTo>
                  <a:cubicBezTo>
                    <a:pt x="4816592" y="550345"/>
                    <a:pt x="4806926" y="560012"/>
                    <a:pt x="4795002" y="560012"/>
                  </a:cubicBezTo>
                  <a:lnTo>
                    <a:pt x="21590" y="560012"/>
                  </a:lnTo>
                  <a:cubicBezTo>
                    <a:pt x="9666" y="560012"/>
                    <a:pt x="0" y="550345"/>
                    <a:pt x="0" y="538422"/>
                  </a:cubicBezTo>
                  <a:lnTo>
                    <a:pt x="0" y="21590"/>
                  </a:lnTo>
                  <a:cubicBezTo>
                    <a:pt x="0" y="9666"/>
                    <a:pt x="9666" y="0"/>
                    <a:pt x="21590" y="0"/>
                  </a:cubicBezTo>
                  <a:close/>
                </a:path>
              </a:pathLst>
            </a:custGeom>
            <a:solidFill>
              <a:srgbClr val="5E5D2B"/>
            </a:solidFill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4816593" cy="598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-1196319" y="-709837"/>
            <a:ext cx="19939309" cy="1620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40"/>
              </a:lnSpc>
            </a:pPr>
            <a:r>
              <a:rPr lang="en-US" sz="6000" dirty="0" err="1">
                <a:solidFill>
                  <a:srgbClr val="FFFFFF"/>
                </a:solidFill>
                <a:latin typeface="Bebas Neue Cyrillic"/>
              </a:rPr>
              <a:t>Посилання</a:t>
            </a:r>
            <a:r>
              <a:rPr lang="en-US" sz="60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Bebas Neue Cyrillic"/>
              </a:rPr>
              <a:t>на</a:t>
            </a:r>
            <a:r>
              <a:rPr lang="en-US" sz="60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Bebas Neue Cyrillic"/>
              </a:rPr>
              <a:t>джерела</a:t>
            </a:r>
            <a:r>
              <a:rPr lang="en-US" sz="60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6000" dirty="0" err="1">
                <a:solidFill>
                  <a:srgbClr val="FFFFFF"/>
                </a:solidFill>
                <a:latin typeface="Bebas Neue Cyrillic"/>
              </a:rPr>
              <a:t>інформації</a:t>
            </a:r>
            <a:endParaRPr lang="en-US" sz="6000" dirty="0">
              <a:solidFill>
                <a:srgbClr val="FFFFFF"/>
              </a:solidFill>
              <a:latin typeface="Bebas Neue Cyrilli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2793" y="1964305"/>
            <a:ext cx="6787872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ln w="0"/>
                <a:solidFill>
                  <a:srgbClr val="5E5D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https://uk.wikipedia.org/wiki/%D0%A0%D0%BE%D1%81%D1%96%D0%B9%D1%81%D1%8C%D0%BA%D0%BE-%D1%82%D1%83%D1%80%D0%B5%D1%86%D1%8C%D0%BA%D0%B0_%D0%B2%D1%96%D0%B9%D0%BD%D0%B0_(1768%E2%80%941774</a:t>
            </a:r>
            <a:r>
              <a:rPr lang="en-US" sz="1400" dirty="0">
                <a:ln w="0"/>
                <a:solidFill>
                  <a:srgbClr val="5E5D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847428" y="592455"/>
            <a:ext cx="8772449" cy="102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91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Перші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сторінки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історії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м.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Херсона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079180" y="3048963"/>
            <a:ext cx="8772449" cy="82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3"/>
              </a:lnSpc>
            </a:pPr>
            <a:r>
              <a:rPr lang="en-US" sz="2800" dirty="0">
                <a:solidFill>
                  <a:srgbClr val="FFFFFF"/>
                </a:solidFill>
                <a:latin typeface="Bebas Neue Cyrillic" panose="020B0604020202020204" charset="0"/>
              </a:rPr>
              <a:t>ХЕРСОНСЬКА ФОРТЕЦЯ: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629" y="3900601"/>
            <a:ext cx="6746838" cy="123110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</a:rPr>
              <a:t>https://uk.wikipedia.org/wiki/%D0%A5%D0%B5%D1%80%D1%81%D0%BE%D0%BD%D1%81%D1%8C%D0%BA%D0%B0_%D1%84%D0%BE%D1%80%D1%82%D0%B5%D1%86%D1%8F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-688834" y="4849552"/>
            <a:ext cx="9573734" cy="102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568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Григорій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Олександрович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Потьомкін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генерал-фельдмаршал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658035" y="3279583"/>
            <a:ext cx="16230600" cy="19050"/>
          </a:xfrm>
          <a:prstGeom prst="line">
            <a:avLst/>
          </a:prstGeom>
          <a:ln w="38100" cap="flat">
            <a:solidFill>
              <a:srgbClr val="C4C4C1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1" name="AutoShape 21"/>
          <p:cNvSpPr/>
          <p:nvPr/>
        </p:nvSpPr>
        <p:spPr>
          <a:xfrm flipV="1">
            <a:off x="658036" y="5293603"/>
            <a:ext cx="16230600" cy="19050"/>
          </a:xfrm>
          <a:prstGeom prst="line">
            <a:avLst/>
          </a:prstGeom>
          <a:ln w="38100" cap="flat">
            <a:solidFill>
              <a:srgbClr val="C4C4C1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22" name="TextBox 22"/>
          <p:cNvSpPr txBox="1"/>
          <p:nvPr/>
        </p:nvSpPr>
        <p:spPr>
          <a:xfrm>
            <a:off x="449742" y="6185481"/>
            <a:ext cx="6633341" cy="12311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latin typeface="Open Sans"/>
              </a:rPr>
              <a:t>https://uk.wikipedia.org/wiki/%D0%9F%D0%BE%D1%82%D1%8C%D0%BE%D0%BC%D0%BA%D1%96%D0%BD_%D0%93%D1%80%D0%B8%D0%B3%D0%BE%D1%80%D1%96%D0%B9_%D0%9E%D0%BB%D0%B5%D0%BA%D1%81%D0%B0%D0%BD%D0%B4%D1%80%D0%BE%D0%B2%D0%B8%D1%87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18E515E-34C1-4C5B-9424-A8CC5CE0A5AB}"/>
              </a:ext>
            </a:extLst>
          </p:cNvPr>
          <p:cNvSpPr/>
          <p:nvPr/>
        </p:nvSpPr>
        <p:spPr>
          <a:xfrm>
            <a:off x="10362981" y="513959"/>
            <a:ext cx="6647665" cy="119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374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Свято-Катерининський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собор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9791126-B98C-4D37-8090-3EDDF36ACCD2}"/>
              </a:ext>
            </a:extLst>
          </p:cNvPr>
          <p:cNvSpPr/>
          <p:nvPr/>
        </p:nvSpPr>
        <p:spPr>
          <a:xfrm>
            <a:off x="9905477" y="1904928"/>
            <a:ext cx="698315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/>
              </a:rPr>
              <a:t>https://uk.wikipedia.org/wiki/%D0%9A%D0%B0%D1%82%D0%B5%D1%80%D0%B8%D0%BD%D0%B8%D0%BD%D1%81%D1%8C%D0%BA%D0%B8%D0%B9_%D1%81%D0%BE%D0%B1%D0%BE%D1%80_(%D0%A5%D0%B5%D1%80%D1%81%D0%BE%D0%BD)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6181CF2-27D4-4D05-8E41-72FE6D5B76FD}"/>
              </a:ext>
            </a:extLst>
          </p:cNvPr>
          <p:cNvSpPr/>
          <p:nvPr/>
        </p:nvSpPr>
        <p:spPr>
          <a:xfrm>
            <a:off x="10960494" y="2912788"/>
            <a:ext cx="5314275" cy="1005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8738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Херсонська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державна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морська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академія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BF38C8D4-BEB7-43F7-B8BF-4A1385685D50}"/>
              </a:ext>
            </a:extLst>
          </p:cNvPr>
          <p:cNvSpPr/>
          <p:nvPr/>
        </p:nvSpPr>
        <p:spPr>
          <a:xfrm>
            <a:off x="10053983" y="4057963"/>
            <a:ext cx="689672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/>
              </a:rPr>
              <a:t>https://ukwikipedia..org/wiki/%D0%9A%D0%B0%D1%82%D0%B5%D1%80%D0%B8%D0%BD%D0%B8%D0%BD%D1%81%D1%8C%D0%BA%D0%B8%D0%B9_%D1%81%D0%BE%D0%B1%D0%BE%D1%80_(%D0%A5%D0%B5%D1%80%D1%81%D0%BE%D0%BD)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7AE469E-4992-4FD6-92FB-6030A2D8EB26}"/>
              </a:ext>
            </a:extLst>
          </p:cNvPr>
          <p:cNvSpPr/>
          <p:nvPr/>
        </p:nvSpPr>
        <p:spPr>
          <a:xfrm>
            <a:off x="11893441" y="4867632"/>
            <a:ext cx="3448380" cy="10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228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FFFFFF"/>
                </a:solidFill>
                <a:latin typeface="Bebas Neue Cyrillic"/>
              </a:rPr>
              <a:t>Пам’ятник</a:t>
            </a:r>
            <a:r>
              <a:rPr lang="en-US" sz="24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bas Neue Cyrillic"/>
              </a:rPr>
              <a:t>першим</a:t>
            </a:r>
            <a:r>
              <a:rPr lang="en-US" sz="24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Bebas Neue Cyrillic"/>
              </a:rPr>
              <a:t>корабелам</a:t>
            </a:r>
            <a:r>
              <a:rPr lang="en-US" sz="24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246869A-46E2-4892-908D-2B89518C2754}"/>
              </a:ext>
            </a:extLst>
          </p:cNvPr>
          <p:cNvSpPr/>
          <p:nvPr/>
        </p:nvSpPr>
        <p:spPr>
          <a:xfrm>
            <a:off x="10095670" y="6081508"/>
            <a:ext cx="687999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Open Sans"/>
              </a:rPr>
              <a:t>https://uk.wikipedia.org/wiki/%D0%9F%D0%B0%D0%BC%27%D1%8F%D1%82%D0%BD%D0%B8%D0%BA_%D0%9F%D0%B5%D1%80%D1%88%D0%B8%D0%BC_%D1%85%D0%B5%D1%80%D1%81%D0%BE%D0%BD%D1%81%D1%8C%D0%BA%D0%B8%D0%BC_%D0%BA%D0%BE%D1%80%D0%B0%D0%B1%D0%B5%D0%BB%D0%B0%D0%BC</a:t>
            </a:r>
          </a:p>
        </p:txBody>
      </p:sp>
      <p:sp>
        <p:nvSpPr>
          <p:cNvPr id="29" name="AutoShape 21">
            <a:extLst>
              <a:ext uri="{FF2B5EF4-FFF2-40B4-BE49-F238E27FC236}">
                <a16:creationId xmlns:a16="http://schemas.microsoft.com/office/drawing/2014/main" id="{48C57E92-4008-4F7D-8D02-CD30BE56C39F}"/>
              </a:ext>
            </a:extLst>
          </p:cNvPr>
          <p:cNvSpPr/>
          <p:nvPr/>
        </p:nvSpPr>
        <p:spPr>
          <a:xfrm flipV="1">
            <a:off x="745062" y="7927580"/>
            <a:ext cx="16230600" cy="19050"/>
          </a:xfrm>
          <a:prstGeom prst="line">
            <a:avLst/>
          </a:prstGeom>
          <a:ln w="38100" cap="flat">
            <a:solidFill>
              <a:srgbClr val="C4C4C1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494E272-3957-482B-A2A4-B26A108C469B}"/>
              </a:ext>
            </a:extLst>
          </p:cNvPr>
          <p:cNvSpPr/>
          <p:nvPr/>
        </p:nvSpPr>
        <p:spPr>
          <a:xfrm>
            <a:off x="2621473" y="7380452"/>
            <a:ext cx="1656223" cy="1169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386"/>
              </a:lnSpc>
            </a:pP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Парк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Слави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58236DE-4070-4750-84D3-535A21C99238}"/>
              </a:ext>
            </a:extLst>
          </p:cNvPr>
          <p:cNvSpPr/>
          <p:nvPr/>
        </p:nvSpPr>
        <p:spPr>
          <a:xfrm>
            <a:off x="499073" y="8765225"/>
            <a:ext cx="687999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 Sans"/>
              </a:rPr>
              <a:t>https://uk.wikipedia.org/wiki/%D0%9F%D0%B0%D1%80%D0%BA_%D0%A1%D0%BB%D0%B0%D0%B2%D0%B8_(%D0%A5%D0%B5%D1%80%D1%81%D0%BE%D0%BD)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37742B2-8946-4DC3-8D4A-F6D8F4A12124}"/>
              </a:ext>
            </a:extLst>
          </p:cNvPr>
          <p:cNvSpPr/>
          <p:nvPr/>
        </p:nvSpPr>
        <p:spPr>
          <a:xfrm>
            <a:off x="12282170" y="7362764"/>
            <a:ext cx="2670924" cy="1101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9748"/>
              </a:lnSpc>
            </a:pP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Херсон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-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Місто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Bebas Neue Cyrillic"/>
              </a:rPr>
              <a:t>Герой</a:t>
            </a:r>
            <a:r>
              <a:rPr lang="en-US" sz="2800" dirty="0">
                <a:solidFill>
                  <a:srgbClr val="FFFFFF"/>
                </a:solidFill>
                <a:latin typeface="Bebas Neue Cyrillic"/>
              </a:rPr>
              <a:t>: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E059D15-F0D3-4800-BD81-B651B425B308}"/>
              </a:ext>
            </a:extLst>
          </p:cNvPr>
          <p:cNvSpPr/>
          <p:nvPr/>
        </p:nvSpPr>
        <p:spPr>
          <a:xfrm>
            <a:off x="10152423" y="8792151"/>
            <a:ext cx="687999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 Sans"/>
              </a:rPr>
              <a:t>https://www.president.gov.ua/documents/1112022-41577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DD8FDA9-B5AD-4E43-A7FA-A55D8C97019F}"/>
              </a:ext>
            </a:extLst>
          </p:cNvPr>
          <p:cNvSpPr/>
          <p:nvPr/>
        </p:nvSpPr>
        <p:spPr>
          <a:xfrm>
            <a:off x="9971313" y="541488"/>
            <a:ext cx="80772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щось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мене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моє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Херсон -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повномасштабним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вторгненням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Херсон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окуповане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декілька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Тому я та моя родина, на жаль, покинули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</a:t>
            </a:r>
            <a:r>
              <a:rPr lang="uk-UA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рідне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За мету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нашого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маршрут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історичною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спадщиною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Херсону, провести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екскурсію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пам’ятними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місцями</a:t>
            </a:r>
            <a:r>
              <a:rPr lang="ru-RU" sz="4800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403326F-7BD4-4F62-AB76-507D17073668}"/>
              </a:ext>
            </a:extLst>
          </p:cNvPr>
          <p:cNvSpPr/>
          <p:nvPr/>
        </p:nvSpPr>
        <p:spPr>
          <a:xfrm>
            <a:off x="568037" y="778823"/>
            <a:ext cx="8001000" cy="1714500"/>
          </a:xfrm>
          <a:prstGeom prst="roundRect">
            <a:avLst/>
          </a:prstGeom>
          <a:solidFill>
            <a:srgbClr val="5E5D2B"/>
          </a:solidFill>
          <a:ln>
            <a:solidFill>
              <a:srgbClr val="5E5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Актуальність</a:t>
            </a:r>
            <a:r>
              <a:rPr lang="ru-RU" sz="4800" b="1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мета </a:t>
            </a:r>
            <a:r>
              <a:rPr lang="ru-RU" sz="4800" b="1" dirty="0" err="1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en-US" sz="4800" b="1" dirty="0">
                <a:solidFill>
                  <a:schemeClr val="bg1"/>
                </a:solidFill>
                <a:latin typeface="Bebas Neue Cyrillic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dirty="0">
              <a:latin typeface="Bebas Neue Cyrillic" panose="020B060402020202020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A43BBA-7811-4D42-B193-D2472D3FB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68573"/>
            <a:ext cx="9233108" cy="6129213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778E30DF-EBCE-46EF-9E85-994BF325B6B0}"/>
              </a:ext>
            </a:extLst>
          </p:cNvPr>
          <p:cNvCxnSpPr>
            <a:cxnSpLocks/>
          </p:cNvCxnSpPr>
          <p:nvPr/>
        </p:nvCxnSpPr>
        <p:spPr>
          <a:xfrm>
            <a:off x="9753600" y="257137"/>
            <a:ext cx="0" cy="9763163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3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-345078"/>
            <a:ext cx="6961042" cy="10769496"/>
            <a:chOff x="0" y="0"/>
            <a:chExt cx="1360944" cy="2836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60944" cy="2836410"/>
            </a:xfrm>
            <a:custGeom>
              <a:avLst/>
              <a:gdLst/>
              <a:ahLst/>
              <a:cxnLst/>
              <a:rect l="l" t="t" r="r" b="b"/>
              <a:pathLst>
                <a:path w="1360944" h="2836410">
                  <a:moveTo>
                    <a:pt x="76410" y="0"/>
                  </a:moveTo>
                  <a:lnTo>
                    <a:pt x="1284534" y="0"/>
                  </a:lnTo>
                  <a:cubicBezTo>
                    <a:pt x="1304799" y="0"/>
                    <a:pt x="1324234" y="8050"/>
                    <a:pt x="1338564" y="22380"/>
                  </a:cubicBezTo>
                  <a:cubicBezTo>
                    <a:pt x="1352894" y="36710"/>
                    <a:pt x="1360944" y="56145"/>
                    <a:pt x="1360944" y="76410"/>
                  </a:cubicBezTo>
                  <a:lnTo>
                    <a:pt x="1360944" y="2760000"/>
                  </a:lnTo>
                  <a:cubicBezTo>
                    <a:pt x="1360944" y="2780265"/>
                    <a:pt x="1352894" y="2799701"/>
                    <a:pt x="1338564" y="2814030"/>
                  </a:cubicBezTo>
                  <a:cubicBezTo>
                    <a:pt x="1324234" y="2828360"/>
                    <a:pt x="1304799" y="2836410"/>
                    <a:pt x="1284534" y="2836410"/>
                  </a:cubicBezTo>
                  <a:lnTo>
                    <a:pt x="76410" y="2836410"/>
                  </a:lnTo>
                  <a:cubicBezTo>
                    <a:pt x="56145" y="2836410"/>
                    <a:pt x="36710" y="2828360"/>
                    <a:pt x="22380" y="2814030"/>
                  </a:cubicBezTo>
                  <a:cubicBezTo>
                    <a:pt x="8050" y="2799701"/>
                    <a:pt x="0" y="2780265"/>
                    <a:pt x="0" y="2760000"/>
                  </a:cubicBezTo>
                  <a:lnTo>
                    <a:pt x="0" y="76410"/>
                  </a:lnTo>
                  <a:cubicBezTo>
                    <a:pt x="0" y="56145"/>
                    <a:pt x="8050" y="36710"/>
                    <a:pt x="22380" y="22380"/>
                  </a:cubicBezTo>
                  <a:cubicBezTo>
                    <a:pt x="36710" y="8050"/>
                    <a:pt x="56145" y="0"/>
                    <a:pt x="76410" y="0"/>
                  </a:cubicBezTo>
                  <a:close/>
                </a:path>
              </a:pathLst>
            </a:custGeom>
            <a:solidFill>
              <a:srgbClr val="FDFEEC">
                <a:alpha val="20784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360944" cy="2874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361950"/>
            <a:ext cx="6961042" cy="9563100"/>
          </a:xfrm>
          <a:custGeom>
            <a:avLst/>
            <a:gdLst/>
            <a:ahLst/>
            <a:cxnLst/>
            <a:rect l="l" t="t" r="r" b="b"/>
            <a:pathLst>
              <a:path w="6961042" h="10287000">
                <a:moveTo>
                  <a:pt x="0" y="0"/>
                </a:moveTo>
                <a:lnTo>
                  <a:pt x="6961042" y="0"/>
                </a:lnTo>
                <a:lnTo>
                  <a:pt x="69610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16" b="-7569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61042" y="914400"/>
            <a:ext cx="11115178" cy="812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</a:pP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Херсон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по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праву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вважають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одним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із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найкращих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культурних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і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промислових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центрів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України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. А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ще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це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батьківщина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кавунів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.  </a:t>
            </a:r>
          </a:p>
          <a:p>
            <a:pPr algn="ctr">
              <a:lnSpc>
                <a:spcPts val="6719"/>
              </a:lnSpc>
            </a:pPr>
            <a:endParaRPr lang="en-US" sz="5299" dirty="0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6719"/>
              </a:lnSpc>
            </a:pPr>
            <a:endParaRPr lang="en-US" sz="5299" dirty="0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7419"/>
              </a:lnSpc>
            </a:pP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Місто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розкинулося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на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високому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правому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березі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Дніпра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,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що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впадає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в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Чорне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море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Тому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славиться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своїми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незабутніми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299" dirty="0" err="1">
                <a:solidFill>
                  <a:srgbClr val="FFFFFF"/>
                </a:solidFill>
                <a:latin typeface="Bebas Neue Cyrillic"/>
              </a:rPr>
              <a:t>краєвидами</a:t>
            </a:r>
            <a:r>
              <a:rPr lang="en-US" sz="5299" dirty="0">
                <a:solidFill>
                  <a:srgbClr val="FFFFFF"/>
                </a:solidFill>
                <a:latin typeface="Bebas Neue Cyrillic"/>
              </a:rPr>
              <a:t>. </a:t>
            </a:r>
          </a:p>
          <a:p>
            <a:pPr algn="ctr">
              <a:lnSpc>
                <a:spcPts val="6719"/>
              </a:lnSpc>
            </a:pPr>
            <a:endParaRPr lang="en-US" sz="5299" dirty="0">
              <a:solidFill>
                <a:srgbClr val="FFFFFF"/>
              </a:solidFill>
              <a:latin typeface="Bebas Neue Cyrilli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309923" y="4712208"/>
            <a:ext cx="894937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oval" w="lg" len="lg"/>
            <a:tailEnd type="oval" w="lg" len="lg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60344" y="-147662"/>
            <a:ext cx="9002282" cy="10434662"/>
            <a:chOff x="0" y="0"/>
            <a:chExt cx="2370971" cy="27482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0971" cy="2748224"/>
            </a:xfrm>
            <a:custGeom>
              <a:avLst/>
              <a:gdLst/>
              <a:ahLst/>
              <a:cxnLst/>
              <a:rect l="l" t="t" r="r" b="b"/>
              <a:pathLst>
                <a:path w="2370971" h="2748224">
                  <a:moveTo>
                    <a:pt x="43860" y="0"/>
                  </a:moveTo>
                  <a:lnTo>
                    <a:pt x="2327112" y="0"/>
                  </a:lnTo>
                  <a:cubicBezTo>
                    <a:pt x="2338744" y="0"/>
                    <a:pt x="2349900" y="4621"/>
                    <a:pt x="2358125" y="12846"/>
                  </a:cubicBezTo>
                  <a:cubicBezTo>
                    <a:pt x="2366351" y="21072"/>
                    <a:pt x="2370971" y="32227"/>
                    <a:pt x="2370971" y="43860"/>
                  </a:cubicBezTo>
                  <a:lnTo>
                    <a:pt x="2370971" y="2704364"/>
                  </a:lnTo>
                  <a:cubicBezTo>
                    <a:pt x="2370971" y="2715996"/>
                    <a:pt x="2366351" y="2727152"/>
                    <a:pt x="2358125" y="2735378"/>
                  </a:cubicBezTo>
                  <a:cubicBezTo>
                    <a:pt x="2349900" y="2743603"/>
                    <a:pt x="2338744" y="2748224"/>
                    <a:pt x="2327112" y="2748224"/>
                  </a:cubicBezTo>
                  <a:lnTo>
                    <a:pt x="43860" y="2748224"/>
                  </a:lnTo>
                  <a:cubicBezTo>
                    <a:pt x="32227" y="2748224"/>
                    <a:pt x="21072" y="2743603"/>
                    <a:pt x="12846" y="2735378"/>
                  </a:cubicBezTo>
                  <a:cubicBezTo>
                    <a:pt x="4621" y="2727152"/>
                    <a:pt x="0" y="2715996"/>
                    <a:pt x="0" y="2704364"/>
                  </a:cubicBezTo>
                  <a:lnTo>
                    <a:pt x="0" y="43860"/>
                  </a:lnTo>
                  <a:cubicBezTo>
                    <a:pt x="0" y="32227"/>
                    <a:pt x="4621" y="21072"/>
                    <a:pt x="12846" y="12846"/>
                  </a:cubicBezTo>
                  <a:cubicBezTo>
                    <a:pt x="21072" y="4621"/>
                    <a:pt x="32227" y="0"/>
                    <a:pt x="43860" y="0"/>
                  </a:cubicBezTo>
                  <a:close/>
                </a:path>
              </a:pathLst>
            </a:custGeom>
            <a:solidFill>
              <a:srgbClr val="FDFEEC">
                <a:alpha val="65882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0971" cy="278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27130"/>
            <a:ext cx="4833938" cy="6731170"/>
            <a:chOff x="0" y="0"/>
            <a:chExt cx="780991" cy="10875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0991" cy="1087515"/>
            </a:xfrm>
            <a:custGeom>
              <a:avLst/>
              <a:gdLst/>
              <a:ahLst/>
              <a:cxnLst/>
              <a:rect l="l" t="t" r="r" b="b"/>
              <a:pathLst>
                <a:path w="780991" h="1087515">
                  <a:moveTo>
                    <a:pt x="390495" y="0"/>
                  </a:moveTo>
                  <a:cubicBezTo>
                    <a:pt x="174831" y="0"/>
                    <a:pt x="0" y="243449"/>
                    <a:pt x="0" y="543758"/>
                  </a:cubicBezTo>
                  <a:cubicBezTo>
                    <a:pt x="0" y="844067"/>
                    <a:pt x="174831" y="1087515"/>
                    <a:pt x="390495" y="1087515"/>
                  </a:cubicBezTo>
                  <a:cubicBezTo>
                    <a:pt x="606160" y="1087515"/>
                    <a:pt x="780991" y="844067"/>
                    <a:pt x="780991" y="543758"/>
                  </a:cubicBezTo>
                  <a:cubicBezTo>
                    <a:pt x="780991" y="243449"/>
                    <a:pt x="606160" y="0"/>
                    <a:pt x="390495" y="0"/>
                  </a:cubicBezTo>
                  <a:close/>
                </a:path>
              </a:pathLst>
            </a:custGeom>
            <a:solidFill>
              <a:srgbClr val="FDFEEC">
                <a:alpha val="1098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3218" y="63855"/>
              <a:ext cx="634555" cy="9217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36788" y="-801489"/>
            <a:ext cx="17851212" cy="13388409"/>
          </a:xfrm>
          <a:custGeom>
            <a:avLst/>
            <a:gdLst/>
            <a:ahLst/>
            <a:cxnLst/>
            <a:rect l="l" t="t" r="r" b="b"/>
            <a:pathLst>
              <a:path w="17851212" h="13388409">
                <a:moveTo>
                  <a:pt x="0" y="0"/>
                </a:moveTo>
                <a:lnTo>
                  <a:pt x="17851212" y="0"/>
                </a:lnTo>
                <a:lnTo>
                  <a:pt x="17851212" y="13388409"/>
                </a:lnTo>
                <a:lnTo>
                  <a:pt x="0" y="133884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9660344" y="-1401365"/>
            <a:ext cx="8627656" cy="11266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7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447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6447"/>
              </a:lnSpc>
              <a:spcBef>
                <a:spcPct val="0"/>
              </a:spcBef>
            </a:pPr>
            <a:r>
              <a:rPr lang="en-US" sz="4605">
                <a:solidFill>
                  <a:srgbClr val="000000"/>
                </a:solidFill>
                <a:latin typeface="Bebas Neue Cyrillic"/>
              </a:rPr>
              <a:t>Імператриця Катерина ІІ, у ході війни з турками 1768-1774 рр. за вихід до Чорного моря, відвоювала територію Північного Причорномор'я до Південного Бугу. Для захисту цих земель та плацдарму для наступного наступу було вирішено створити м. Херсон. У 1778 році як фортецю та верф. Це було частиною T.3. "Грецького проекту" генерал губернатора Новоросії Г. Потьомкіна. Херсон мав стати південною столицею розширеної B майбутньому імперії.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531522" y="74692"/>
            <a:ext cx="10759626" cy="351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7"/>
              </a:lnSpc>
              <a:spcBef>
                <a:spcPct val="0"/>
              </a:spcBef>
            </a:pPr>
            <a:r>
              <a:rPr lang="en-US" sz="6698">
                <a:solidFill>
                  <a:srgbClr val="FFFFFF"/>
                </a:solidFill>
                <a:latin typeface="Bebas Neue Cyrillic"/>
              </a:rPr>
              <a:t>Перші сторінки історії м. Херсона</a:t>
            </a:r>
          </a:p>
          <a:p>
            <a:pPr algn="ctr">
              <a:lnSpc>
                <a:spcPts val="9377"/>
              </a:lnSpc>
              <a:spcBef>
                <a:spcPct val="0"/>
              </a:spcBef>
            </a:pPr>
            <a:endParaRPr lang="en-US" sz="6698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9377"/>
              </a:lnSpc>
              <a:spcBef>
                <a:spcPct val="0"/>
              </a:spcBef>
            </a:pPr>
            <a:endParaRPr lang="en-US" sz="6698">
              <a:solidFill>
                <a:srgbClr val="FFFFFF"/>
              </a:solidFill>
              <a:latin typeface="Bebas Neue Cyrill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4020" y="3277786"/>
            <a:ext cx="10390030" cy="6898666"/>
            <a:chOff x="0" y="0"/>
            <a:chExt cx="2736469" cy="1816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36469" cy="1816933"/>
            </a:xfrm>
            <a:custGeom>
              <a:avLst/>
              <a:gdLst/>
              <a:ahLst/>
              <a:cxnLst/>
              <a:rect l="l" t="t" r="r" b="b"/>
              <a:pathLst>
                <a:path w="2736469" h="1816933">
                  <a:moveTo>
                    <a:pt x="38002" y="0"/>
                  </a:moveTo>
                  <a:lnTo>
                    <a:pt x="2698467" y="0"/>
                  </a:lnTo>
                  <a:cubicBezTo>
                    <a:pt x="2719455" y="0"/>
                    <a:pt x="2736469" y="17014"/>
                    <a:pt x="2736469" y="38002"/>
                  </a:cubicBezTo>
                  <a:lnTo>
                    <a:pt x="2736469" y="1778931"/>
                  </a:lnTo>
                  <a:cubicBezTo>
                    <a:pt x="2736469" y="1789010"/>
                    <a:pt x="2732465" y="1798676"/>
                    <a:pt x="2725338" y="1805802"/>
                  </a:cubicBezTo>
                  <a:cubicBezTo>
                    <a:pt x="2718212" y="1812929"/>
                    <a:pt x="2708546" y="1816933"/>
                    <a:pt x="2698467" y="1816933"/>
                  </a:cubicBezTo>
                  <a:lnTo>
                    <a:pt x="38002" y="1816933"/>
                  </a:lnTo>
                  <a:cubicBezTo>
                    <a:pt x="17014" y="1816933"/>
                    <a:pt x="0" y="1799919"/>
                    <a:pt x="0" y="1778931"/>
                  </a:cubicBezTo>
                  <a:lnTo>
                    <a:pt x="0" y="38002"/>
                  </a:lnTo>
                  <a:cubicBezTo>
                    <a:pt x="0" y="17014"/>
                    <a:pt x="17014" y="0"/>
                    <a:pt x="38002" y="0"/>
                  </a:cubicBezTo>
                  <a:close/>
                </a:path>
              </a:pathLst>
            </a:custGeom>
            <a:solidFill>
              <a:srgbClr val="C4C4C1">
                <a:alpha val="19608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36469" cy="18550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13114" y="3381339"/>
            <a:ext cx="10111842" cy="6683296"/>
          </a:xfrm>
          <a:custGeom>
            <a:avLst/>
            <a:gdLst/>
            <a:ahLst/>
            <a:cxnLst/>
            <a:rect l="l" t="t" r="r" b="b"/>
            <a:pathLst>
              <a:path w="10111842" h="6683296">
                <a:moveTo>
                  <a:pt x="0" y="0"/>
                </a:moveTo>
                <a:lnTo>
                  <a:pt x="10111842" y="0"/>
                </a:lnTo>
                <a:lnTo>
                  <a:pt x="10111842" y="6683296"/>
                </a:lnTo>
                <a:lnTo>
                  <a:pt x="0" y="66832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AutoShape 6"/>
          <p:cNvSpPr/>
          <p:nvPr/>
        </p:nvSpPr>
        <p:spPr>
          <a:xfrm>
            <a:off x="10789301" y="660788"/>
            <a:ext cx="0" cy="8920787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17522905" y="660788"/>
            <a:ext cx="0" cy="8920787"/>
          </a:xfrm>
          <a:prstGeom prst="line">
            <a:avLst/>
          </a:prstGeom>
          <a:ln w="38100" cap="flat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65693" y="0"/>
            <a:ext cx="7894213" cy="3181943"/>
            <a:chOff x="0" y="0"/>
            <a:chExt cx="2079134" cy="8380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79134" cy="838043"/>
            </a:xfrm>
            <a:custGeom>
              <a:avLst/>
              <a:gdLst/>
              <a:ahLst/>
              <a:cxnLst/>
              <a:rect l="l" t="t" r="r" b="b"/>
              <a:pathLst>
                <a:path w="2079134" h="838043">
                  <a:moveTo>
                    <a:pt x="50016" y="0"/>
                  </a:moveTo>
                  <a:lnTo>
                    <a:pt x="2029118" y="0"/>
                  </a:lnTo>
                  <a:cubicBezTo>
                    <a:pt x="2042383" y="0"/>
                    <a:pt x="2055105" y="5270"/>
                    <a:pt x="2064485" y="14649"/>
                  </a:cubicBezTo>
                  <a:cubicBezTo>
                    <a:pt x="2073865" y="24029"/>
                    <a:pt x="2079134" y="36751"/>
                    <a:pt x="2079134" y="50016"/>
                  </a:cubicBezTo>
                  <a:lnTo>
                    <a:pt x="2079134" y="788026"/>
                  </a:lnTo>
                  <a:cubicBezTo>
                    <a:pt x="2079134" y="815650"/>
                    <a:pt x="2056741" y="838043"/>
                    <a:pt x="2029118" y="838043"/>
                  </a:cubicBezTo>
                  <a:lnTo>
                    <a:pt x="50016" y="838043"/>
                  </a:lnTo>
                  <a:cubicBezTo>
                    <a:pt x="36751" y="838043"/>
                    <a:pt x="24029" y="832773"/>
                    <a:pt x="14649" y="823393"/>
                  </a:cubicBezTo>
                  <a:cubicBezTo>
                    <a:pt x="5270" y="814013"/>
                    <a:pt x="0" y="801292"/>
                    <a:pt x="0" y="788026"/>
                  </a:cubicBezTo>
                  <a:lnTo>
                    <a:pt x="0" y="50016"/>
                  </a:lnTo>
                  <a:cubicBezTo>
                    <a:pt x="0" y="22393"/>
                    <a:pt x="22393" y="0"/>
                    <a:pt x="50016" y="0"/>
                  </a:cubicBezTo>
                  <a:close/>
                </a:path>
              </a:pathLst>
            </a:custGeom>
            <a:solidFill>
              <a:srgbClr val="C4C4C1">
                <a:alpha val="14902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079134" cy="87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4020" y="120951"/>
            <a:ext cx="10390030" cy="2787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Open Sans Bold"/>
              </a:rPr>
              <a:t>ХЕРСОНСЬКА ФОРТЕЦЯ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23284" y="500488"/>
            <a:ext cx="5865638" cy="9247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3122">
                <a:solidFill>
                  <a:srgbClr val="FFFFFF"/>
                </a:solidFill>
                <a:latin typeface="Bebas Neue Cyrillic"/>
              </a:rPr>
              <a:t>Херсонська фортеця заснована на підставі указу Катерини ІІ, виданого 18 червня 1778 року на території колишнього Олександрівського шанцю, форпосту козаків, який існував з 15 століття як рубіж від Османської імперії і захищав Україну від набігів турків.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3122">
                <a:solidFill>
                  <a:srgbClr val="FFFFFF"/>
                </a:solidFill>
                <a:latin typeface="Bebas Neue Cyrillic"/>
              </a:rPr>
              <a:t>Херсонська фортеця будувалася 7 років. ЇЇ метою була оборона південних рубежів Російської імперії за часів Першої Російсько-турецької війни. Будівниками були козаки і невільники, яких направили на будівництво в сухому кам’янистому степу з використанням лише власних сил, адже тут навіть худоби не було. Першим керівником будівництва фортеці був Ібрагім Ганнібал, пізніше - Корсаков.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5729" y="1279742"/>
            <a:ext cx="7508878" cy="9007258"/>
            <a:chOff x="0" y="0"/>
            <a:chExt cx="1977647" cy="23722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7647" cy="2372282"/>
            </a:xfrm>
            <a:custGeom>
              <a:avLst/>
              <a:gdLst/>
              <a:ahLst/>
              <a:cxnLst/>
              <a:rect l="l" t="t" r="r" b="b"/>
              <a:pathLst>
                <a:path w="1977647" h="2372282">
                  <a:moveTo>
                    <a:pt x="52583" y="0"/>
                  </a:moveTo>
                  <a:lnTo>
                    <a:pt x="1925064" y="0"/>
                  </a:lnTo>
                  <a:cubicBezTo>
                    <a:pt x="1954105" y="0"/>
                    <a:pt x="1977647" y="23542"/>
                    <a:pt x="1977647" y="52583"/>
                  </a:cubicBezTo>
                  <a:lnTo>
                    <a:pt x="1977647" y="2319699"/>
                  </a:lnTo>
                  <a:cubicBezTo>
                    <a:pt x="1977647" y="2348740"/>
                    <a:pt x="1954105" y="2372282"/>
                    <a:pt x="1925064" y="2372282"/>
                  </a:cubicBezTo>
                  <a:lnTo>
                    <a:pt x="52583" y="2372282"/>
                  </a:lnTo>
                  <a:cubicBezTo>
                    <a:pt x="23542" y="2372282"/>
                    <a:pt x="0" y="2348740"/>
                    <a:pt x="0" y="2319699"/>
                  </a:cubicBezTo>
                  <a:lnTo>
                    <a:pt x="0" y="52583"/>
                  </a:lnTo>
                  <a:cubicBezTo>
                    <a:pt x="0" y="23542"/>
                    <a:pt x="23542" y="0"/>
                    <a:pt x="52583" y="0"/>
                  </a:cubicBezTo>
                  <a:close/>
                </a:path>
              </a:pathLst>
            </a:custGeom>
            <a:solidFill>
              <a:srgbClr val="FDFEEC">
                <a:alpha val="21961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977647" cy="2410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8020" y="-1260069"/>
            <a:ext cx="18316020" cy="3064756"/>
            <a:chOff x="0" y="0"/>
            <a:chExt cx="4823972" cy="8071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23972" cy="807179"/>
            </a:xfrm>
            <a:custGeom>
              <a:avLst/>
              <a:gdLst/>
              <a:ahLst/>
              <a:cxnLst/>
              <a:rect l="l" t="t" r="r" b="b"/>
              <a:pathLst>
                <a:path w="4823972" h="807179">
                  <a:moveTo>
                    <a:pt x="21557" y="0"/>
                  </a:moveTo>
                  <a:lnTo>
                    <a:pt x="4802415" y="0"/>
                  </a:lnTo>
                  <a:cubicBezTo>
                    <a:pt x="4808132" y="0"/>
                    <a:pt x="4813615" y="2271"/>
                    <a:pt x="4817658" y="6314"/>
                  </a:cubicBezTo>
                  <a:cubicBezTo>
                    <a:pt x="4821701" y="10357"/>
                    <a:pt x="4823972" y="15840"/>
                    <a:pt x="4823972" y="21557"/>
                  </a:cubicBezTo>
                  <a:lnTo>
                    <a:pt x="4823972" y="785622"/>
                  </a:lnTo>
                  <a:cubicBezTo>
                    <a:pt x="4823972" y="791339"/>
                    <a:pt x="4821701" y="796822"/>
                    <a:pt x="4817658" y="800865"/>
                  </a:cubicBezTo>
                  <a:cubicBezTo>
                    <a:pt x="4813615" y="804907"/>
                    <a:pt x="4808132" y="807179"/>
                    <a:pt x="4802415" y="807179"/>
                  </a:cubicBezTo>
                  <a:lnTo>
                    <a:pt x="21557" y="807179"/>
                  </a:lnTo>
                  <a:cubicBezTo>
                    <a:pt x="15840" y="807179"/>
                    <a:pt x="10357" y="804907"/>
                    <a:pt x="6314" y="800865"/>
                  </a:cubicBezTo>
                  <a:cubicBezTo>
                    <a:pt x="2271" y="796822"/>
                    <a:pt x="0" y="791339"/>
                    <a:pt x="0" y="785622"/>
                  </a:cubicBezTo>
                  <a:lnTo>
                    <a:pt x="0" y="21557"/>
                  </a:lnTo>
                  <a:cubicBezTo>
                    <a:pt x="0" y="15840"/>
                    <a:pt x="2271" y="10357"/>
                    <a:pt x="6314" y="6314"/>
                  </a:cubicBezTo>
                  <a:cubicBezTo>
                    <a:pt x="10357" y="2271"/>
                    <a:pt x="15840" y="0"/>
                    <a:pt x="21557" y="0"/>
                  </a:cubicBezTo>
                  <a:close/>
                </a:path>
              </a:pathLst>
            </a:custGeom>
            <a:solidFill>
              <a:srgbClr val="FDFEE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823972" cy="8452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380322" y="2230177"/>
            <a:ext cx="5008880" cy="7242073"/>
            <a:chOff x="0" y="0"/>
            <a:chExt cx="752165" cy="10875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52165" cy="1087515"/>
            </a:xfrm>
            <a:custGeom>
              <a:avLst/>
              <a:gdLst/>
              <a:ahLst/>
              <a:cxnLst/>
              <a:rect l="l" t="t" r="r" b="b"/>
              <a:pathLst>
                <a:path w="752165" h="1087515">
                  <a:moveTo>
                    <a:pt x="376082" y="0"/>
                  </a:moveTo>
                  <a:cubicBezTo>
                    <a:pt x="168378" y="0"/>
                    <a:pt x="0" y="243449"/>
                    <a:pt x="0" y="543758"/>
                  </a:cubicBezTo>
                  <a:cubicBezTo>
                    <a:pt x="0" y="844067"/>
                    <a:pt x="168378" y="1087515"/>
                    <a:pt x="376082" y="1087515"/>
                  </a:cubicBezTo>
                  <a:cubicBezTo>
                    <a:pt x="583787" y="1087515"/>
                    <a:pt x="752165" y="844067"/>
                    <a:pt x="752165" y="543758"/>
                  </a:cubicBezTo>
                  <a:cubicBezTo>
                    <a:pt x="752165" y="243449"/>
                    <a:pt x="583787" y="0"/>
                    <a:pt x="376082" y="0"/>
                  </a:cubicBezTo>
                  <a:close/>
                </a:path>
              </a:pathLst>
            </a:custGeom>
            <a:solidFill>
              <a:srgbClr val="FDFEEC">
                <a:alpha val="10980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0515" y="63855"/>
              <a:ext cx="611134" cy="9217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702352" y="1279742"/>
            <a:ext cx="7790446" cy="10269860"/>
          </a:xfrm>
          <a:custGeom>
            <a:avLst/>
            <a:gdLst/>
            <a:ahLst/>
            <a:cxnLst/>
            <a:rect l="l" t="t" r="r" b="b"/>
            <a:pathLst>
              <a:path w="7790446" h="10269860">
                <a:moveTo>
                  <a:pt x="0" y="0"/>
                </a:moveTo>
                <a:lnTo>
                  <a:pt x="7790446" y="0"/>
                </a:lnTo>
                <a:lnTo>
                  <a:pt x="7790446" y="10269860"/>
                </a:lnTo>
                <a:lnTo>
                  <a:pt x="0" y="10269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80276" b="-59457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14255" y="129435"/>
            <a:ext cx="18031471" cy="365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0"/>
              </a:lnSpc>
              <a:spcBef>
                <a:spcPct val="0"/>
              </a:spcBef>
            </a:pPr>
            <a:r>
              <a:rPr lang="en-US" sz="6935" dirty="0" err="1">
                <a:solidFill>
                  <a:srgbClr val="000000"/>
                </a:solidFill>
                <a:latin typeface="Bebas Neue Cyrillic"/>
              </a:rPr>
              <a:t>Григорій</a:t>
            </a:r>
            <a:r>
              <a:rPr lang="en-US" sz="6935" dirty="0">
                <a:solidFill>
                  <a:srgbClr val="000000"/>
                </a:solidFill>
                <a:latin typeface="Bebas Neue Cyrillic"/>
              </a:rPr>
              <a:t> </a:t>
            </a:r>
            <a:r>
              <a:rPr lang="en-US" sz="6935" dirty="0" err="1">
                <a:solidFill>
                  <a:srgbClr val="000000"/>
                </a:solidFill>
                <a:latin typeface="Bebas Neue Cyrillic"/>
              </a:rPr>
              <a:t>Олександрович</a:t>
            </a:r>
            <a:r>
              <a:rPr lang="en-US" sz="6935" dirty="0">
                <a:solidFill>
                  <a:srgbClr val="000000"/>
                </a:solidFill>
                <a:latin typeface="Bebas Neue Cyrillic"/>
              </a:rPr>
              <a:t> </a:t>
            </a:r>
            <a:r>
              <a:rPr lang="en-US" sz="6935" dirty="0" err="1">
                <a:solidFill>
                  <a:srgbClr val="000000"/>
                </a:solidFill>
                <a:latin typeface="Bebas Neue Cyrillic"/>
              </a:rPr>
              <a:t>Потьомкін</a:t>
            </a:r>
            <a:r>
              <a:rPr lang="en-US" sz="6935" dirty="0">
                <a:solidFill>
                  <a:srgbClr val="000000"/>
                </a:solidFill>
                <a:latin typeface="Bebas Neue Cyrillic"/>
              </a:rPr>
              <a:t> </a:t>
            </a:r>
            <a:r>
              <a:rPr lang="en-US" sz="6935" dirty="0" err="1">
                <a:solidFill>
                  <a:srgbClr val="000000"/>
                </a:solidFill>
                <a:latin typeface="Bebas Neue Cyrillic"/>
              </a:rPr>
              <a:t>генерал-фельдмаршал</a:t>
            </a:r>
            <a:endParaRPr lang="en-US" sz="6935" dirty="0">
              <a:solidFill>
                <a:srgbClr val="000000"/>
              </a:solidFill>
              <a:latin typeface="Bebas Neue Cyrillic"/>
            </a:endParaRPr>
          </a:p>
          <a:p>
            <a:pPr algn="ctr">
              <a:lnSpc>
                <a:spcPts val="9710"/>
              </a:lnSpc>
              <a:spcBef>
                <a:spcPct val="0"/>
              </a:spcBef>
            </a:pPr>
            <a:endParaRPr lang="en-US" sz="6935" dirty="0">
              <a:solidFill>
                <a:srgbClr val="000000"/>
              </a:solidFill>
              <a:latin typeface="Bebas Neue Cyrillic"/>
            </a:endParaRPr>
          </a:p>
          <a:p>
            <a:pPr algn="ctr">
              <a:lnSpc>
                <a:spcPts val="9710"/>
              </a:lnSpc>
              <a:spcBef>
                <a:spcPct val="0"/>
              </a:spcBef>
            </a:pPr>
            <a:endParaRPr lang="en-US" sz="6935" dirty="0">
              <a:solidFill>
                <a:srgbClr val="000000"/>
              </a:solidFill>
              <a:latin typeface="Bebas Neue Cyrill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2892" y="1572885"/>
            <a:ext cx="6951636" cy="822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  <a:spcBef>
                <a:spcPct val="0"/>
              </a:spcBef>
            </a:pPr>
            <a:endParaRPr dirty="0"/>
          </a:p>
          <a:p>
            <a:pPr algn="just">
              <a:lnSpc>
                <a:spcPts val="5075"/>
              </a:lnSpc>
              <a:spcBef>
                <a:spcPct val="0"/>
              </a:spcBef>
            </a:pP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Відповідно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до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указу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Катерини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Г.О.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Потьомкіним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18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червня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1778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року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засновано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м.Херсон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Поховано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його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за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наказом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Катерини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ІІ в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Катерининському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соборі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м.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Херсона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,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де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останки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зберігаються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у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склепі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і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донині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його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Два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острови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на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Дніпрі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поблизу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Херсона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названі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Потьомкінськими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Великий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та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Малий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.</a:t>
            </a:r>
          </a:p>
          <a:p>
            <a:pPr algn="just">
              <a:lnSpc>
                <a:spcPts val="5075"/>
              </a:lnSpc>
              <a:spcBef>
                <a:spcPct val="0"/>
              </a:spcBef>
            </a:pP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У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херсонському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міському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сквері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його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імені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встановлено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пам'ятник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"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князю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Таврійському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",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одна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з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шкіл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міста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носить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його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625" dirty="0" err="1">
                <a:solidFill>
                  <a:srgbClr val="FFFFFF"/>
                </a:solidFill>
                <a:latin typeface="Bebas Neue Cyrillic"/>
              </a:rPr>
              <a:t>ім'я</a:t>
            </a:r>
            <a:r>
              <a:rPr lang="en-US" sz="3625" dirty="0">
                <a:solidFill>
                  <a:srgbClr val="FFFFFF"/>
                </a:solidFill>
                <a:latin typeface="Bebas Neue Cyrillic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9607" y="369819"/>
            <a:ext cx="9547361" cy="9547361"/>
          </a:xfrm>
          <a:custGeom>
            <a:avLst/>
            <a:gdLst/>
            <a:ahLst/>
            <a:cxnLst/>
            <a:rect l="l" t="t" r="r" b="b"/>
            <a:pathLst>
              <a:path w="9547361" h="9547361">
                <a:moveTo>
                  <a:pt x="0" y="0"/>
                </a:moveTo>
                <a:lnTo>
                  <a:pt x="9547361" y="0"/>
                </a:lnTo>
                <a:lnTo>
                  <a:pt x="9547361" y="9547362"/>
                </a:lnTo>
                <a:lnTo>
                  <a:pt x="0" y="95473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788690" y="103768"/>
            <a:ext cx="7088664" cy="10178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40"/>
              </a:lnSpc>
              <a:spcBef>
                <a:spcPct val="0"/>
              </a:spcBef>
            </a:pPr>
            <a:r>
              <a:rPr lang="en-US" sz="5529">
                <a:solidFill>
                  <a:srgbClr val="FFFFFF"/>
                </a:solidFill>
                <a:latin typeface="Bebas Neue Cyrillic"/>
              </a:rPr>
              <a:t>Свято-Катерининський собор</a:t>
            </a:r>
          </a:p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FFFFFF"/>
                </a:solidFill>
                <a:latin typeface="Bebas Neue Cyrillic"/>
              </a:rPr>
              <a:t>Перший православний храм в Херсоні побудували з ініціативи і під суворим контролем Григорія Потьомкіна. Князь був фаворитом імператриці Катерини ІІ, тому вибір святої, на честь якої був освячений храм, не випадковий.</a:t>
            </a:r>
          </a:p>
          <a:p>
            <a:pPr algn="ctr">
              <a:lnSpc>
                <a:spcPts val="5233"/>
              </a:lnSpc>
              <a:spcBef>
                <a:spcPct val="0"/>
              </a:spcBef>
            </a:pPr>
            <a:r>
              <a:rPr lang="en-US" sz="3738">
                <a:solidFill>
                  <a:srgbClr val="FFFFFF"/>
                </a:solidFill>
                <a:latin typeface="Bebas Neue Cyrillic"/>
              </a:rPr>
              <a:t>Архітектура Свято-Катерининського собору унікальна. Його можна вважати першим зразком класицизму на території сучасної України. Всі елементи декору храму мають глибокий символізм. За задумом архітекторів, в будівлі зашифровані причини заснування Херсона та історія місцевості.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7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932" y="3694615"/>
            <a:ext cx="9712658" cy="6175632"/>
          </a:xfrm>
          <a:custGeom>
            <a:avLst/>
            <a:gdLst/>
            <a:ahLst/>
            <a:cxnLst/>
            <a:rect l="l" t="t" r="r" b="b"/>
            <a:pathLst>
              <a:path w="9712658" h="6175632">
                <a:moveTo>
                  <a:pt x="0" y="0"/>
                </a:moveTo>
                <a:lnTo>
                  <a:pt x="9712658" y="0"/>
                </a:lnTo>
                <a:lnTo>
                  <a:pt x="9712658" y="6175631"/>
                </a:lnTo>
                <a:lnTo>
                  <a:pt x="0" y="61756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633072" y="785332"/>
            <a:ext cx="7040336" cy="913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3"/>
              </a:lnSpc>
              <a:spcBef>
                <a:spcPct val="0"/>
              </a:spcBef>
            </a:pPr>
            <a:r>
              <a:rPr lang="en-US" sz="3259">
                <a:solidFill>
                  <a:srgbClr val="FFFFFF"/>
                </a:solidFill>
                <a:latin typeface="Bebas Neue Cyrillic"/>
              </a:rPr>
              <a:t>Херсонська державна морська академія — найстаріший навчальний заклад України, який був заснований в 1834 році. На той час в російській імперії було лише два навчальних морських заклади — в Херсоні та в Петербурзі.</a:t>
            </a:r>
          </a:p>
          <a:p>
            <a:pPr algn="ctr">
              <a:lnSpc>
                <a:spcPts val="4563"/>
              </a:lnSpc>
              <a:spcBef>
                <a:spcPct val="0"/>
              </a:spcBef>
            </a:pPr>
            <a:endParaRPr lang="en-US" sz="3259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4563"/>
              </a:lnSpc>
              <a:spcBef>
                <a:spcPct val="0"/>
              </a:spcBef>
            </a:pPr>
            <a:r>
              <a:rPr lang="en-US" sz="3259">
                <a:solidFill>
                  <a:srgbClr val="FFFFFF"/>
                </a:solidFill>
                <a:latin typeface="Bebas Neue Cyrillic"/>
              </a:rPr>
              <a:t>Вже до кінця XIX століття вихованці Херсонського училища повністю замінили на Чорномор’ї іноземних штурманів і шкіперів.</a:t>
            </a:r>
          </a:p>
          <a:p>
            <a:pPr algn="ctr">
              <a:lnSpc>
                <a:spcPts val="4563"/>
              </a:lnSpc>
              <a:spcBef>
                <a:spcPct val="0"/>
              </a:spcBef>
            </a:pPr>
            <a:endParaRPr lang="en-US" sz="3259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4563"/>
              </a:lnSpc>
              <a:spcBef>
                <a:spcPct val="0"/>
              </a:spcBef>
            </a:pPr>
            <a:r>
              <a:rPr lang="en-US" sz="3259">
                <a:solidFill>
                  <a:srgbClr val="FFFFFF"/>
                </a:solidFill>
                <a:latin typeface="Bebas Neue Cyrillic"/>
              </a:rPr>
              <a:t>На своєму шляху училище неодноразово реорганізовувалося і набувало статусу відповідно до освітньої політики держави.</a:t>
            </a:r>
          </a:p>
          <a:p>
            <a:pPr algn="ctr">
              <a:lnSpc>
                <a:spcPts val="4563"/>
              </a:lnSpc>
              <a:spcBef>
                <a:spcPct val="0"/>
              </a:spcBef>
            </a:pPr>
            <a:endParaRPr lang="en-US" sz="3259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4563"/>
              </a:lnSpc>
              <a:spcBef>
                <a:spcPct val="0"/>
              </a:spcBef>
            </a:pPr>
            <a:r>
              <a:rPr lang="en-US" sz="3259">
                <a:solidFill>
                  <a:srgbClr val="FFFFFF"/>
                </a:solidFill>
                <a:latin typeface="Bebas Neue Cyrillic"/>
              </a:rPr>
              <a:t>15 червня 2011 року навчальний заклад отримав статус академії.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92551" y="709132"/>
            <a:ext cx="8031419" cy="244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5"/>
              </a:lnSpc>
              <a:spcBef>
                <a:spcPct val="0"/>
              </a:spcBef>
            </a:pPr>
            <a:r>
              <a:rPr lang="en-US" sz="6968">
                <a:solidFill>
                  <a:srgbClr val="FFFFFF"/>
                </a:solidFill>
                <a:latin typeface="Bebas Neue Cyrillic"/>
              </a:rPr>
              <a:t>Херсонська державна морська академія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1037" y="283997"/>
            <a:ext cx="5468276" cy="9719006"/>
          </a:xfrm>
          <a:custGeom>
            <a:avLst/>
            <a:gdLst/>
            <a:ahLst/>
            <a:cxnLst/>
            <a:rect l="l" t="t" r="r" b="b"/>
            <a:pathLst>
              <a:path w="5468276" h="9719006">
                <a:moveTo>
                  <a:pt x="0" y="0"/>
                </a:moveTo>
                <a:lnTo>
                  <a:pt x="5468276" y="0"/>
                </a:lnTo>
                <a:lnTo>
                  <a:pt x="5468276" y="9719006"/>
                </a:lnTo>
                <a:lnTo>
                  <a:pt x="0" y="97190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11450" y="589358"/>
            <a:ext cx="11728177" cy="885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4"/>
              </a:lnSpc>
              <a:spcBef>
                <a:spcPct val="0"/>
              </a:spcBef>
            </a:pPr>
            <a:r>
              <a:rPr lang="en-US" sz="5431" dirty="0" err="1">
                <a:solidFill>
                  <a:srgbClr val="FFFFFF"/>
                </a:solidFill>
                <a:latin typeface="Bebas Neue Cyrillic"/>
              </a:rPr>
              <a:t>Пам’ятник</a:t>
            </a:r>
            <a:r>
              <a:rPr lang="en-US" sz="54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431" dirty="0" err="1">
                <a:solidFill>
                  <a:srgbClr val="FFFFFF"/>
                </a:solidFill>
                <a:latin typeface="Bebas Neue Cyrillic"/>
              </a:rPr>
              <a:t>першим</a:t>
            </a:r>
            <a:r>
              <a:rPr lang="en-US" sz="54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5431" dirty="0" err="1">
                <a:solidFill>
                  <a:srgbClr val="FFFFFF"/>
                </a:solidFill>
                <a:latin typeface="Bebas Neue Cyrillic"/>
              </a:rPr>
              <a:t>корабелам</a:t>
            </a:r>
            <a:endParaRPr lang="en-US" sz="5431" dirty="0">
              <a:solidFill>
                <a:srgbClr val="FFFFFF"/>
              </a:solidFill>
              <a:latin typeface="Bebas Neue Cyrillic"/>
            </a:endParaRPr>
          </a:p>
          <a:p>
            <a:pPr algn="ctr">
              <a:lnSpc>
                <a:spcPts val="5224"/>
              </a:lnSpc>
              <a:spcBef>
                <a:spcPct val="0"/>
              </a:spcBef>
            </a:pP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Пам'ятник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першим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корабелам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в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Херсоні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є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одним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із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символів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міста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Він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присвячений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історії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кораблебудування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міста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Зокрема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–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спуску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з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стапелів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адміралтейської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верфі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у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вересні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1783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року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лінійного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корабля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Чорноморського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флоту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"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Слава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Катерини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".</a:t>
            </a:r>
          </a:p>
          <a:p>
            <a:pPr algn="ctr">
              <a:lnSpc>
                <a:spcPts val="5224"/>
              </a:lnSpc>
              <a:spcBef>
                <a:spcPct val="0"/>
              </a:spcBef>
            </a:pP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Сам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пам'ятник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встановлений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у 1972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році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Його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вінчає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трищогловий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вітрильний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фрегат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Як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матеріал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використана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листова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мідь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Висота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парусника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разом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з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гранітним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постаментом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складає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15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метрів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У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нижній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частині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постаменту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можна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побачити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цікаві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рельєфні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зображення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З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одного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боку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скульптори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увічнили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суднобудівників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XVIII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століття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, з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іншого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–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сучасних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інженерів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і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працівників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галузі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Таким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чином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в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скульптурі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об'єднали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різні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часи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і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покоління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,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які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незмінно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працюють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над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розвитком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суднобудівництва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 в </a:t>
            </a:r>
            <a:r>
              <a:rPr lang="en-US" sz="3731" dirty="0" err="1">
                <a:solidFill>
                  <a:srgbClr val="FFFFFF"/>
                </a:solidFill>
                <a:latin typeface="Bebas Neue Cyrillic"/>
              </a:rPr>
              <a:t>Херсоні</a:t>
            </a:r>
            <a:r>
              <a:rPr lang="en-US" sz="3731" dirty="0">
                <a:solidFill>
                  <a:srgbClr val="FFFFFF"/>
                </a:solidFill>
                <a:latin typeface="Bebas Neue Cyrillic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1640</Words>
  <Application>Microsoft Office PowerPoint</Application>
  <PresentationFormat>Произвольный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Heading Now 61-68 Bold</vt:lpstr>
      <vt:lpstr>Bebas Neue Cyrillic</vt:lpstr>
      <vt:lpstr>Open Sans</vt:lpstr>
      <vt:lpstr>Arial</vt:lpstr>
      <vt:lpstr>Times New Roman</vt:lpstr>
      <vt:lpstr>Open Sans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місця Херсону</dc:title>
  <dc:creator>Карiна</dc:creator>
  <cp:lastModifiedBy>Карiна</cp:lastModifiedBy>
  <cp:revision>11</cp:revision>
  <dcterms:created xsi:type="dcterms:W3CDTF">2006-08-16T00:00:00Z</dcterms:created>
  <dcterms:modified xsi:type="dcterms:W3CDTF">2024-04-12T10:04:58Z</dcterms:modified>
  <dc:identifier>DAF6_HfdHWk</dc:identifier>
</cp:coreProperties>
</file>