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20"/>
  </p:notesMasterIdLst>
  <p:handoutMasterIdLst>
    <p:handoutMasterId r:id="rId21"/>
  </p:handoutMasterIdLst>
  <p:sldIdLst>
    <p:sldId id="268" r:id="rId5"/>
    <p:sldId id="275" r:id="rId6"/>
    <p:sldId id="276" r:id="rId7"/>
    <p:sldId id="290" r:id="rId8"/>
    <p:sldId id="278" r:id="rId9"/>
    <p:sldId id="271" r:id="rId10"/>
    <p:sldId id="292" r:id="rId11"/>
    <p:sldId id="274" r:id="rId12"/>
    <p:sldId id="279" r:id="rId13"/>
    <p:sldId id="287" r:id="rId14"/>
    <p:sldId id="281" r:id="rId15"/>
    <p:sldId id="283" r:id="rId16"/>
    <p:sldId id="285" r:id="rId17"/>
    <p:sldId id="282" r:id="rId18"/>
    <p:sldId id="286" r:id="rId19"/>
  </p:sldIdLst>
  <p:sldSz cx="12192000" cy="6858000"/>
  <p:notesSz cx="6858000" cy="9144000"/>
  <p:defaultTextStyle>
    <a:defPPr rtl="0">
      <a:defRPr lang="uk-ua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32" autoAdjust="0"/>
  </p:normalViewPr>
  <p:slideViewPr>
    <p:cSldViewPr snapToGrid="0">
      <p:cViewPr varScale="1">
        <p:scale>
          <a:sx n="81" d="100"/>
          <a:sy n="81" d="100"/>
        </p:scale>
        <p:origin x="74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C90CF37-DF5A-471E-9D53-1B09E068CC2D}" type="datetime1">
              <a:rPr lang="uk-UA" smtClean="0"/>
              <a:t>15.04.2024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823BED-889D-4675-B830-85EC3976F687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11022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53519-6817-4C14-BA78-4617154B5372}" type="datetime1">
              <a:rPr lang="uk-UA" smtClean="0"/>
              <a:pPr/>
              <a:t>15.04.2024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noProof="0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noProof="0" dirty="0"/>
              <a:t>Зразки заголовків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2F7FBCA-4BE8-4FB5-91BD-69C6AC6BDB5D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71123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2F7FBCA-4BE8-4FB5-91BD-69C6AC6BDB5D}" type="slidenum">
              <a:rPr lang="uk-UA" smtClean="0"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75544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rtlCol="0"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 rtlCol="0"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uk-UA" noProof="0"/>
              <a:t>Клацніть, щоб редагувати стиль зразка підзаголовка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021CDFC8-0342-4167-8E61-A69643AD4488}" type="datetime1">
              <a:rPr lang="uk-UA" noProof="0" smtClean="0"/>
              <a:t>15.04.2024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rtl="0"/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uk-UA" noProof="0" smtClean="0"/>
              <a:pPr rtl="0"/>
              <a:t>‹№›</a:t>
            </a:fld>
            <a:endParaRPr lang="uk-UA" noProof="0" dirty="0"/>
          </a:p>
        </p:txBody>
      </p:sp>
      <p:sp>
        <p:nvSpPr>
          <p:cNvPr id="7" name="Прямокутник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5B74CC-7DC8-4808-86B3-54E1B860D2B8}" type="datetime1">
              <a:rPr lang="uk-UA" noProof="0" smtClean="0"/>
              <a:t>15.04.2024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 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 rtlCol="0"/>
          <a:lstStyle/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CD59CF-8D19-4393-9710-4E1112667F1B}" type="datetime1">
              <a:rPr lang="uk-UA" noProof="0" smtClean="0"/>
              <a:t>15.04.2024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8A9B1C-EB95-425E-97D6-44D8F7FE6012}" type="datetime1">
              <a:rPr lang="uk-UA" noProof="0" smtClean="0"/>
              <a:t>15.04.2024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rtlCol="0"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7C9949-DA1D-4881-B87A-06647DC72927}" type="datetime1">
              <a:rPr lang="uk-UA" noProof="0" smtClean="0"/>
              <a:t>15.04.2024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uk-UA" noProof="0" smtClean="0"/>
              <a:t>‹№›</a:t>
            </a:fld>
            <a:endParaRPr lang="uk-UA" noProof="0" dirty="0"/>
          </a:p>
        </p:txBody>
      </p:sp>
      <p:sp>
        <p:nvSpPr>
          <p:cNvPr id="7" name="Прямокутник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3A4D97-8879-4833-9A10-4E72AC38962E}" type="datetime1">
              <a:rPr lang="uk-UA" noProof="0" smtClean="0"/>
              <a:t>15.04.2024</a:t>
            </a:fld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rtlCol="0"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6E8D8-88BE-4CEA-8745-0F49D951F3A4}" type="datetime1">
              <a:rPr lang="uk-UA" noProof="0" smtClean="0"/>
              <a:t>15.04.2024</a:t>
            </a:fld>
            <a:endParaRPr lang="uk-UA" noProof="0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AA1BA9-8EB3-4960-8053-E47E2BAB39E5}" type="datetime1">
              <a:rPr lang="uk-UA" noProof="0" smtClean="0"/>
              <a:t>15.04.2024</a:t>
            </a:fld>
            <a:endParaRPr lang="uk-UA" noProof="0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768F2E-F874-4CAF-81DF-D90AE66559DC}" type="datetime1">
              <a:rPr lang="uk-UA" noProof="0" smtClean="0"/>
              <a:t>15.04.2024</a:t>
            </a:fld>
            <a:endParaRPr lang="uk-UA" noProof="0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EC0826-599D-4174-8626-86A05AA6F386}" type="datetime1">
              <a:rPr lang="uk-UA" noProof="0" smtClean="0"/>
              <a:t>15.04.2024</a:t>
            </a:fld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rtlCol="0"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зображення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uk-UA" noProof="0"/>
              <a:t>Клацніть піктограму, щоб додати зображення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B23DA5-8496-48FB-B23E-8359FAF78C3F}" type="datetime1">
              <a:rPr lang="uk-UA" noProof="0" smtClean="0"/>
              <a:t>15.04.2024</a:t>
            </a:fld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uk-UA" noProof="0" dirty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-UA" noProof="0" dirty="0"/>
              <a:t>Зразки заголовків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2E10D4F7-7F97-4201-A77D-375B342D1A61}" type="datetime1">
              <a:rPr lang="uk-UA" noProof="0" smtClean="0"/>
              <a:t>15.04.2024</a:t>
            </a:fld>
            <a:endParaRPr lang="uk-UA" noProof="0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uk-UA" noProof="0" smtClean="0"/>
              <a:pPr rtl="0"/>
              <a:t>‹№›</a:t>
            </a:fld>
            <a:endParaRPr lang="uk-UA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kc.in.ua/index.php?&amp;m=k&amp;f=akzkv&amp;p=kvtetevs_&amp;l=u&amp;n=3" TargetMode="External"/><Relationship Id="rId2" Type="http://schemas.openxmlformats.org/officeDocument/2006/relationships/hyperlink" Target="https://kzd.org.ua/parishes/parafiya-vsih-svyatyh-tetiyi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leksa-kyivsky.livejournal.com/5539.html" TargetMode="External"/><Relationship Id="rId5" Type="http://schemas.openxmlformats.org/officeDocument/2006/relationships/hyperlink" Target="https://www.facebook.com/groups/401840277499615/posts/48711613230536" TargetMode="External"/><Relationship Id="rId4" Type="http://schemas.openxmlformats.org/officeDocument/2006/relationships/hyperlink" Target="https://mapio.net/wiki/Q12108382-uk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fif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торінки книги великим планом">
            <a:extLst>
              <a:ext uri="{FF2B5EF4-FFF2-40B4-BE49-F238E27FC236}">
                <a16:creationId xmlns:a16="http://schemas.microsoft.com/office/drawing/2014/main" id="{E8B6E499-B9AF-4C9F-9B5A-1EFCE8B40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40" r="9545"/>
          <a:stretch/>
        </p:blipFill>
        <p:spPr>
          <a:xfrm>
            <a:off x="452761" y="10"/>
            <a:ext cx="5643239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48B8D-7A59-42A4-A61B-B66E6063D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5384" y="2507922"/>
            <a:ext cx="5106760" cy="1842155"/>
          </a:xfrm>
        </p:spPr>
        <p:txBody>
          <a:bodyPr rtlCol="0">
            <a:normAutofit fontScale="90000"/>
          </a:bodyPr>
          <a:lstStyle/>
          <a:p>
            <a:pPr algn="ctr"/>
            <a:r>
              <a:rPr lang="uk-UA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Київське обласне територіальне відділення МАН України</a:t>
            </a:r>
            <a:br>
              <a:rPr lang="uk-UA" sz="27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Всеукраїнський інтерактивний конкурс </a:t>
            </a:r>
            <a:br>
              <a:rPr lang="uk-UA" sz="27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«МАН-ЮНІОР ДОСЛІДНИК -  2024»</a:t>
            </a:r>
            <a:br>
              <a:rPr lang="uk-UA" sz="27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Номінація  «Історія»</a:t>
            </a:r>
            <a:br>
              <a:rPr lang="uk-UA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uk-UA" sz="6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Тема науково-дослідницького проєкту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b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3100" i="1" dirty="0">
                <a:latin typeface="Times New Roman" panose="02020603050405020304" pitchFamily="18" charset="0"/>
                <a:ea typeface="Calibri" panose="020F0502020204030204" pitchFamily="34" charset="0"/>
              </a:rPr>
              <a:t>«Вціліла історія: екскурсія до каплиці </a:t>
            </a:r>
            <a:r>
              <a:rPr lang="uk-UA" sz="31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Свейковських</a:t>
            </a:r>
            <a:r>
              <a:rPr lang="uk-UA" sz="3100" i="1" dirty="0">
                <a:latin typeface="Times New Roman" panose="02020603050405020304" pitchFamily="18" charset="0"/>
                <a:ea typeface="Calibri" panose="020F0502020204030204" pitchFamily="34" charset="0"/>
              </a:rPr>
              <a:t> – частини </a:t>
            </a:r>
            <a:r>
              <a:rPr lang="uk-UA" sz="31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зруйнованогокомплексу</a:t>
            </a:r>
            <a:r>
              <a:rPr lang="uk-UA" sz="3100" i="1" dirty="0">
                <a:latin typeface="Times New Roman" panose="02020603050405020304" pitchFamily="18" charset="0"/>
                <a:ea typeface="Calibri" panose="020F0502020204030204" pitchFamily="34" charset="0"/>
              </a:rPr>
              <a:t> костелу святого Яна </a:t>
            </a:r>
            <a:r>
              <a:rPr lang="uk-UA" sz="31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Непомука</a:t>
            </a:r>
            <a:r>
              <a:rPr lang="uk-UA" sz="2700" i="1" dirty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uk-UA" sz="6000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3871044-9D2C-42D1-8B31-E3D6F11C6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688" y="3921759"/>
            <a:ext cx="5198152" cy="2733041"/>
          </a:xfrm>
        </p:spPr>
        <p:txBody>
          <a:bodyPr rtlCol="0">
            <a:normAutofit fontScale="92500" lnSpcReduction="20000"/>
          </a:bodyPr>
          <a:lstStyle/>
          <a:p>
            <a:pPr algn="r" rtl="0"/>
            <a:br>
              <a:rPr lang="uk-UA" sz="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uk-UA" sz="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0"/>
            <a:r>
              <a:rPr lang="uk-UA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Автор: </a:t>
            </a: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Дячук Олексій Леонідович, учень 9-А класу Тетіївського ліцею №2, вихованець гуртка Історичне краєзнавство, Центру позашкільної освіти Тетіївської міської  ради Київської області</a:t>
            </a:r>
            <a:b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0"/>
            <a:r>
              <a:rPr lang="uk-UA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Науковий керівник: </a:t>
            </a: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Франовський Владислав Віталійович,  керівник гуртка «Історичне краєзнавство», КЗ «Центру позашкільної освіти» Тетіївської міської  ради Київської області Тетіївської міської ради Київської області</a:t>
            </a:r>
            <a:endParaRPr lang="uk-UA" sz="70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09D94C-4D2E-490B-83F3-3541F2DAB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949" y="0"/>
            <a:ext cx="6520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44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62DFA-2035-4A9A-AEBB-142719FE6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80" y="-190844"/>
            <a:ext cx="9641840" cy="1615440"/>
          </a:xfrm>
        </p:spPr>
        <p:txBody>
          <a:bodyPr>
            <a:normAutofit/>
          </a:bodyPr>
          <a:lstStyle/>
          <a:p>
            <a:pPr algn="ctr"/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Споруда побудована у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формі </a:t>
            </a: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античного храму </a:t>
            </a:r>
            <a:r>
              <a:rPr lang="uk-UA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простильного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типу, в плані близька до квадрата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A475CE-182A-4C14-B0AB-127DA43EE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551" y="1390624"/>
            <a:ext cx="3628843" cy="2123440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363A58-50E4-4FE8-82B6-E2D79B8C8E34}"/>
              </a:ext>
            </a:extLst>
          </p:cNvPr>
          <p:cNvSpPr txBox="1"/>
          <p:nvPr/>
        </p:nvSpPr>
        <p:spPr>
          <a:xfrm>
            <a:off x="6499551" y="3468805"/>
            <a:ext cx="6106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Дах — двосхилий. Перед входом — чотириколонний іонічний портик. </a:t>
            </a:r>
            <a:endParaRPr lang="uk-UA" sz="16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6C399D-CBF3-4755-85C9-044F2B9B2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935" y="1376990"/>
            <a:ext cx="4360770" cy="2642013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D28231-BA36-48F1-9276-981C54C4610F}"/>
              </a:ext>
            </a:extLst>
          </p:cNvPr>
          <p:cNvSpPr txBox="1"/>
          <p:nvPr/>
        </p:nvSpPr>
        <p:spPr>
          <a:xfrm>
            <a:off x="745634" y="237595"/>
            <a:ext cx="101844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манерою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датується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1911 роком.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Ім’я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ітектора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даного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дійшло до нашого часу. </a:t>
            </a:r>
            <a:endParaRPr lang="uk-UA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D95662-FBBE-41B8-B2D1-C57EA1BE9618}"/>
              </a:ext>
            </a:extLst>
          </p:cNvPr>
          <p:cNvSpPr txBox="1"/>
          <p:nvPr/>
        </p:nvSpPr>
        <p:spPr>
          <a:xfrm>
            <a:off x="5926169" y="4054397"/>
            <a:ext cx="48016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Через кілька років (1913р.) у цій же каплиці пані Софію поховали поряд із чоловіком</a:t>
            </a:r>
          </a:p>
        </p:txBody>
      </p:sp>
      <p:pic>
        <p:nvPicPr>
          <p:cNvPr id="20" name="Місце для вмісту 4">
            <a:extLst>
              <a:ext uri="{FF2B5EF4-FFF2-40B4-BE49-F238E27FC236}">
                <a16:creationId xmlns:a16="http://schemas.microsoft.com/office/drawing/2014/main" id="{A96BBC90-DDA5-404D-B247-ACD466A1C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8040" y="3910783"/>
            <a:ext cx="4988560" cy="3085030"/>
          </a:xfrm>
          <a:effectLst>
            <a:softEdge rad="3429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6446020-1C59-4565-96BA-CBC77D32EB10}"/>
              </a:ext>
            </a:extLst>
          </p:cNvPr>
          <p:cNvSpPr txBox="1"/>
          <p:nvPr/>
        </p:nvSpPr>
        <p:spPr>
          <a:xfrm>
            <a:off x="6139529" y="5017091"/>
            <a:ext cx="6304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Надпис: «Тим хто постане з мертвих»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0C398F-35FE-4081-B71C-27BF52672F42}"/>
              </a:ext>
            </a:extLst>
          </p:cNvPr>
          <p:cNvSpPr txBox="1"/>
          <p:nvPr/>
        </p:nvSpPr>
        <p:spPr>
          <a:xfrm>
            <a:off x="4899660" y="5672968"/>
            <a:ext cx="6304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Поєднання гербів роду </a:t>
            </a:r>
          </a:p>
          <a:p>
            <a:pPr algn="ctr"/>
            <a:r>
              <a:rPr lang="uk-UA" b="1" dirty="0" err="1"/>
              <a:t>Свейковських</a:t>
            </a:r>
            <a:r>
              <a:rPr lang="uk-UA" b="1" dirty="0"/>
              <a:t> та</a:t>
            </a:r>
          </a:p>
          <a:p>
            <a:pPr algn="ctr"/>
            <a:r>
              <a:rPr lang="uk-UA" b="1" dirty="0" err="1"/>
              <a:t>Замойських</a:t>
            </a:r>
            <a:endParaRPr lang="uk-UA" b="1" dirty="0"/>
          </a:p>
        </p:txBody>
      </p:sp>
      <p:cxnSp>
        <p:nvCxnSpPr>
          <p:cNvPr id="25" name="Пряма зі стрілкою 24">
            <a:extLst>
              <a:ext uri="{FF2B5EF4-FFF2-40B4-BE49-F238E27FC236}">
                <a16:creationId xmlns:a16="http://schemas.microsoft.com/office/drawing/2014/main" id="{AD336F89-A2CF-4AD2-A8C7-BE483E3FCB2B}"/>
              </a:ext>
            </a:extLst>
          </p:cNvPr>
          <p:cNvCxnSpPr>
            <a:cxnSpLocks/>
          </p:cNvCxnSpPr>
          <p:nvPr/>
        </p:nvCxnSpPr>
        <p:spPr>
          <a:xfrm flipH="1" flipV="1">
            <a:off x="3322320" y="5701588"/>
            <a:ext cx="3830320" cy="648346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 зі стрілкою 25">
            <a:extLst>
              <a:ext uri="{FF2B5EF4-FFF2-40B4-BE49-F238E27FC236}">
                <a16:creationId xmlns:a16="http://schemas.microsoft.com/office/drawing/2014/main" id="{198E2FD2-EE99-4107-B65D-E9E562C282B7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521200" y="4641683"/>
            <a:ext cx="1618329" cy="560074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999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58A28-3366-4042-84B2-246A8CA03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" y="677863"/>
            <a:ext cx="11226800" cy="1325562"/>
          </a:xfrm>
        </p:spPr>
        <p:txBody>
          <a:bodyPr>
            <a:noAutofit/>
          </a:bodyPr>
          <a:lstStyle/>
          <a:p>
            <a:pPr algn="ctr"/>
            <a:r>
              <a:rPr lang="uk-UA" sz="3200" dirty="0"/>
              <a:t>Не пройшли комуністи осторонь і каплиці. Її використовували як клуб, пізніше як склад. Підземну частину було по-варварському </a:t>
            </a:r>
            <a:r>
              <a:rPr lang="uk-UA" sz="3200" dirty="0" err="1"/>
              <a:t>переоблаштовано</a:t>
            </a:r>
            <a:r>
              <a:rPr lang="uk-UA" sz="3200" dirty="0"/>
              <a:t>, а саме поховання було розбито і пограбовано.</a:t>
            </a:r>
          </a:p>
        </p:txBody>
      </p:sp>
      <p:pic>
        <p:nvPicPr>
          <p:cNvPr id="17" name="Місце для вмісту 16">
            <a:extLst>
              <a:ext uri="{FF2B5EF4-FFF2-40B4-BE49-F238E27FC236}">
                <a16:creationId xmlns:a16="http://schemas.microsoft.com/office/drawing/2014/main" id="{96B59E13-E698-4AC7-BF56-7D45A22C9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283" y="2382202"/>
            <a:ext cx="5415069" cy="4061301"/>
          </a:xfr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8218212-808D-443E-B3AF-E16AF3FD1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353" y="2382202"/>
            <a:ext cx="5178862" cy="406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F52B1-6EC3-4788-9198-1C411412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Так стала виглядати усипальниця за часів радянського союзу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168CE10-5365-42CB-A46B-F7C4AA9DE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28" y="1842095"/>
            <a:ext cx="5953972" cy="446547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3AB7DB-332D-4C1C-A140-E387789858BA}"/>
              </a:ext>
            </a:extLst>
          </p:cNvPr>
          <p:cNvSpPr txBox="1"/>
          <p:nvPr/>
        </p:nvSpPr>
        <p:spPr>
          <a:xfrm>
            <a:off x="73152" y="6273681"/>
            <a:ext cx="6106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Порожні могили колись заможного та впливового роду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F95B4F-9DC1-4922-A7DD-051787845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312" y="1842094"/>
            <a:ext cx="4935728" cy="44654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36ACF8-2684-4784-B7DC-08F4780E75A6}"/>
              </a:ext>
            </a:extLst>
          </p:cNvPr>
          <p:cNvSpPr txBox="1"/>
          <p:nvPr/>
        </p:nvSpPr>
        <p:spPr>
          <a:xfrm>
            <a:off x="6096001" y="6273681"/>
            <a:ext cx="5090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Зруйновані місця для поховань, знесені стіни</a:t>
            </a:r>
          </a:p>
        </p:txBody>
      </p:sp>
    </p:spTree>
    <p:extLst>
      <p:ext uri="{BB962C8B-B14F-4D97-AF65-F5344CB8AC3E}">
        <p14:creationId xmlns:p14="http://schemas.microsoft.com/office/powerpoint/2010/main" val="1811204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E995F-C201-4F5E-9EFA-41827B897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865" y="-671641"/>
            <a:ext cx="10120644" cy="3767701"/>
          </a:xfrm>
        </p:spPr>
        <p:txBody>
          <a:bodyPr>
            <a:no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часи незалежності України каплиця знову відновила свою роботу. 19 жовтня 2005 року місцеву парафію було зареєстровано в Київській обласній державній адміністрації. У 2011 році будівля перейшла 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Римо-Католицької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Церкви. У приміщенні регулярно проводяться богослужіння, підтримується його належний стан і планується подальша реставрація. На сьогодні благодійний фонд у власності якого знаходиться приміщення костелу розпочав роботу над передачу його у власність римо-католицької парафії. Маємо надію, що найближчим часом його буде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відреставровано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ми проведемо екскурсію у відновленому костелі.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66D917-C2F6-4FC2-8150-D3A3F7ED6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694" y="3574720"/>
            <a:ext cx="3977637" cy="24352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4D5499-E3EE-45E3-B9FD-C22EA0E7FEE0}"/>
              </a:ext>
            </a:extLst>
          </p:cNvPr>
          <p:cNvSpPr txBox="1"/>
          <p:nvPr/>
        </p:nvSpPr>
        <p:spPr>
          <a:xfrm>
            <a:off x="6096000" y="3761941"/>
            <a:ext cx="40774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На фото настоятель парафії отець </a:t>
            </a:r>
            <a:r>
              <a:rPr lang="uk-UA" b="1" dirty="0" err="1"/>
              <a:t>Марек</a:t>
            </a:r>
            <a:r>
              <a:rPr lang="uk-UA" b="1" dirty="0"/>
              <a:t> </a:t>
            </a:r>
            <a:r>
              <a:rPr lang="uk-UA" b="1" dirty="0" err="1"/>
              <a:t>Рудзь</a:t>
            </a:r>
            <a:r>
              <a:rPr lang="uk-UA" b="1" dirty="0"/>
              <a:t>. </a:t>
            </a:r>
          </a:p>
          <a:p>
            <a:r>
              <a:rPr lang="uk-UA" b="1" dirty="0"/>
              <a:t>Він надав нам цікаву інформацію і саме з його допомогою нам вдалося дослідити підземелля каплиці.</a:t>
            </a:r>
          </a:p>
        </p:txBody>
      </p:sp>
    </p:spTree>
    <p:extLst>
      <p:ext uri="{BB962C8B-B14F-4D97-AF65-F5344CB8AC3E}">
        <p14:creationId xmlns:p14="http://schemas.microsoft.com/office/powerpoint/2010/main" val="3244757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21C9-E594-4914-B4DA-3C285D05C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87" y="-662781"/>
            <a:ext cx="9692640" cy="1325562"/>
          </a:xfrm>
        </p:spPr>
        <p:txBody>
          <a:bodyPr>
            <a:normAutofit/>
          </a:bodyPr>
          <a:lstStyle/>
          <a:p>
            <a:r>
              <a:rPr lang="uk-UA" sz="3600" dirty="0"/>
              <a:t>Висновки: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0E7CC4-BD00-4783-B8DF-7849CD191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743" y="662781"/>
            <a:ext cx="6647337" cy="619521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uk-UA" sz="5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Ознайомившись із архітектурними особливостями будівлі ми дослідили, що пам’ятка є унікальною за манерою виконання і не має собі подібних на території Київщини. Було з’ясовано, що хоча каплиця входить до комплексу костелу святого Яна </a:t>
            </a:r>
            <a:r>
              <a:rPr lang="uk-UA" sz="5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Непомука</a:t>
            </a:r>
            <a:r>
              <a:rPr lang="uk-UA" sz="5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збудованого у 1820-х рр., вважати її архітектурною пам’яткою XIX століття, як це описано у більшості джерелах, є помилкою адже заснована вона на початку XX ст.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Під час пошуку інформації нам пощастило стали одними із небагатьох, хто мав можливість провести історичну розвідку підземної частини каплиці-усипальниці. На основі дослідження самого склепу та аналізу подібних за призначенням побудов, що теж відносяться до родини </a:t>
            </a:r>
            <a:r>
              <a:rPr lang="uk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Свейковських</a:t>
            </a:r>
            <a:r>
              <a:rPr lang="uk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ми змогли припустити ймовірний вигляд місця поховання в його первородному вигляді, до знищення радянською владою.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В ході нашої роботи ми зібрали та систематизували всю наявну інформацію про каплицю-усипальницю родини </a:t>
            </a:r>
            <a:r>
              <a:rPr lang="uk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Свейковських</a:t>
            </a:r>
            <a:r>
              <a:rPr lang="uk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виявили, що територія будівлі в поєднанні залишками костелу мають значний туристичний потенціал, щоправда потрібні кошти на його реалізацію. Було зібрано кілька цікавих історій, що стосувалися як самої каплиці, так і костелу в період його трансформації у цех заводу. Нами було укладено маршрутний лист і текст екскурсії у якому вміщено історію про саму будівлю та залишки костелу, пояснення гербів, надписів та символів.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AD35AD-A696-46FB-8671-2930EBFBA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862" y="521412"/>
            <a:ext cx="2153180" cy="24351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781307-9553-41C0-A95C-B0AB5C778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699" y="521412"/>
            <a:ext cx="1603019" cy="2435147"/>
          </a:xfrm>
          <a:prstGeom prst="rect">
            <a:avLst/>
          </a:prstGeom>
        </p:spPr>
      </p:pic>
      <p:cxnSp>
        <p:nvCxnSpPr>
          <p:cNvPr id="20" name="Пряма сполучна лінія 19">
            <a:extLst>
              <a:ext uri="{FF2B5EF4-FFF2-40B4-BE49-F238E27FC236}">
                <a16:creationId xmlns:a16="http://schemas.microsoft.com/office/drawing/2014/main" id="{116EE0F6-0473-4FFF-ACA5-3F62C4924F12}"/>
              </a:ext>
            </a:extLst>
          </p:cNvPr>
          <p:cNvCxnSpPr>
            <a:cxnSpLocks/>
          </p:cNvCxnSpPr>
          <p:nvPr/>
        </p:nvCxnSpPr>
        <p:spPr>
          <a:xfrm>
            <a:off x="9327566" y="2116512"/>
            <a:ext cx="783772" cy="0"/>
          </a:xfrm>
          <a:prstGeom prst="line">
            <a:avLst/>
          </a:prstGeom>
          <a:ln w="6032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1825F4A5-3BF6-4D19-95F4-393450A61E0F}"/>
              </a:ext>
            </a:extLst>
          </p:cNvPr>
          <p:cNvCxnSpPr>
            <a:cxnSpLocks/>
          </p:cNvCxnSpPr>
          <p:nvPr/>
        </p:nvCxnSpPr>
        <p:spPr>
          <a:xfrm>
            <a:off x="7590082" y="2944548"/>
            <a:ext cx="783772" cy="0"/>
          </a:xfrm>
          <a:prstGeom prst="line">
            <a:avLst/>
          </a:prstGeom>
          <a:ln w="6032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7F0CCE3-7AE4-40A7-A4A8-48209F3FD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025" y="3784592"/>
            <a:ext cx="3795123" cy="18747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6AFF9B8-A85B-419C-ABEF-AF38FD87E57E}"/>
              </a:ext>
            </a:extLst>
          </p:cNvPr>
          <p:cNvSpPr txBox="1"/>
          <p:nvPr/>
        </p:nvSpPr>
        <p:spPr>
          <a:xfrm>
            <a:off x="7126059" y="2956556"/>
            <a:ext cx="6106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Дати на охоронній табличці та у Вікіпедії</a:t>
            </a:r>
            <a:endParaRPr lang="uk-UA" sz="14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6F0373-A137-4A8D-AE72-1D10230A7A39}"/>
              </a:ext>
            </a:extLst>
          </p:cNvPr>
          <p:cNvSpPr txBox="1"/>
          <p:nvPr/>
        </p:nvSpPr>
        <p:spPr>
          <a:xfrm>
            <a:off x="7122866" y="3305820"/>
            <a:ext cx="51931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200" b="1" dirty="0"/>
              <a:t>Орієнтовно такий вигляд мала б усипальниця</a:t>
            </a:r>
          </a:p>
          <a:p>
            <a:r>
              <a:rPr lang="uk-UA" sz="1200" b="1" dirty="0"/>
              <a:t> до радянської «реставрації»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7567C8-E442-4908-8D38-C8364A5585B0}"/>
              </a:ext>
            </a:extLst>
          </p:cNvPr>
          <p:cNvSpPr txBox="1"/>
          <p:nvPr/>
        </p:nvSpPr>
        <p:spPr>
          <a:xfrm>
            <a:off x="7068699" y="5699477"/>
            <a:ext cx="39344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1" dirty="0"/>
              <a:t>Фото із усипальниці Потоцьких-</a:t>
            </a:r>
            <a:r>
              <a:rPr lang="uk-UA" sz="1400" b="1" dirty="0" err="1"/>
              <a:t>Свейковських</a:t>
            </a:r>
            <a:r>
              <a:rPr lang="uk-UA" sz="1400" b="1" dirty="0"/>
              <a:t> у с. Печера Вінницької області</a:t>
            </a:r>
          </a:p>
        </p:txBody>
      </p:sp>
    </p:spTree>
    <p:extLst>
      <p:ext uri="{BB962C8B-B14F-4D97-AF65-F5344CB8AC3E}">
        <p14:creationId xmlns:p14="http://schemas.microsoft.com/office/powerpoint/2010/main" val="3746154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1C17F-4000-45B8-8230-80FFE108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814" y="664341"/>
            <a:ext cx="9692640" cy="669938"/>
          </a:xfrm>
        </p:spPr>
        <p:txBody>
          <a:bodyPr>
            <a:noAutofit/>
          </a:bodyPr>
          <a:lstStyle/>
          <a:p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ВИКОРИСТАНИХ ДЖЕРЕЛ</a:t>
            </a:r>
            <a:br>
              <a:rPr lang="uk-U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54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3BB672C-0C20-46D8-80F0-E7F5FD27B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244" y="746449"/>
            <a:ext cx="8595360" cy="4351337"/>
          </a:xfrm>
        </p:spPr>
        <p:txBody>
          <a:bodyPr>
            <a:noAutofit/>
          </a:bodyPr>
          <a:lstStyle/>
          <a:p>
            <a:pPr marL="342900" lvl="0" indent="-10800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Васильченко Ф. Нариси з історії міста Тетієва і Тетіївського району. – Тетіїв, 1981.</a:t>
            </a:r>
            <a:endParaRPr lang="uk-UA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10800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Єрмолаєв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Олександр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Подорож за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крайнею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Біла Церква, 2016. 128с.</a:t>
            </a:r>
          </a:p>
          <a:p>
            <a:pPr marL="342900" lvl="0" indent="-10800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Історія міст і сіл Української РСР: В 26 т. АН УРСР.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Інститут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історії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К.: Голов. ред. УРЕ АН УРСР, 1971. – 791 с.</a:t>
            </a:r>
            <a:endParaRPr lang="uk-UA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10800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Лях О.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Тетіїв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Тетіївщина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погляд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історію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Тетіїв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2004.</a:t>
            </a:r>
            <a:endParaRPr lang="uk-UA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10800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Олександр Михайлик. Старовинні храми Київщини. К., 2017, с.172</a:t>
            </a:r>
            <a:endParaRPr lang="uk-UA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10800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ru-RU" sz="1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Похилевич</a:t>
            </a:r>
            <a: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Лаврентий</a:t>
            </a:r>
            <a:r>
              <a:rPr lang="uk-UA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Иванович</a:t>
            </a:r>
            <a: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Сказания о населенных местностях Киевской губернии, или Статистические, исторические и церковные заметки о всех деревнях, селах, местечках и городах, в пределах губернии находящихся. – Киев: Типография </a:t>
            </a:r>
            <a:r>
              <a:rPr lang="ru-RU" sz="1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Киевопечерской</a:t>
            </a:r>
            <a: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лавры, 1864. – 763 с.</a:t>
            </a:r>
            <a:endParaRPr lang="uk-UA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10800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Роман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Афтаназ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и,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 резиденций на давних окраинах Речи Посполитой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том 10, - Вроцлав: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издательство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Осолиниум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1996. – 573с.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10800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Список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населенных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Киевской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губернии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Киев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Киевский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губернский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статистический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комитет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1900, с.585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4900" lvl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None/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ІНТЕРНЕТ РЕСУРСИ</a:t>
            </a:r>
            <a:endParaRPr lang="uk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16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https://kzd.org.ua/parishes/parafiya-vsih-svyatyh-tetiyiv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16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https://rkc.in.ua/index.php?&amp;m=k&amp;f=akzkv&amp;p=kvtetevs_&amp;l=u&amp;n=3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16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https://mapio.net/wiki/Q12108382-uk/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16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https://www.facebook.com/groups/401840277499615/posts/48711613230536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uk-UA" sz="16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https://oleksa-kyivsky.livejournal.com/5539.html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10800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Font typeface="+mj-lt"/>
              <a:buAutoNum type="arabicPeriod"/>
            </a:pPr>
            <a:endParaRPr lang="uk-UA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100" dirty="0"/>
          </a:p>
        </p:txBody>
      </p:sp>
    </p:spTree>
    <p:extLst>
      <p:ext uri="{BB962C8B-B14F-4D97-AF65-F5344CB8AC3E}">
        <p14:creationId xmlns:p14="http://schemas.microsoft.com/office/powerpoint/2010/main" val="196804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D922D-2A0B-4EEA-87D8-EF92F43E6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968" y="3429000"/>
            <a:ext cx="9692640" cy="1325562"/>
          </a:xfrm>
        </p:spPr>
        <p:txBody>
          <a:bodyPr>
            <a:normAutofit fontScale="90000"/>
          </a:bodyPr>
          <a:lstStyle/>
          <a:p>
            <a:pPr indent="269875">
              <a:lnSpc>
                <a:spcPct val="150000"/>
              </a:lnSpc>
            </a:pPr>
            <a:r>
              <a:rPr lang="uk-UA" sz="3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Мета дослідження</a:t>
            </a:r>
            <a:r>
              <a:rPr lang="uk-UA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br>
              <a:rPr lang="uk-UA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ознайомитися з особливостями історичної пам’ятки</a:t>
            </a:r>
            <a:r>
              <a:rPr lang="ru-RU" sz="2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uk-UA" sz="2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05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комплексу тетіївського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костелу святого Яна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Непомука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b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узагальнити та систематизувати усі наявні дані про історію каплиці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Свейковських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uk-UA" sz="2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створити екскурсію, яка б посилила цікавість у місцевого населення до історії рідного краю;</a:t>
            </a:r>
            <a:b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акцентувати увагу на розвиток туристичної 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сфери в місті;</a:t>
            </a:r>
            <a:r>
              <a:rPr lang="uk-UA" sz="2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uk-UA" sz="2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61C038-BA3A-4632-BDE2-C5F4377FB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27400"/>
            <a:ext cx="8595360" cy="4351337"/>
          </a:xfrm>
        </p:spPr>
        <p:txBody>
          <a:bodyPr>
            <a:normAutofit/>
          </a:bodyPr>
          <a:lstStyle/>
          <a:p>
            <a:pPr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i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досягнення мети, були поставлені наступні</a:t>
            </a:r>
            <a:r>
              <a:rPr lang="uk-UA" sz="24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завдання:</a:t>
            </a:r>
            <a:endParaRPr lang="uk-UA" sz="2400" spc="-2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uk-UA" sz="24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дослідити історичні та архітектурні особливості однієї з найстаріших архітектурних </a:t>
            </a:r>
            <a:r>
              <a:rPr lang="uk-UA" sz="2400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памꞌяток</a:t>
            </a:r>
            <a:r>
              <a:rPr lang="uk-UA" sz="24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рідного краю;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uk-UA" sz="24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проаналізувати долю історичної пам’ятки в періоди царської Росії, СРСР та незалежної України;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uk-UA" sz="24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з’ясувати туристичні можливості та перспективи будівлі</a:t>
            </a:r>
          </a:p>
          <a:p>
            <a:pPr marL="0" indent="0">
              <a:buNone/>
            </a:pP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866466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E404C-8580-47AA-B740-A7CDC3650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32" y="1017428"/>
            <a:ext cx="9692640" cy="1325562"/>
          </a:xfrm>
        </p:spPr>
        <p:txBody>
          <a:bodyPr>
            <a:noAutofit/>
          </a:bodyPr>
          <a:lstStyle/>
          <a:p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Історія міста Тетієва тісно переплетена із історією шляхетських родів які володіли тутешніми землями і залишили свій слід у архітектурі міста. Перший </a:t>
            </a:r>
            <a:r>
              <a:rPr lang="uk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деревяний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костел датується 1775 роком, збудований родом </a:t>
            </a:r>
            <a:r>
              <a:rPr lang="uk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Денгоф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На його місці у 1804 р. </a:t>
            </a:r>
            <a:r>
              <a:rPr lang="uk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Томаш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Адам Островський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поставив мурований костел святого Яна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Непомуцена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2400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48C6BB5-1151-49E8-B367-CB6235DBE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032" y="2014696"/>
            <a:ext cx="7497445" cy="468054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3046D5-C0CA-470D-BCD4-704719324E53}"/>
              </a:ext>
            </a:extLst>
          </p:cNvPr>
          <p:cNvSpPr txBox="1"/>
          <p:nvPr/>
        </p:nvSpPr>
        <p:spPr>
          <a:xfrm>
            <a:off x="8007477" y="5688449"/>
            <a:ext cx="32396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/>
              <a:t>Зображення костелу у Тетієві</a:t>
            </a:r>
          </a:p>
          <a:p>
            <a:pPr algn="ctr"/>
            <a:r>
              <a:rPr lang="uk-UA" sz="1400" dirty="0"/>
              <a:t>із польського журналу</a:t>
            </a:r>
          </a:p>
          <a:p>
            <a:pPr algn="ctr"/>
            <a:r>
              <a:rPr lang="uk-UA" sz="1400" i="0" dirty="0">
                <a:solidFill>
                  <a:srgbClr val="242F33"/>
                </a:solidFill>
                <a:effectLst/>
                <a:latin typeface="ProximaNova"/>
              </a:rPr>
              <a:t>«</a:t>
            </a:r>
            <a:r>
              <a:rPr lang="en-US" sz="1400" i="0" dirty="0" err="1">
                <a:solidFill>
                  <a:srgbClr val="242F33"/>
                </a:solidFill>
                <a:effectLst/>
                <a:latin typeface="ProximaNova"/>
              </a:rPr>
              <a:t>Tygodnik</a:t>
            </a:r>
            <a:r>
              <a:rPr lang="en-US" sz="1400" i="0" dirty="0">
                <a:solidFill>
                  <a:srgbClr val="242F33"/>
                </a:solidFill>
                <a:effectLst/>
                <a:latin typeface="ProximaNova"/>
              </a:rPr>
              <a:t> </a:t>
            </a:r>
            <a:r>
              <a:rPr lang="en-US" sz="1400" i="0" dirty="0" err="1">
                <a:solidFill>
                  <a:srgbClr val="242F33"/>
                </a:solidFill>
                <a:effectLst/>
                <a:latin typeface="ProximaNova"/>
              </a:rPr>
              <a:t>Ilustrowany</a:t>
            </a:r>
            <a:r>
              <a:rPr lang="uk-UA" sz="1400" i="0" dirty="0">
                <a:solidFill>
                  <a:srgbClr val="242F33"/>
                </a:solidFill>
                <a:effectLst/>
                <a:latin typeface="ProximaNova"/>
              </a:rPr>
              <a:t>» за 1884 рік</a:t>
            </a:r>
            <a:endParaRPr lang="en-US" sz="1400" i="0" dirty="0">
              <a:solidFill>
                <a:srgbClr val="242F33"/>
              </a:solidFill>
              <a:effectLst/>
              <a:latin typeface="ProximaNova"/>
            </a:endParaRPr>
          </a:p>
          <a:p>
            <a:pPr algn="ctr"/>
            <a:endParaRPr lang="uk-UA" sz="1400" dirty="0"/>
          </a:p>
          <a:p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732309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E404C-8580-47AA-B740-A7CDC3650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92" y="141402"/>
            <a:ext cx="10915255" cy="1325562"/>
          </a:xfrm>
        </p:spPr>
        <p:txBody>
          <a:bodyPr>
            <a:no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Костел був духовним осередком переважно для поляків, що проживали на тутешніх територіях. Парафією у Тетієві керували францисканці-бернардини, що регулярно піддавалися релігійним утискам з боку російської імперії. 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 фотографіям можемо уявити яким був вигляд храму на початку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046D5-C0CA-470D-BCD4-704719324E53}"/>
              </a:ext>
            </a:extLst>
          </p:cNvPr>
          <p:cNvSpPr txBox="1"/>
          <p:nvPr/>
        </p:nvSpPr>
        <p:spPr>
          <a:xfrm>
            <a:off x="8007477" y="5688449"/>
            <a:ext cx="32396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костелу датовані 1914р. із «Словника географічного КОРОЛІВСТВА ПОЛЬСЬКОГО» том 11 ст.72 </a:t>
            </a:r>
            <a:endParaRPr lang="en-US" sz="1400" i="0" dirty="0">
              <a:solidFill>
                <a:srgbClr val="242F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400" dirty="0"/>
          </a:p>
          <a:p>
            <a:endParaRPr lang="uk-UA" sz="1400" dirty="0"/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7186A0A3-C6E2-4A7A-A8D6-0765E48E1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078" y="1556167"/>
            <a:ext cx="7044892" cy="5086961"/>
          </a:xfrm>
        </p:spPr>
      </p:pic>
    </p:spTree>
    <p:extLst>
      <p:ext uri="{BB962C8B-B14F-4D97-AF65-F5344CB8AC3E}">
        <p14:creationId xmlns:p14="http://schemas.microsoft.com/office/powerpoint/2010/main" val="332550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35D32B-8BD7-4FC1-AB30-4FA416ADB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168" y="240983"/>
            <a:ext cx="9692640" cy="1325562"/>
          </a:xfrm>
        </p:spPr>
        <p:txBody>
          <a:bodyPr>
            <a:noAutofit/>
          </a:bodyPr>
          <a:lstStyle/>
          <a:p>
            <a:r>
              <a:rPr lang="uk-UA" sz="2400" b="0" i="0" dirty="0">
                <a:solidFill>
                  <a:srgbClr val="000000"/>
                </a:solidFill>
                <a:effectLst/>
                <a:latin typeface="Didact Gothic"/>
              </a:rPr>
              <a:t>   </a:t>
            </a:r>
            <a:r>
              <a:rPr lang="uk-UA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Разом із приходом до влади більшовиків розпочалася боротьба з релігією і знищення сакральних об’єктів. В цей час костел було націоналізовано радянською владою, а настоятеля було вигнано 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uk-UA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свого житла. В приміщені костелу розмістили цех заводу «Електронмаш».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9AF3D7D2-95DC-4A38-8C1D-661CBB435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3168" y="1800384"/>
            <a:ext cx="6187441" cy="464058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6C1CB0-265D-404D-BE23-30EB38DD9FDE}"/>
              </a:ext>
            </a:extLst>
          </p:cNvPr>
          <p:cNvSpPr txBox="1"/>
          <p:nvPr/>
        </p:nvSpPr>
        <p:spPr>
          <a:xfrm>
            <a:off x="5979160" y="5057616"/>
            <a:ext cx="6106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i="0" dirty="0">
                <a:solidFill>
                  <a:srgbClr val="000000"/>
                </a:solidFill>
                <a:effectLst/>
                <a:latin typeface="Didact Gothic"/>
              </a:rPr>
              <a:t>  </a:t>
            </a:r>
            <a:r>
              <a:rPr lang="uk-UA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Виробниче приміщення на місці </a:t>
            </a:r>
          </a:p>
          <a:p>
            <a:pPr algn="ctr"/>
            <a:r>
              <a:rPr lang="uk-UA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католицької святині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187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BFAB7-F8C3-496F-9B2C-EECFDFE5D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066800"/>
            <a:ext cx="9692640" cy="1325562"/>
          </a:xfrm>
        </p:spPr>
        <p:txBody>
          <a:bodyPr>
            <a:normAutofit fontScale="90000"/>
          </a:bodyPr>
          <a:lstStyle/>
          <a:p>
            <a:r>
              <a:rPr lang="uk-UA" dirty="0"/>
              <a:t>Радянська влада усілякими можливими засобами намагалася викорінити історичне минуле споруди і навіть приховала її новобудовою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5CE7F41-727C-4C78-999E-E1EEF9A1D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" y="2723842"/>
            <a:ext cx="4000591" cy="258038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822E38-3E15-4A86-8F80-9598FBA79FB6}"/>
              </a:ext>
            </a:extLst>
          </p:cNvPr>
          <p:cNvSpPr txBox="1"/>
          <p:nvPr/>
        </p:nvSpPr>
        <p:spPr>
          <a:xfrm>
            <a:off x="20320" y="5314521"/>
            <a:ext cx="6075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Оригінальна частина костелу з різних ракурсів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A2E636-E904-42F3-A6BB-9490CD1B8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031" y="2723842"/>
            <a:ext cx="1943009" cy="25906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0069D-A61A-45A6-AAB4-B3F52CA64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720" y="2723842"/>
            <a:ext cx="4998720" cy="25803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F4250B-15F4-46E2-8CE9-4BA93178EDA1}"/>
              </a:ext>
            </a:extLst>
          </p:cNvPr>
          <p:cNvSpPr txBox="1"/>
          <p:nvPr/>
        </p:nvSpPr>
        <p:spPr>
          <a:xfrm>
            <a:off x="6096000" y="5324818"/>
            <a:ext cx="612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Радянська добудова, вид з центру міста</a:t>
            </a:r>
          </a:p>
        </p:txBody>
      </p:sp>
    </p:spTree>
    <p:extLst>
      <p:ext uri="{BB962C8B-B14F-4D97-AF65-F5344CB8AC3E}">
        <p14:creationId xmlns:p14="http://schemas.microsoft.com/office/powerpoint/2010/main" val="1829089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BFAB7-F8C3-496F-9B2C-EECFDFE5D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38" y="501069"/>
            <a:ext cx="9692640" cy="1325562"/>
          </a:xfrm>
        </p:spPr>
        <p:txBody>
          <a:bodyPr>
            <a:noAutofit/>
          </a:bodyPr>
          <a:lstStyle/>
          <a:p>
            <a:pPr algn="ctr"/>
            <a:r>
              <a:rPr lang="uk-UA" sz="4000" dirty="0"/>
              <a:t>Про колишню велич і красу комплексу нам нагадує лише вціліла частка його минулого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FDCC51-5D12-4683-94B2-F875FF5A4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852" y="1953463"/>
            <a:ext cx="6398459" cy="42664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9A7458-6630-4B34-AC77-182AC482FDA0}"/>
              </a:ext>
            </a:extLst>
          </p:cNvPr>
          <p:cNvSpPr txBox="1"/>
          <p:nvPr/>
        </p:nvSpPr>
        <p:spPr>
          <a:xfrm>
            <a:off x="461913" y="6346768"/>
            <a:ext cx="10388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Каплиця-усипальниця роду </a:t>
            </a:r>
            <a:r>
              <a:rPr lang="uk-UA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Свейковських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622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BF3A8-20C6-4E0B-996B-D2F95BDE7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503238"/>
            <a:ext cx="9692640" cy="1325562"/>
          </a:xfrm>
        </p:spPr>
        <p:txBody>
          <a:bodyPr>
            <a:normAutofit fontScale="90000"/>
          </a:bodyPr>
          <a:lstStyle/>
          <a:p>
            <a:r>
              <a:rPr lang="uk-UA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початку XX століття одним із найбагатших місцевих землевласників  був </a:t>
            </a:r>
            <a:r>
              <a:rPr lang="uk-UA" sz="440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Емануель</a:t>
            </a:r>
            <a:r>
              <a:rPr lang="uk-UA" sz="440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40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Свейковський</a:t>
            </a:r>
            <a:r>
              <a:rPr lang="uk-UA" sz="440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3CC4D88-FC3F-417B-9B4F-8415D0190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62" y="2013736"/>
            <a:ext cx="3553351" cy="2819956"/>
          </a:xfrm>
        </p:spPr>
      </p:pic>
      <p:pic>
        <p:nvPicPr>
          <p:cNvPr id="8" name="Picture 6" descr="C:\Users\Администратор\Desktop\МАН Владислав\200px-POL_COA_Trzaska.svg.png">
            <a:extLst>
              <a:ext uri="{FF2B5EF4-FFF2-40B4-BE49-F238E27FC236}">
                <a16:creationId xmlns:a16="http://schemas.microsoft.com/office/drawing/2014/main" id="{ACE7C12A-E38A-41D6-9A8E-33536129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795" y="1828800"/>
            <a:ext cx="19050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2B06B4-2C50-4078-A17F-20A28CA3FD9E}"/>
              </a:ext>
            </a:extLst>
          </p:cNvPr>
          <p:cNvSpPr txBox="1"/>
          <p:nvPr/>
        </p:nvSpPr>
        <p:spPr>
          <a:xfrm>
            <a:off x="3513627" y="4570465"/>
            <a:ext cx="25945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Герб роду Свейковських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9E391-A5CF-487C-BEFF-CC3B50213668}"/>
              </a:ext>
            </a:extLst>
          </p:cNvPr>
          <p:cNvSpPr txBox="1"/>
          <p:nvPr/>
        </p:nvSpPr>
        <p:spPr>
          <a:xfrm>
            <a:off x="135268" y="5146078"/>
            <a:ext cx="67944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 біографія доволі насичена. В</a:t>
            </a:r>
            <a:r>
              <a:rPr lang="uk-UA" sz="180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Ягеллонському</a:t>
            </a:r>
            <a:r>
              <a:rPr lang="uk-UA" sz="180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університеті здобув ступінь доктора філософії, цікавився історією та мистецтвом. Його авторству належать книги «Щоденник Краківського товариства друзів мистецтва», «Монографія Дуклі», «Контур історії мистецтва ткацтва вишивки» та багато інших.</a:t>
            </a:r>
            <a:endParaRPr lang="uk-U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2E34F6-33FA-40FF-B802-1B0A5602169C}"/>
              </a:ext>
            </a:extLst>
          </p:cNvPr>
          <p:cNvSpPr txBox="1"/>
          <p:nvPr/>
        </p:nvSpPr>
        <p:spPr>
          <a:xfrm>
            <a:off x="6344936" y="1684738"/>
            <a:ext cx="479117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1905 році він одружився на графині Софії </a:t>
            </a:r>
            <a:r>
              <a:rPr lang="uk-UA" sz="180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Замойській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мав від неї трьох дітей. Але щасливе сімейне життя було не довгим.  Під час повернення із Єгипту,  де пані Софія лікувалася, у м. Афінах пан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Емануель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захворів на запалення легень, що погіршило стан його здоров’я</a:t>
            </a:r>
            <a:r>
              <a:rPr lang="ru-RU" sz="180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180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невдовзі</a:t>
            </a:r>
            <a:r>
              <a:rPr lang="ru-RU" sz="180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він</a:t>
            </a:r>
            <a:r>
              <a:rPr lang="ru-RU" sz="180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помер.</a:t>
            </a:r>
            <a:endParaRPr lang="uk-UA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ABF736-D03E-4C0C-9ED4-A19D984BB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817" y="3716063"/>
            <a:ext cx="2064757" cy="261238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4250883-EFE6-4C69-A00A-5854718D9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5716" y="3636183"/>
            <a:ext cx="2092031" cy="2718579"/>
          </a:xfrm>
          <a:prstGeom prst="rect">
            <a:avLst/>
          </a:prstGeom>
          <a:effectLst>
            <a:softEdge rad="304800"/>
          </a:effectLst>
        </p:spPr>
      </p:pic>
      <p:sp>
        <p:nvSpPr>
          <p:cNvPr id="16" name="Місце для вмісту 8">
            <a:extLst>
              <a:ext uri="{FF2B5EF4-FFF2-40B4-BE49-F238E27FC236}">
                <a16:creationId xmlns:a16="http://schemas.microsoft.com/office/drawing/2014/main" id="{030E94AA-8EA3-447A-A31B-035B61B58E65}"/>
              </a:ext>
            </a:extLst>
          </p:cNvPr>
          <p:cNvSpPr txBox="1">
            <a:spLocks/>
          </p:cNvSpPr>
          <p:nvPr/>
        </p:nvSpPr>
        <p:spPr>
          <a:xfrm>
            <a:off x="7141211" y="6354762"/>
            <a:ext cx="4076192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uk-UA" b="1" dirty="0"/>
              <a:t>Графиня Софія </a:t>
            </a:r>
            <a:r>
              <a:rPr lang="uk-UA" b="1" dirty="0" err="1"/>
              <a:t>Замойська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508582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05EB8-93F7-4D4A-90E9-42E5C9C6A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538600"/>
            <a:ext cx="9692640" cy="1325562"/>
          </a:xfrm>
        </p:spPr>
        <p:txBody>
          <a:bodyPr>
            <a:noAutofit/>
          </a:bodyPr>
          <a:lstStyle/>
          <a:p>
            <a:r>
              <a:rPr lang="uk-UA" sz="2800" dirty="0"/>
              <a:t>Саме для свого чоловіка пані Софія організувала будівництво каплиці-усипальниці. Про це свідчать надписи </a:t>
            </a:r>
            <a:r>
              <a:rPr lang="uk-UA" sz="2800" dirty="0" err="1"/>
              <a:t>польскою</a:t>
            </a:r>
            <a:r>
              <a:rPr lang="uk-UA" sz="2800" dirty="0"/>
              <a:t> мовою на стінах приміщення: </a:t>
            </a:r>
            <a:br>
              <a:rPr lang="uk-UA" sz="2800" dirty="0"/>
            </a:br>
            <a:r>
              <a:rPr lang="uk-UA" sz="2800" dirty="0"/>
              <a:t>«Коханому </a:t>
            </a:r>
            <a:r>
              <a:rPr lang="uk-UA" sz="2800" dirty="0" err="1"/>
              <a:t>Емануелю</a:t>
            </a:r>
            <a:r>
              <a:rPr lang="uk-UA" sz="2800" dirty="0"/>
              <a:t> та предкам його…»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5528FB2-7473-480F-8882-8A8373ADF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688" y="2032218"/>
            <a:ext cx="10263632" cy="1885950"/>
          </a:xfrm>
          <a:effectLst>
            <a:softEdge rad="1524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CADBC6-E1E0-43B6-A5DF-2C2CE43E7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88" y="4086225"/>
            <a:ext cx="10263632" cy="2771775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3785729510"/>
      </p:ext>
    </p:extLst>
  </p:cSld>
  <p:clrMapOvr>
    <a:masterClrMapping/>
  </p:clrMapOvr>
</p:sld>
</file>

<file path=ppt/theme/theme1.xml><?xml version="1.0" encoding="utf-8"?>
<a:theme xmlns:a="http://schemas.openxmlformats.org/drawingml/2006/main" name="Краєвид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7458_TF67347921.potx" id="{66390814-7206-4CF1-B9F4-5ACFD36038AC}" vid="{67E79503-1D22-413D-8D94-61467D791CD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274086-DBC4-4534-ADD1-A99867C702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C17B96-44E1-4D27-8275-49488FA5EBD9}">
  <ds:schemaRefs>
    <ds:schemaRef ds:uri="16c05727-aa75-4e4a-9b5f-8a80a1165891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71af3243-3dd4-4a8d-8c0d-dd76da1f02a5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1F3672F-4ECD-442D-A450-8D0D8AE9AB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1253</TotalTime>
  <Words>1329</Words>
  <Application>Microsoft Office PowerPoint</Application>
  <PresentationFormat>Широкий екран</PresentationFormat>
  <Paragraphs>68</Paragraphs>
  <Slides>15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Schoolbook</vt:lpstr>
      <vt:lpstr>Didact Gothic</vt:lpstr>
      <vt:lpstr>ProximaNova</vt:lpstr>
      <vt:lpstr>Times New Roman</vt:lpstr>
      <vt:lpstr>Wingdings 2</vt:lpstr>
      <vt:lpstr>Краєвид</vt:lpstr>
      <vt:lpstr>Київське обласне територіальне відділення МАН України Всеукраїнський інтерактивний конкурс  «МАН-ЮНІОР ДОСЛІДНИК -  2024» Номінація  «Історія»   Тема науково-дослідницького проєкту: «Вціліла історія: екскурсія до каплиці Свейковських – частини зруйнованогокомплексу костелу святого Яна Непомука»</vt:lpstr>
      <vt:lpstr>Мета дослідження :  - ознайомитися з особливостями історичної пам’ятки:  комплексу тетіївського костелу святого Яна Непомука;  - узагальнити та систематизувати усі наявні дані про історію каплиці Свейковських; - створити екскурсію, яка б посилила цікавість у місцевого населення до історії рідного краю; - акцентувати увагу на розвиток туристичної сфери в місті;   </vt:lpstr>
      <vt:lpstr>Історія міста Тетієва тісно переплетена із історією шляхетських родів які володіли тутешніми землями і залишили свій слід у архітектурі міста. Перший деревяний костел датується 1775 роком, збудований родом Денгоф. На його місці у 1804 р. Томаш Адам Островський поставив мурований костел святого Яна Непомуцена.  </vt:lpstr>
      <vt:lpstr>Костел був духовним осередком переважно для поляків, що проживали на тутешніх територіях. Парафією у Тетієві керували францисканці-бернардини, що регулярно піддавалися релігійним утискам з боку російської імперії.  Завдяки фотографіям можемо уявити яким був вигляд храму на початку XXст.</vt:lpstr>
      <vt:lpstr>   Разом із приходом до влади більшовиків розпочалася боротьба з релігією і знищення сакральних об’єктів. В цей час костел було націоналізовано радянською владою, а настоятеля було вигнано із свого житла. В приміщені костелу розмістили цех заводу «Електронмаш».</vt:lpstr>
      <vt:lpstr>Радянська влада усілякими можливими засобами намагалася викорінити історичне минуле споруди і навіть приховала її новобудовою</vt:lpstr>
      <vt:lpstr>Про колишню велич і красу комплексу нам нагадує лише вціліла частка його минулого</vt:lpstr>
      <vt:lpstr>На початку XX століття одним із найбагатших місцевих землевласників  був Емануель Свейковський.</vt:lpstr>
      <vt:lpstr>Саме для свого чоловіка пані Софія організувала будівництво каплиці-усипальниці. Про це свідчать надписи польскою мовою на стінах приміщення:  «Коханому Емануелю та предкам його…»</vt:lpstr>
      <vt:lpstr>Споруда побудована у формі античного храму простильного типу, в плані близька до квадрата.</vt:lpstr>
      <vt:lpstr>Не пройшли комуністи осторонь і каплиці. Її використовували як клуб, пізніше як склад. Підземну частину було по-варварському переоблаштовано, а саме поховання було розбито і пограбовано.</vt:lpstr>
      <vt:lpstr>Так стала виглядати усипальниця за часів радянського союзу</vt:lpstr>
      <vt:lpstr>В часи незалежності України каплиця знову відновила свою роботу. 19 жовтня 2005 року місцеву парафію було зареєстровано в Київській обласній державній адміністрації. У 2011 році будівля перейшла у  власність релігійної громади Римо-Католицької Церкви. У приміщенні регулярно проводяться богослужіння, підтримується його належний стан і планується подальша реставрація. На сьогодні благодійний фонд у власності якого знаходиться приміщення костелу розпочав роботу над передачу його у власність римо-католицької парафії. Маємо надію, що найближчим часом його буде відреставровано і ми проведемо екскурсію у відновленому костелі.</vt:lpstr>
      <vt:lpstr>Висновки:</vt:lpstr>
      <vt:lpstr>СПИСОК ВИКОРИСТАНИХ ДЖЕРЕЛ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Київське обласне територіальне відділення МАН України Всеукраїнський інтерактивний конкурс  «МАН-ЮНІОР ДОСЛІДНИК -  2022» Номінація  «Історія»   Тема науково-дослідницького проєкту: «Каплиця Свейковських – культурна спадщина Тетіївщини»</dc:title>
  <dc:creator>User</dc:creator>
  <cp:lastModifiedBy>User</cp:lastModifiedBy>
  <cp:revision>13</cp:revision>
  <dcterms:created xsi:type="dcterms:W3CDTF">2022-04-23T21:49:32Z</dcterms:created>
  <dcterms:modified xsi:type="dcterms:W3CDTF">2024-04-15T11:44:01Z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