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77" r:id="rId4"/>
  </p:sldMasterIdLst>
  <p:notesMasterIdLst>
    <p:notesMasterId r:id="rId18"/>
  </p:notesMasterIdLst>
  <p:handoutMasterIdLst>
    <p:handoutMasterId r:id="rId19"/>
  </p:handoutMasterIdLst>
  <p:sldIdLst>
    <p:sldId id="299" r:id="rId5"/>
    <p:sldId id="298" r:id="rId6"/>
    <p:sldId id="322" r:id="rId7"/>
    <p:sldId id="323" r:id="rId8"/>
    <p:sldId id="324" r:id="rId9"/>
    <p:sldId id="330" r:id="rId10"/>
    <p:sldId id="325" r:id="rId11"/>
    <p:sldId id="331" r:id="rId12"/>
    <p:sldId id="328" r:id="rId13"/>
    <p:sldId id="326" r:id="rId14"/>
    <p:sldId id="327" r:id="rId15"/>
    <p:sldId id="329" r:id="rId16"/>
    <p:sldId id="33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A93"/>
    <a:srgbClr val="230957"/>
    <a:srgbClr val="363449"/>
    <a:srgbClr val="433F50"/>
    <a:srgbClr val="DCDBE0"/>
    <a:srgbClr val="CCECFF"/>
    <a:srgbClr val="F2EFB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Помірний стиль 1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Помір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8339" autoAdjust="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NICEF\Desktop\&#1088;&#1086;&#1073;&#1086;&#1090;&#1072;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NICEF\Desktop\&#1088;&#1086;&#1073;&#1086;&#1090;&#1072;%20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Аркуш2!$B$3</c:f>
              <c:strCache>
                <c:ptCount val="1"/>
                <c:pt idx="0">
                  <c:v>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Аркуш2!$C$3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282-482B-BA64-E8CBDC38A27E}"/>
            </c:ext>
          </c:extLst>
        </c:ser>
        <c:ser>
          <c:idx val="1"/>
          <c:order val="1"/>
          <c:tx>
            <c:strRef>
              <c:f>Аркуш2!$B$4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Аркуш2!$C$4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2282-482B-BA64-E8CBDC38A27E}"/>
            </c:ext>
          </c:extLst>
        </c:ser>
        <c:ser>
          <c:idx val="2"/>
          <c:order val="2"/>
          <c:tx>
            <c:strRef>
              <c:f>Аркуш2!$B$5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Аркуш2!$C$5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82-482B-BA64-E8CBDC38A27E}"/>
            </c:ext>
          </c:extLst>
        </c:ser>
        <c:ser>
          <c:idx val="3"/>
          <c:order val="3"/>
          <c:tx>
            <c:strRef>
              <c:f>Аркуш2!$B$6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Аркуш2!$C$6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82-482B-BA64-E8CBDC38A27E}"/>
            </c:ext>
          </c:extLst>
        </c:ser>
        <c:ser>
          <c:idx val="4"/>
          <c:order val="4"/>
          <c:tx>
            <c:strRef>
              <c:f>Аркуш2!$B$7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Аркуш2!$C$7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82-482B-BA64-E8CBDC38A27E}"/>
            </c:ext>
          </c:extLst>
        </c:ser>
        <c:ser>
          <c:idx val="5"/>
          <c:order val="5"/>
          <c:tx>
            <c:strRef>
              <c:f>Аркуш2!$B$8</c:f>
              <c:strCache>
                <c:ptCount val="1"/>
                <c:pt idx="0">
                  <c:v>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Аркуш2!$C$8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82-482B-BA64-E8CBDC38A27E}"/>
            </c:ext>
          </c:extLst>
        </c:ser>
        <c:ser>
          <c:idx val="6"/>
          <c:order val="6"/>
          <c:tx>
            <c:strRef>
              <c:f>Аркуш2!$B$9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Аркуш2!$C$9</c:f>
              <c:numCache>
                <c:formatCode>General</c:formatCode>
                <c:ptCount val="1"/>
                <c:pt idx="0">
                  <c:v>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82-482B-BA64-E8CBDC38A27E}"/>
            </c:ext>
          </c:extLst>
        </c:ser>
        <c:ser>
          <c:idx val="7"/>
          <c:order val="7"/>
          <c:tx>
            <c:strRef>
              <c:f>Аркуш2!$B$10</c:f>
              <c:strCache>
                <c:ptCount val="1"/>
                <c:pt idx="0">
                  <c:v>LTP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Аркуш2!$C$10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282-482B-BA64-E8CBDC38A27E}"/>
            </c:ext>
          </c:extLst>
        </c:ser>
        <c:ser>
          <c:idx val="8"/>
          <c:order val="8"/>
          <c:tx>
            <c:strRef>
              <c:f>Аркуш2!$B$11</c:f>
              <c:strCache>
                <c:ptCount val="1"/>
                <c:pt idx="0">
                  <c:v>WD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Аркуш2!$C$11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82-482B-BA64-E8CBDC38A2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9362720"/>
        <c:axId val="867632096"/>
      </c:barChart>
      <c:catAx>
        <c:axId val="949362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sz="2000" dirty="0"/>
                  <a:t>Спектральний клас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632096"/>
        <c:crosses val="autoZero"/>
        <c:auto val="1"/>
        <c:lblAlgn val="ctr"/>
        <c:lblOffset val="100"/>
        <c:noMultiLvlLbl val="0"/>
      </c:catAx>
      <c:valAx>
        <c:axId val="867632096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sz="2000" dirty="0"/>
                  <a:t>Кількість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36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15813750341858E-2"/>
          <c:y val="0.10328279330442287"/>
          <c:w val="0.86204022319916096"/>
          <c:h val="0.6881811627403137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C08-4CA6-ACAE-4E20ACAED2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C08-4CA6-ACAE-4E20ACAED2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C08-4CA6-ACAE-4E20ACAED2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C08-4CA6-ACAE-4E20ACAED2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C08-4CA6-ACAE-4E20ACAED2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C08-4CA6-ACAE-4E20ACAED22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C08-4CA6-ACAE-4E20ACAED225}"/>
              </c:ext>
            </c:extLst>
          </c:dPt>
          <c:dLbls>
            <c:delete val="1"/>
          </c:dLbls>
          <c:cat>
            <c:strRef>
              <c:f>Аркуш12!$E$5:$E$11</c:f>
              <c:strCache>
                <c:ptCount val="7"/>
                <c:pt idx="0">
                  <c:v>по 1</c:v>
                </c:pt>
                <c:pt idx="1">
                  <c:v>по 2</c:v>
                </c:pt>
                <c:pt idx="2">
                  <c:v>по 3</c:v>
                </c:pt>
                <c:pt idx="3">
                  <c:v>по 4</c:v>
                </c:pt>
                <c:pt idx="4">
                  <c:v>по 5</c:v>
                </c:pt>
                <c:pt idx="5">
                  <c:v>по 6</c:v>
                </c:pt>
                <c:pt idx="6">
                  <c:v>по 7</c:v>
                </c:pt>
              </c:strCache>
            </c:strRef>
          </c:cat>
          <c:val>
            <c:numRef>
              <c:f>Аркуш12!$F$5:$F$11</c:f>
              <c:numCache>
                <c:formatCode>General</c:formatCode>
                <c:ptCount val="7"/>
                <c:pt idx="0">
                  <c:v>41</c:v>
                </c:pt>
                <c:pt idx="1">
                  <c:v>21</c:v>
                </c:pt>
                <c:pt idx="2">
                  <c:v>8</c:v>
                </c:pt>
                <c:pt idx="3">
                  <c:v>1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C08-4CA6-ACAE-4E20ACAED22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36240882020387"/>
          <c:y val="0.83367109557854657"/>
          <c:w val="0.63156341460427867"/>
          <c:h val="7.6116906225693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rgbClr val="00206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167262291160033E-2"/>
          <c:y val="2.3866272976977982E-2"/>
          <c:w val="0.88209335422613577"/>
          <c:h val="0.67579006383151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Аркуш11!$C$2</c:f>
              <c:strCache>
                <c:ptCount val="1"/>
                <c:pt idx="0">
                  <c:v>Інфрачервоні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Аркуш11!$B$3:$B$26</c:f>
              <c:strCache>
                <c:ptCount val="24"/>
                <c:pt idx="0">
                  <c:v>Teegarden's Star </c:v>
                </c:pt>
                <c:pt idx="1">
                  <c:v>TPAPPIST-1</c:v>
                </c:pt>
                <c:pt idx="2">
                  <c:v>Proxima Cen </c:v>
                </c:pt>
                <c:pt idx="3">
                  <c:v>GJ 1002</c:v>
                </c:pt>
                <c:pt idx="4">
                  <c:v>GJ 1061</c:v>
                </c:pt>
                <c:pt idx="5">
                  <c:v>Ross 128</c:v>
                </c:pt>
                <c:pt idx="6">
                  <c:v>GJ 273 </c:v>
                </c:pt>
                <c:pt idx="7">
                  <c:v>Wolf 1069</c:v>
                </c:pt>
                <c:pt idx="8">
                  <c:v>GJ 667 C </c:v>
                </c:pt>
                <c:pt idx="9">
                  <c:v>Wolf 1061 </c:v>
                </c:pt>
                <c:pt idx="10">
                  <c:v>GJ 667 </c:v>
                </c:pt>
                <c:pt idx="11">
                  <c:v>Ross 508</c:v>
                </c:pt>
                <c:pt idx="12">
                  <c:v>GJ 433</c:v>
                </c:pt>
                <c:pt idx="13">
                  <c:v>GJ 180 </c:v>
                </c:pt>
                <c:pt idx="14">
                  <c:v>GJ 163 c</c:v>
                </c:pt>
                <c:pt idx="15">
                  <c:v>HIP 38594 b</c:v>
                </c:pt>
                <c:pt idx="16">
                  <c:v>HN Lib </c:v>
                </c:pt>
                <c:pt idx="17">
                  <c:v>GJ 3293 </c:v>
                </c:pt>
                <c:pt idx="18">
                  <c:v>LHS 1140</c:v>
                </c:pt>
                <c:pt idx="19">
                  <c:v>GJ 357 </c:v>
                </c:pt>
                <c:pt idx="20">
                  <c:v>GJ 682 </c:v>
                </c:pt>
                <c:pt idx="21">
                  <c:v>GJ 229 A </c:v>
                </c:pt>
                <c:pt idx="22">
                  <c:v>GJ 514 b</c:v>
                </c:pt>
                <c:pt idx="23">
                  <c:v>GJ 180 </c:v>
                </c:pt>
              </c:strCache>
            </c:strRef>
          </c:cat>
          <c:val>
            <c:numRef>
              <c:f>Аркуш11!$C$3:$C$26</c:f>
              <c:numCache>
                <c:formatCode>General</c:formatCode>
                <c:ptCount val="24"/>
                <c:pt idx="0">
                  <c:v>98</c:v>
                </c:pt>
                <c:pt idx="1">
                  <c:v>115</c:v>
                </c:pt>
                <c:pt idx="2">
                  <c:v>105</c:v>
                </c:pt>
                <c:pt idx="3">
                  <c:v>103</c:v>
                </c:pt>
                <c:pt idx="4">
                  <c:v>79</c:v>
                </c:pt>
                <c:pt idx="5">
                  <c:v>198</c:v>
                </c:pt>
                <c:pt idx="6">
                  <c:v>128</c:v>
                </c:pt>
                <c:pt idx="7">
                  <c:v>103</c:v>
                </c:pt>
                <c:pt idx="8">
                  <c:v>97</c:v>
                </c:pt>
                <c:pt idx="9">
                  <c:v>125</c:v>
                </c:pt>
                <c:pt idx="10">
                  <c:v>97</c:v>
                </c:pt>
                <c:pt idx="11">
                  <c:v>90</c:v>
                </c:pt>
                <c:pt idx="12">
                  <c:v>88</c:v>
                </c:pt>
                <c:pt idx="13">
                  <c:v>110</c:v>
                </c:pt>
                <c:pt idx="14">
                  <c:v>72</c:v>
                </c:pt>
                <c:pt idx="15">
                  <c:v>87</c:v>
                </c:pt>
                <c:pt idx="16">
                  <c:v>99</c:v>
                </c:pt>
                <c:pt idx="17">
                  <c:v>67</c:v>
                </c:pt>
                <c:pt idx="18">
                  <c:v>77</c:v>
                </c:pt>
                <c:pt idx="19">
                  <c:v>106</c:v>
                </c:pt>
                <c:pt idx="20">
                  <c:v>94</c:v>
                </c:pt>
                <c:pt idx="21">
                  <c:v>127</c:v>
                </c:pt>
                <c:pt idx="22">
                  <c:v>142</c:v>
                </c:pt>
                <c:pt idx="23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17-4578-88E1-13589440AEDA}"/>
            </c:ext>
          </c:extLst>
        </c:ser>
        <c:ser>
          <c:idx val="1"/>
          <c:order val="1"/>
          <c:tx>
            <c:strRef>
              <c:f>Аркуш11!$D$2</c:f>
              <c:strCache>
                <c:ptCount val="1"/>
                <c:pt idx="0">
                  <c:v>Гамма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Аркуш11!$B$3:$B$26</c:f>
              <c:strCache>
                <c:ptCount val="24"/>
                <c:pt idx="0">
                  <c:v>Teegarden's Star </c:v>
                </c:pt>
                <c:pt idx="1">
                  <c:v>TPAPPIST-1</c:v>
                </c:pt>
                <c:pt idx="2">
                  <c:v>Proxima Cen </c:v>
                </c:pt>
                <c:pt idx="3">
                  <c:v>GJ 1002</c:v>
                </c:pt>
                <c:pt idx="4">
                  <c:v>GJ 1061</c:v>
                </c:pt>
                <c:pt idx="5">
                  <c:v>Ross 128</c:v>
                </c:pt>
                <c:pt idx="6">
                  <c:v>GJ 273 </c:v>
                </c:pt>
                <c:pt idx="7">
                  <c:v>Wolf 1069</c:v>
                </c:pt>
                <c:pt idx="8">
                  <c:v>GJ 667 C </c:v>
                </c:pt>
                <c:pt idx="9">
                  <c:v>Wolf 1061 </c:v>
                </c:pt>
                <c:pt idx="10">
                  <c:v>GJ 667 </c:v>
                </c:pt>
                <c:pt idx="11">
                  <c:v>Ross 508</c:v>
                </c:pt>
                <c:pt idx="12">
                  <c:v>GJ 433</c:v>
                </c:pt>
                <c:pt idx="13">
                  <c:v>GJ 180 </c:v>
                </c:pt>
                <c:pt idx="14">
                  <c:v>GJ 163 c</c:v>
                </c:pt>
                <c:pt idx="15">
                  <c:v>HIP 38594 b</c:v>
                </c:pt>
                <c:pt idx="16">
                  <c:v>HN Lib </c:v>
                </c:pt>
                <c:pt idx="17">
                  <c:v>GJ 3293 </c:v>
                </c:pt>
                <c:pt idx="18">
                  <c:v>LHS 1140</c:v>
                </c:pt>
                <c:pt idx="19">
                  <c:v>GJ 357 </c:v>
                </c:pt>
                <c:pt idx="20">
                  <c:v>GJ 682 </c:v>
                </c:pt>
                <c:pt idx="21">
                  <c:v>GJ 229 A </c:v>
                </c:pt>
                <c:pt idx="22">
                  <c:v>GJ 514 b</c:v>
                </c:pt>
                <c:pt idx="23">
                  <c:v>GJ 180 </c:v>
                </c:pt>
              </c:strCache>
            </c:strRef>
          </c:cat>
          <c:val>
            <c:numRef>
              <c:f>Аркуш11!$D$3:$D$26</c:f>
              <c:numCache>
                <c:formatCode>General</c:formatCode>
                <c:ptCount val="24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17-4578-88E1-13589440AEDA}"/>
            </c:ext>
          </c:extLst>
        </c:ser>
        <c:ser>
          <c:idx val="2"/>
          <c:order val="2"/>
          <c:tx>
            <c:strRef>
              <c:f>Аркуш11!$E$2</c:f>
              <c:strCache>
                <c:ptCount val="1"/>
                <c:pt idx="0">
                  <c:v>Рентгенівські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Аркуш11!$B$3:$B$26</c:f>
              <c:strCache>
                <c:ptCount val="24"/>
                <c:pt idx="0">
                  <c:v>Teegarden's Star </c:v>
                </c:pt>
                <c:pt idx="1">
                  <c:v>TPAPPIST-1</c:v>
                </c:pt>
                <c:pt idx="2">
                  <c:v>Proxima Cen </c:v>
                </c:pt>
                <c:pt idx="3">
                  <c:v>GJ 1002</c:v>
                </c:pt>
                <c:pt idx="4">
                  <c:v>GJ 1061</c:v>
                </c:pt>
                <c:pt idx="5">
                  <c:v>Ross 128</c:v>
                </c:pt>
                <c:pt idx="6">
                  <c:v>GJ 273 </c:v>
                </c:pt>
                <c:pt idx="7">
                  <c:v>Wolf 1069</c:v>
                </c:pt>
                <c:pt idx="8">
                  <c:v>GJ 667 C </c:v>
                </c:pt>
                <c:pt idx="9">
                  <c:v>Wolf 1061 </c:v>
                </c:pt>
                <c:pt idx="10">
                  <c:v>GJ 667 </c:v>
                </c:pt>
                <c:pt idx="11">
                  <c:v>Ross 508</c:v>
                </c:pt>
                <c:pt idx="12">
                  <c:v>GJ 433</c:v>
                </c:pt>
                <c:pt idx="13">
                  <c:v>GJ 180 </c:v>
                </c:pt>
                <c:pt idx="14">
                  <c:v>GJ 163 c</c:v>
                </c:pt>
                <c:pt idx="15">
                  <c:v>HIP 38594 b</c:v>
                </c:pt>
                <c:pt idx="16">
                  <c:v>HN Lib </c:v>
                </c:pt>
                <c:pt idx="17">
                  <c:v>GJ 3293 </c:v>
                </c:pt>
                <c:pt idx="18">
                  <c:v>LHS 1140</c:v>
                </c:pt>
                <c:pt idx="19">
                  <c:v>GJ 357 </c:v>
                </c:pt>
                <c:pt idx="20">
                  <c:v>GJ 682 </c:v>
                </c:pt>
                <c:pt idx="21">
                  <c:v>GJ 229 A </c:v>
                </c:pt>
                <c:pt idx="22">
                  <c:v>GJ 514 b</c:v>
                </c:pt>
                <c:pt idx="23">
                  <c:v>GJ 180 </c:v>
                </c:pt>
              </c:strCache>
            </c:strRef>
          </c:cat>
          <c:val>
            <c:numRef>
              <c:f>Аркуш11!$E$3:$E$26</c:f>
              <c:numCache>
                <c:formatCode>General</c:formatCode>
                <c:ptCount val="24"/>
                <c:pt idx="0">
                  <c:v>16</c:v>
                </c:pt>
                <c:pt idx="1">
                  <c:v>37</c:v>
                </c:pt>
                <c:pt idx="2">
                  <c:v>107</c:v>
                </c:pt>
                <c:pt idx="3">
                  <c:v>12</c:v>
                </c:pt>
                <c:pt idx="4">
                  <c:v>24</c:v>
                </c:pt>
                <c:pt idx="5">
                  <c:v>46</c:v>
                </c:pt>
                <c:pt idx="6">
                  <c:v>30</c:v>
                </c:pt>
                <c:pt idx="7">
                  <c:v>5</c:v>
                </c:pt>
                <c:pt idx="8">
                  <c:v>38</c:v>
                </c:pt>
                <c:pt idx="9">
                  <c:v>18</c:v>
                </c:pt>
                <c:pt idx="10">
                  <c:v>30</c:v>
                </c:pt>
                <c:pt idx="11">
                  <c:v>6</c:v>
                </c:pt>
                <c:pt idx="12">
                  <c:v>17</c:v>
                </c:pt>
                <c:pt idx="13">
                  <c:v>25</c:v>
                </c:pt>
                <c:pt idx="14">
                  <c:v>16</c:v>
                </c:pt>
                <c:pt idx="15">
                  <c:v>13</c:v>
                </c:pt>
                <c:pt idx="16">
                  <c:v>15</c:v>
                </c:pt>
                <c:pt idx="17">
                  <c:v>8</c:v>
                </c:pt>
                <c:pt idx="18">
                  <c:v>19</c:v>
                </c:pt>
                <c:pt idx="19">
                  <c:v>23</c:v>
                </c:pt>
                <c:pt idx="20">
                  <c:v>61</c:v>
                </c:pt>
                <c:pt idx="21">
                  <c:v>43</c:v>
                </c:pt>
                <c:pt idx="22">
                  <c:v>29</c:v>
                </c:pt>
                <c:pt idx="2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17-4578-88E1-13589440AEDA}"/>
            </c:ext>
          </c:extLst>
        </c:ser>
        <c:ser>
          <c:idx val="3"/>
          <c:order val="3"/>
          <c:tx>
            <c:strRef>
              <c:f>Аркуш11!$F$2</c:f>
              <c:strCache>
                <c:ptCount val="1"/>
                <c:pt idx="0">
                  <c:v>Ультрафіолетові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Аркуш11!$B$3:$B$26</c:f>
              <c:strCache>
                <c:ptCount val="24"/>
                <c:pt idx="0">
                  <c:v>Teegarden's Star </c:v>
                </c:pt>
                <c:pt idx="1">
                  <c:v>TPAPPIST-1</c:v>
                </c:pt>
                <c:pt idx="2">
                  <c:v>Proxima Cen </c:v>
                </c:pt>
                <c:pt idx="3">
                  <c:v>GJ 1002</c:v>
                </c:pt>
                <c:pt idx="4">
                  <c:v>GJ 1061</c:v>
                </c:pt>
                <c:pt idx="5">
                  <c:v>Ross 128</c:v>
                </c:pt>
                <c:pt idx="6">
                  <c:v>GJ 273 </c:v>
                </c:pt>
                <c:pt idx="7">
                  <c:v>Wolf 1069</c:v>
                </c:pt>
                <c:pt idx="8">
                  <c:v>GJ 667 C </c:v>
                </c:pt>
                <c:pt idx="9">
                  <c:v>Wolf 1061 </c:v>
                </c:pt>
                <c:pt idx="10">
                  <c:v>GJ 667 </c:v>
                </c:pt>
                <c:pt idx="11">
                  <c:v>Ross 508</c:v>
                </c:pt>
                <c:pt idx="12">
                  <c:v>GJ 433</c:v>
                </c:pt>
                <c:pt idx="13">
                  <c:v>GJ 180 </c:v>
                </c:pt>
                <c:pt idx="14">
                  <c:v>GJ 163 c</c:v>
                </c:pt>
                <c:pt idx="15">
                  <c:v>HIP 38594 b</c:v>
                </c:pt>
                <c:pt idx="16">
                  <c:v>HN Lib </c:v>
                </c:pt>
                <c:pt idx="17">
                  <c:v>GJ 3293 </c:v>
                </c:pt>
                <c:pt idx="18">
                  <c:v>LHS 1140</c:v>
                </c:pt>
                <c:pt idx="19">
                  <c:v>GJ 357 </c:v>
                </c:pt>
                <c:pt idx="20">
                  <c:v>GJ 682 </c:v>
                </c:pt>
                <c:pt idx="21">
                  <c:v>GJ 229 A </c:v>
                </c:pt>
                <c:pt idx="22">
                  <c:v>GJ 514 b</c:v>
                </c:pt>
                <c:pt idx="23">
                  <c:v>GJ 180 </c:v>
                </c:pt>
              </c:strCache>
            </c:strRef>
          </c:cat>
          <c:val>
            <c:numRef>
              <c:f>Аркуш11!$F$3:$F$26</c:f>
              <c:numCache>
                <c:formatCode>General</c:formatCode>
                <c:ptCount val="24"/>
                <c:pt idx="0">
                  <c:v>10</c:v>
                </c:pt>
                <c:pt idx="1">
                  <c:v>12</c:v>
                </c:pt>
                <c:pt idx="2">
                  <c:v>28</c:v>
                </c:pt>
                <c:pt idx="3">
                  <c:v>6</c:v>
                </c:pt>
                <c:pt idx="4">
                  <c:v>7</c:v>
                </c:pt>
                <c:pt idx="5">
                  <c:v>24</c:v>
                </c:pt>
                <c:pt idx="6">
                  <c:v>20</c:v>
                </c:pt>
                <c:pt idx="7">
                  <c:v>8</c:v>
                </c:pt>
                <c:pt idx="8">
                  <c:v>8</c:v>
                </c:pt>
                <c:pt idx="9">
                  <c:v>6</c:v>
                </c:pt>
                <c:pt idx="10">
                  <c:v>8</c:v>
                </c:pt>
                <c:pt idx="11">
                  <c:v>11</c:v>
                </c:pt>
                <c:pt idx="12">
                  <c:v>6</c:v>
                </c:pt>
                <c:pt idx="13">
                  <c:v>7</c:v>
                </c:pt>
                <c:pt idx="14">
                  <c:v>7</c:v>
                </c:pt>
                <c:pt idx="15">
                  <c:v>4</c:v>
                </c:pt>
                <c:pt idx="16">
                  <c:v>4</c:v>
                </c:pt>
                <c:pt idx="17">
                  <c:v>5</c:v>
                </c:pt>
                <c:pt idx="18">
                  <c:v>10</c:v>
                </c:pt>
                <c:pt idx="19">
                  <c:v>8</c:v>
                </c:pt>
                <c:pt idx="20">
                  <c:v>11</c:v>
                </c:pt>
                <c:pt idx="21">
                  <c:v>7</c:v>
                </c:pt>
                <c:pt idx="22">
                  <c:v>15</c:v>
                </c:pt>
                <c:pt idx="2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17-4578-88E1-13589440AEDA}"/>
            </c:ext>
          </c:extLst>
        </c:ser>
        <c:ser>
          <c:idx val="4"/>
          <c:order val="4"/>
          <c:tx>
            <c:strRef>
              <c:f>Аркуш11!$G$2</c:f>
              <c:strCache>
                <c:ptCount val="1"/>
                <c:pt idx="0">
                  <c:v> Оптичні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Аркуш11!$B$3:$B$26</c:f>
              <c:strCache>
                <c:ptCount val="24"/>
                <c:pt idx="0">
                  <c:v>Teegarden's Star </c:v>
                </c:pt>
                <c:pt idx="1">
                  <c:v>TPAPPIST-1</c:v>
                </c:pt>
                <c:pt idx="2">
                  <c:v>Proxima Cen </c:v>
                </c:pt>
                <c:pt idx="3">
                  <c:v>GJ 1002</c:v>
                </c:pt>
                <c:pt idx="4">
                  <c:v>GJ 1061</c:v>
                </c:pt>
                <c:pt idx="5">
                  <c:v>Ross 128</c:v>
                </c:pt>
                <c:pt idx="6">
                  <c:v>GJ 273 </c:v>
                </c:pt>
                <c:pt idx="7">
                  <c:v>Wolf 1069</c:v>
                </c:pt>
                <c:pt idx="8">
                  <c:v>GJ 667 C </c:v>
                </c:pt>
                <c:pt idx="9">
                  <c:v>Wolf 1061 </c:v>
                </c:pt>
                <c:pt idx="10">
                  <c:v>GJ 667 </c:v>
                </c:pt>
                <c:pt idx="11">
                  <c:v>Ross 508</c:v>
                </c:pt>
                <c:pt idx="12">
                  <c:v>GJ 433</c:v>
                </c:pt>
                <c:pt idx="13">
                  <c:v>GJ 180 </c:v>
                </c:pt>
                <c:pt idx="14">
                  <c:v>GJ 163 c</c:v>
                </c:pt>
                <c:pt idx="15">
                  <c:v>HIP 38594 b</c:v>
                </c:pt>
                <c:pt idx="16">
                  <c:v>HN Lib </c:v>
                </c:pt>
                <c:pt idx="17">
                  <c:v>GJ 3293 </c:v>
                </c:pt>
                <c:pt idx="18">
                  <c:v>LHS 1140</c:v>
                </c:pt>
                <c:pt idx="19">
                  <c:v>GJ 357 </c:v>
                </c:pt>
                <c:pt idx="20">
                  <c:v>GJ 682 </c:v>
                </c:pt>
                <c:pt idx="21">
                  <c:v>GJ 229 A </c:v>
                </c:pt>
                <c:pt idx="22">
                  <c:v>GJ 514 b</c:v>
                </c:pt>
                <c:pt idx="23">
                  <c:v>GJ 180 </c:v>
                </c:pt>
              </c:strCache>
            </c:strRef>
          </c:cat>
          <c:val>
            <c:numRef>
              <c:f>Аркуш11!$G$3:$G$26</c:f>
              <c:numCache>
                <c:formatCode>General</c:formatCode>
                <c:ptCount val="24"/>
                <c:pt idx="0">
                  <c:v>173</c:v>
                </c:pt>
                <c:pt idx="1">
                  <c:v>213</c:v>
                </c:pt>
                <c:pt idx="2">
                  <c:v>308</c:v>
                </c:pt>
                <c:pt idx="3">
                  <c:v>219</c:v>
                </c:pt>
                <c:pt idx="4">
                  <c:v>158</c:v>
                </c:pt>
                <c:pt idx="5">
                  <c:v>466</c:v>
                </c:pt>
                <c:pt idx="6">
                  <c:v>306</c:v>
                </c:pt>
                <c:pt idx="7">
                  <c:v>219</c:v>
                </c:pt>
                <c:pt idx="8">
                  <c:v>270</c:v>
                </c:pt>
                <c:pt idx="9">
                  <c:v>257</c:v>
                </c:pt>
                <c:pt idx="10">
                  <c:v>270</c:v>
                </c:pt>
                <c:pt idx="11">
                  <c:v>254</c:v>
                </c:pt>
                <c:pt idx="12">
                  <c:v>253</c:v>
                </c:pt>
                <c:pt idx="13">
                  <c:v>274</c:v>
                </c:pt>
                <c:pt idx="14">
                  <c:v>176</c:v>
                </c:pt>
                <c:pt idx="15">
                  <c:v>224</c:v>
                </c:pt>
                <c:pt idx="16">
                  <c:v>210</c:v>
                </c:pt>
                <c:pt idx="17">
                  <c:v>197</c:v>
                </c:pt>
                <c:pt idx="18">
                  <c:v>200</c:v>
                </c:pt>
                <c:pt idx="19">
                  <c:v>248</c:v>
                </c:pt>
                <c:pt idx="20">
                  <c:v>225</c:v>
                </c:pt>
                <c:pt idx="21">
                  <c:v>294</c:v>
                </c:pt>
                <c:pt idx="22">
                  <c:v>381</c:v>
                </c:pt>
                <c:pt idx="23">
                  <c:v>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17-4578-88E1-13589440AEDA}"/>
            </c:ext>
          </c:extLst>
        </c:ser>
        <c:ser>
          <c:idx val="5"/>
          <c:order val="5"/>
          <c:tx>
            <c:strRef>
              <c:f>Аркуш11!$H$2</c:f>
              <c:strCache>
                <c:ptCount val="1"/>
                <c:pt idx="0">
                  <c:v>Радіо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Аркуш11!$B$3:$B$26</c:f>
              <c:strCache>
                <c:ptCount val="24"/>
                <c:pt idx="0">
                  <c:v>Teegarden's Star </c:v>
                </c:pt>
                <c:pt idx="1">
                  <c:v>TPAPPIST-1</c:v>
                </c:pt>
                <c:pt idx="2">
                  <c:v>Proxima Cen </c:v>
                </c:pt>
                <c:pt idx="3">
                  <c:v>GJ 1002</c:v>
                </c:pt>
                <c:pt idx="4">
                  <c:v>GJ 1061</c:v>
                </c:pt>
                <c:pt idx="5">
                  <c:v>Ross 128</c:v>
                </c:pt>
                <c:pt idx="6">
                  <c:v>GJ 273 </c:v>
                </c:pt>
                <c:pt idx="7">
                  <c:v>Wolf 1069</c:v>
                </c:pt>
                <c:pt idx="8">
                  <c:v>GJ 667 C </c:v>
                </c:pt>
                <c:pt idx="9">
                  <c:v>Wolf 1061 </c:v>
                </c:pt>
                <c:pt idx="10">
                  <c:v>GJ 667 </c:v>
                </c:pt>
                <c:pt idx="11">
                  <c:v>Ross 508</c:v>
                </c:pt>
                <c:pt idx="12">
                  <c:v>GJ 433</c:v>
                </c:pt>
                <c:pt idx="13">
                  <c:v>GJ 180 </c:v>
                </c:pt>
                <c:pt idx="14">
                  <c:v>GJ 163 c</c:v>
                </c:pt>
                <c:pt idx="15">
                  <c:v>HIP 38594 b</c:v>
                </c:pt>
                <c:pt idx="16">
                  <c:v>HN Lib </c:v>
                </c:pt>
                <c:pt idx="17">
                  <c:v>GJ 3293 </c:v>
                </c:pt>
                <c:pt idx="18">
                  <c:v>LHS 1140</c:v>
                </c:pt>
                <c:pt idx="19">
                  <c:v>GJ 357 </c:v>
                </c:pt>
                <c:pt idx="20">
                  <c:v>GJ 682 </c:v>
                </c:pt>
                <c:pt idx="21">
                  <c:v>GJ 229 A </c:v>
                </c:pt>
                <c:pt idx="22">
                  <c:v>GJ 514 b</c:v>
                </c:pt>
                <c:pt idx="23">
                  <c:v>GJ 180 </c:v>
                </c:pt>
              </c:strCache>
            </c:strRef>
          </c:cat>
          <c:val>
            <c:numRef>
              <c:f>Аркуш11!$H$3:$H$26</c:f>
              <c:numCache>
                <c:formatCode>General</c:formatCode>
                <c:ptCount val="24"/>
                <c:pt idx="0">
                  <c:v>17</c:v>
                </c:pt>
                <c:pt idx="1">
                  <c:v>77</c:v>
                </c:pt>
                <c:pt idx="2">
                  <c:v>15</c:v>
                </c:pt>
                <c:pt idx="3">
                  <c:v>27</c:v>
                </c:pt>
                <c:pt idx="4">
                  <c:v>12</c:v>
                </c:pt>
                <c:pt idx="5">
                  <c:v>51</c:v>
                </c:pt>
                <c:pt idx="6">
                  <c:v>24</c:v>
                </c:pt>
                <c:pt idx="7">
                  <c:v>13</c:v>
                </c:pt>
                <c:pt idx="8">
                  <c:v>30</c:v>
                </c:pt>
                <c:pt idx="9">
                  <c:v>26</c:v>
                </c:pt>
                <c:pt idx="10">
                  <c:v>30</c:v>
                </c:pt>
                <c:pt idx="11">
                  <c:v>26</c:v>
                </c:pt>
                <c:pt idx="12">
                  <c:v>28</c:v>
                </c:pt>
                <c:pt idx="13">
                  <c:v>27</c:v>
                </c:pt>
                <c:pt idx="14">
                  <c:v>18</c:v>
                </c:pt>
                <c:pt idx="15">
                  <c:v>21</c:v>
                </c:pt>
                <c:pt idx="16">
                  <c:v>27</c:v>
                </c:pt>
                <c:pt idx="17">
                  <c:v>21</c:v>
                </c:pt>
                <c:pt idx="18">
                  <c:v>20</c:v>
                </c:pt>
                <c:pt idx="19">
                  <c:v>24</c:v>
                </c:pt>
                <c:pt idx="20">
                  <c:v>18</c:v>
                </c:pt>
                <c:pt idx="21">
                  <c:v>32</c:v>
                </c:pt>
                <c:pt idx="22">
                  <c:v>33</c:v>
                </c:pt>
                <c:pt idx="2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17-4578-88E1-13589440AEDA}"/>
            </c:ext>
          </c:extLst>
        </c:ser>
        <c:ser>
          <c:idx val="6"/>
          <c:order val="6"/>
          <c:tx>
            <c:strRef>
              <c:f>Аркуш11!$I$2</c:f>
              <c:strCache>
                <c:ptCount val="1"/>
                <c:pt idx="0">
                  <c:v>Міліметрові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Аркуш11!$B$3:$B$26</c:f>
              <c:strCache>
                <c:ptCount val="24"/>
                <c:pt idx="0">
                  <c:v>Teegarden's Star </c:v>
                </c:pt>
                <c:pt idx="1">
                  <c:v>TPAPPIST-1</c:v>
                </c:pt>
                <c:pt idx="2">
                  <c:v>Proxima Cen </c:v>
                </c:pt>
                <c:pt idx="3">
                  <c:v>GJ 1002</c:v>
                </c:pt>
                <c:pt idx="4">
                  <c:v>GJ 1061</c:v>
                </c:pt>
                <c:pt idx="5">
                  <c:v>Ross 128</c:v>
                </c:pt>
                <c:pt idx="6">
                  <c:v>GJ 273 </c:v>
                </c:pt>
                <c:pt idx="7">
                  <c:v>Wolf 1069</c:v>
                </c:pt>
                <c:pt idx="8">
                  <c:v>GJ 667 C </c:v>
                </c:pt>
                <c:pt idx="9">
                  <c:v>Wolf 1061 </c:v>
                </c:pt>
                <c:pt idx="10">
                  <c:v>GJ 667 </c:v>
                </c:pt>
                <c:pt idx="11">
                  <c:v>Ross 508</c:v>
                </c:pt>
                <c:pt idx="12">
                  <c:v>GJ 433</c:v>
                </c:pt>
                <c:pt idx="13">
                  <c:v>GJ 180 </c:v>
                </c:pt>
                <c:pt idx="14">
                  <c:v>GJ 163 c</c:v>
                </c:pt>
                <c:pt idx="15">
                  <c:v>HIP 38594 b</c:v>
                </c:pt>
                <c:pt idx="16">
                  <c:v>HN Lib </c:v>
                </c:pt>
                <c:pt idx="17">
                  <c:v>GJ 3293 </c:v>
                </c:pt>
                <c:pt idx="18">
                  <c:v>LHS 1140</c:v>
                </c:pt>
                <c:pt idx="19">
                  <c:v>GJ 357 </c:v>
                </c:pt>
                <c:pt idx="20">
                  <c:v>GJ 682 </c:v>
                </c:pt>
                <c:pt idx="21">
                  <c:v>GJ 229 A </c:v>
                </c:pt>
                <c:pt idx="22">
                  <c:v>GJ 514 b</c:v>
                </c:pt>
                <c:pt idx="23">
                  <c:v>GJ 180 </c:v>
                </c:pt>
              </c:strCache>
            </c:strRef>
          </c:cat>
          <c:val>
            <c:numRef>
              <c:f>Аркуш11!$I$3:$I$26</c:f>
              <c:numCache>
                <c:formatCode>General</c:formatCode>
                <c:ptCount val="24"/>
                <c:pt idx="1">
                  <c:v>4</c:v>
                </c:pt>
                <c:pt idx="3">
                  <c:v>4</c:v>
                </c:pt>
                <c:pt idx="5">
                  <c:v>7</c:v>
                </c:pt>
                <c:pt idx="6">
                  <c:v>4</c:v>
                </c:pt>
                <c:pt idx="8">
                  <c:v>6</c:v>
                </c:pt>
                <c:pt idx="10">
                  <c:v>6</c:v>
                </c:pt>
                <c:pt idx="12">
                  <c:v>3</c:v>
                </c:pt>
                <c:pt idx="16">
                  <c:v>3</c:v>
                </c:pt>
                <c:pt idx="2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17-4578-88E1-13589440A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0116816"/>
        <c:axId val="1414248096"/>
      </c:barChart>
      <c:catAx>
        <c:axId val="144011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248096"/>
        <c:crosses val="autoZero"/>
        <c:auto val="1"/>
        <c:lblAlgn val="ctr"/>
        <c:lblOffset val="100"/>
        <c:noMultiLvlLbl val="0"/>
      </c:catAx>
      <c:valAx>
        <c:axId val="141424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011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00206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Аркуш2!$D$1:$D$2</c:f>
              <c:strCache>
                <c:ptCount val="2"/>
                <c:pt idx="0">
                  <c:v>RUWE</c:v>
                </c:pt>
                <c:pt idx="1">
                  <c:v>1,005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Аркуш2!$A$3:$A$25</c:f>
              <c:strCache>
                <c:ptCount val="23"/>
                <c:pt idx="0">
                  <c:v>LP 944-20</c:v>
                </c:pt>
                <c:pt idx="1">
                  <c:v>LP 135-272</c:v>
                </c:pt>
                <c:pt idx="2">
                  <c:v>LP 675-7</c:v>
                </c:pt>
                <c:pt idx="3">
                  <c:v>LP 816-10</c:v>
                </c:pt>
                <c:pt idx="4">
                  <c:v>LP 149-14</c:v>
                </c:pt>
                <c:pt idx="5">
                  <c:v>CD-37 10765 B</c:v>
                </c:pt>
                <c:pt idx="6">
                  <c:v>LP 920-61 A</c:v>
                </c:pt>
                <c:pt idx="7">
                  <c:v>Wolf 358</c:v>
                </c:pt>
                <c:pt idx="8">
                  <c:v>L 489-58</c:v>
                </c:pt>
                <c:pt idx="9">
                  <c:v>G 195-59</c:v>
                </c:pt>
                <c:pt idx="10">
                  <c:v>G 162-70</c:v>
                </c:pt>
                <c:pt idx="11">
                  <c:v>L 645-74</c:v>
                </c:pt>
                <c:pt idx="12">
                  <c:v>LP 455-12</c:v>
                </c:pt>
                <c:pt idx="13">
                  <c:v>CD-51 6859</c:v>
                </c:pt>
                <c:pt idx="14">
                  <c:v>Ross 318</c:v>
                </c:pt>
                <c:pt idx="15">
                  <c:v>G 55-35</c:v>
                </c:pt>
                <c:pt idx="16">
                  <c:v>Wolf 896</c:v>
                </c:pt>
                <c:pt idx="17">
                  <c:v>Wolf 33</c:v>
                </c:pt>
                <c:pt idx="18">
                  <c:v>BD+44 4548</c:v>
                </c:pt>
                <c:pt idx="19">
                  <c:v>BD-15 4394</c:v>
                </c:pt>
                <c:pt idx="20">
                  <c:v>Ross 948 B</c:v>
                </c:pt>
                <c:pt idx="21">
                  <c:v>HD 191849</c:v>
                </c:pt>
                <c:pt idx="22">
                  <c:v>BD+09 2636</c:v>
                </c:pt>
              </c:strCache>
            </c:strRef>
          </c:cat>
          <c:val>
            <c:numRef>
              <c:f>Аркуш2!$D$3:$D$25</c:f>
              <c:numCache>
                <c:formatCode>General</c:formatCode>
                <c:ptCount val="23"/>
                <c:pt idx="0">
                  <c:v>0.999</c:v>
                </c:pt>
                <c:pt idx="1">
                  <c:v>0.998</c:v>
                </c:pt>
                <c:pt idx="2">
                  <c:v>1.004</c:v>
                </c:pt>
                <c:pt idx="3">
                  <c:v>0.998</c:v>
                </c:pt>
                <c:pt idx="4">
                  <c:v>0.997</c:v>
                </c:pt>
                <c:pt idx="5">
                  <c:v>0.996</c:v>
                </c:pt>
                <c:pt idx="6">
                  <c:v>1.0009999999999999</c:v>
                </c:pt>
                <c:pt idx="7">
                  <c:v>1.0029999999999999</c:v>
                </c:pt>
                <c:pt idx="8">
                  <c:v>1.0029999999999999</c:v>
                </c:pt>
                <c:pt idx="9">
                  <c:v>0.995</c:v>
                </c:pt>
                <c:pt idx="10">
                  <c:v>1</c:v>
                </c:pt>
                <c:pt idx="11">
                  <c:v>0.997</c:v>
                </c:pt>
                <c:pt idx="12">
                  <c:v>0.995</c:v>
                </c:pt>
                <c:pt idx="13">
                  <c:v>1.0049999999999999</c:v>
                </c:pt>
                <c:pt idx="14">
                  <c:v>1.002</c:v>
                </c:pt>
                <c:pt idx="15">
                  <c:v>0.997</c:v>
                </c:pt>
                <c:pt idx="16">
                  <c:v>1.0049999999999999</c:v>
                </c:pt>
                <c:pt idx="17">
                  <c:v>1.004</c:v>
                </c:pt>
                <c:pt idx="18">
                  <c:v>1.004</c:v>
                </c:pt>
                <c:pt idx="19">
                  <c:v>1</c:v>
                </c:pt>
                <c:pt idx="20">
                  <c:v>1.0029999999999999</c:v>
                </c:pt>
                <c:pt idx="21">
                  <c:v>1.0049999999999999</c:v>
                </c:pt>
                <c:pt idx="22">
                  <c:v>0.998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6-43F7-A9A6-C6AB20F9FE38}"/>
            </c:ext>
          </c:extLst>
        </c:ser>
        <c:ser>
          <c:idx val="1"/>
          <c:order val="1"/>
          <c:tx>
            <c:strRef>
              <c:f>Аркуш2!$E$1:$E$2</c:f>
              <c:strCache>
                <c:ptCount val="2"/>
                <c:pt idx="0">
                  <c:v>SpecTypeOpt</c:v>
                </c:pt>
                <c:pt idx="1">
                  <c:v>M9 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Аркуш2!$A$3:$A$25</c:f>
              <c:strCache>
                <c:ptCount val="23"/>
                <c:pt idx="0">
                  <c:v>LP 944-20</c:v>
                </c:pt>
                <c:pt idx="1">
                  <c:v>LP 135-272</c:v>
                </c:pt>
                <c:pt idx="2">
                  <c:v>LP 675-7</c:v>
                </c:pt>
                <c:pt idx="3">
                  <c:v>LP 816-10</c:v>
                </c:pt>
                <c:pt idx="4">
                  <c:v>LP 149-14</c:v>
                </c:pt>
                <c:pt idx="5">
                  <c:v>CD-37 10765 B</c:v>
                </c:pt>
                <c:pt idx="6">
                  <c:v>LP 920-61 A</c:v>
                </c:pt>
                <c:pt idx="7">
                  <c:v>Wolf 358</c:v>
                </c:pt>
                <c:pt idx="8">
                  <c:v>L 489-58</c:v>
                </c:pt>
                <c:pt idx="9">
                  <c:v>G 195-59</c:v>
                </c:pt>
                <c:pt idx="10">
                  <c:v>G 162-70</c:v>
                </c:pt>
                <c:pt idx="11">
                  <c:v>L 645-74</c:v>
                </c:pt>
                <c:pt idx="12">
                  <c:v>LP 455-12</c:v>
                </c:pt>
                <c:pt idx="13">
                  <c:v>CD-51 6859</c:v>
                </c:pt>
                <c:pt idx="14">
                  <c:v>Ross 318</c:v>
                </c:pt>
                <c:pt idx="15">
                  <c:v>G 55-35</c:v>
                </c:pt>
                <c:pt idx="16">
                  <c:v>Wolf 896</c:v>
                </c:pt>
                <c:pt idx="17">
                  <c:v>Wolf 33</c:v>
                </c:pt>
                <c:pt idx="18">
                  <c:v>BD+44 4548</c:v>
                </c:pt>
                <c:pt idx="19">
                  <c:v>BD-15 4394</c:v>
                </c:pt>
                <c:pt idx="20">
                  <c:v>Ross 948 B</c:v>
                </c:pt>
                <c:pt idx="21">
                  <c:v>HD 191849</c:v>
                </c:pt>
                <c:pt idx="22">
                  <c:v>BD+09 2636</c:v>
                </c:pt>
              </c:strCache>
            </c:strRef>
          </c:cat>
          <c:val>
            <c:numRef>
              <c:f>Аркуш2!$E$3:$E$25</c:f>
            </c:numRef>
          </c:val>
          <c:extLst>
            <c:ext xmlns:c16="http://schemas.microsoft.com/office/drawing/2014/chart" uri="{C3380CC4-5D6E-409C-BE32-E72D297353CC}">
              <c16:uniqueId val="{00000001-DEB6-43F7-A9A6-C6AB20F9FE38}"/>
            </c:ext>
          </c:extLst>
        </c:ser>
        <c:ser>
          <c:idx val="2"/>
          <c:order val="2"/>
          <c:tx>
            <c:strRef>
              <c:f>Аркуш2!$F$1:$F$2</c:f>
              <c:strCache>
                <c:ptCount val="2"/>
                <c:pt idx="0">
                  <c:v>BP+RP flux</c:v>
                </c:pt>
                <c:pt idx="1">
                  <c:v>excess factor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Аркуш2!$A$3:$A$25</c:f>
              <c:strCache>
                <c:ptCount val="23"/>
                <c:pt idx="0">
                  <c:v>LP 944-20</c:v>
                </c:pt>
                <c:pt idx="1">
                  <c:v>LP 135-272</c:v>
                </c:pt>
                <c:pt idx="2">
                  <c:v>LP 675-7</c:v>
                </c:pt>
                <c:pt idx="3">
                  <c:v>LP 816-10</c:v>
                </c:pt>
                <c:pt idx="4">
                  <c:v>LP 149-14</c:v>
                </c:pt>
                <c:pt idx="5">
                  <c:v>CD-37 10765 B</c:v>
                </c:pt>
                <c:pt idx="6">
                  <c:v>LP 920-61 A</c:v>
                </c:pt>
                <c:pt idx="7">
                  <c:v>Wolf 358</c:v>
                </c:pt>
                <c:pt idx="8">
                  <c:v>L 489-58</c:v>
                </c:pt>
                <c:pt idx="9">
                  <c:v>G 195-59</c:v>
                </c:pt>
                <c:pt idx="10">
                  <c:v>G 162-70</c:v>
                </c:pt>
                <c:pt idx="11">
                  <c:v>L 645-74</c:v>
                </c:pt>
                <c:pt idx="12">
                  <c:v>LP 455-12</c:v>
                </c:pt>
                <c:pt idx="13">
                  <c:v>CD-51 6859</c:v>
                </c:pt>
                <c:pt idx="14">
                  <c:v>Ross 318</c:v>
                </c:pt>
                <c:pt idx="15">
                  <c:v>G 55-35</c:v>
                </c:pt>
                <c:pt idx="16">
                  <c:v>Wolf 896</c:v>
                </c:pt>
                <c:pt idx="17">
                  <c:v>Wolf 33</c:v>
                </c:pt>
                <c:pt idx="18">
                  <c:v>BD+44 4548</c:v>
                </c:pt>
                <c:pt idx="19">
                  <c:v>BD-15 4394</c:v>
                </c:pt>
                <c:pt idx="20">
                  <c:v>Ross 948 B</c:v>
                </c:pt>
                <c:pt idx="21">
                  <c:v>HD 191849</c:v>
                </c:pt>
                <c:pt idx="22">
                  <c:v>BD+09 2636</c:v>
                </c:pt>
              </c:strCache>
            </c:strRef>
          </c:cat>
          <c:val>
            <c:numRef>
              <c:f>Аркуш2!$F$3:$F$25</c:f>
              <c:numCache>
                <c:formatCode>General</c:formatCode>
                <c:ptCount val="23"/>
                <c:pt idx="0">
                  <c:v>1.7869999999999999</c:v>
                </c:pt>
                <c:pt idx="1">
                  <c:v>1.766</c:v>
                </c:pt>
                <c:pt idx="2">
                  <c:v>1.645</c:v>
                </c:pt>
                <c:pt idx="3">
                  <c:v>1.667</c:v>
                </c:pt>
                <c:pt idx="4">
                  <c:v>1.5549999999999999</c:v>
                </c:pt>
                <c:pt idx="5">
                  <c:v>1.7150000000000001</c:v>
                </c:pt>
                <c:pt idx="6">
                  <c:v>1.446</c:v>
                </c:pt>
                <c:pt idx="7">
                  <c:v>1.4810000000000001</c:v>
                </c:pt>
                <c:pt idx="8">
                  <c:v>1.4730000000000001</c:v>
                </c:pt>
                <c:pt idx="9">
                  <c:v>1.448</c:v>
                </c:pt>
                <c:pt idx="10">
                  <c:v>1.43</c:v>
                </c:pt>
                <c:pt idx="11">
                  <c:v>1.3939999999999999</c:v>
                </c:pt>
                <c:pt idx="12">
                  <c:v>1.4</c:v>
                </c:pt>
                <c:pt idx="13">
                  <c:v>4.1710000000000003</c:v>
                </c:pt>
                <c:pt idx="14">
                  <c:v>1.4259999999999999</c:v>
                </c:pt>
                <c:pt idx="15">
                  <c:v>1.4019999999999999</c:v>
                </c:pt>
                <c:pt idx="16">
                  <c:v>1.4139999999999999</c:v>
                </c:pt>
                <c:pt idx="17">
                  <c:v>1.319</c:v>
                </c:pt>
                <c:pt idx="18">
                  <c:v>1.361</c:v>
                </c:pt>
                <c:pt idx="19">
                  <c:v>1.3660000000000001</c:v>
                </c:pt>
                <c:pt idx="20">
                  <c:v>1.397</c:v>
                </c:pt>
                <c:pt idx="21">
                  <c:v>1.3260000000000001</c:v>
                </c:pt>
                <c:pt idx="22">
                  <c:v>1.3280000000000001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B6-43F7-A9A6-C6AB20F9F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4580992"/>
        <c:axId val="1155313968"/>
      </c:barChart>
      <c:catAx>
        <c:axId val="64458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313968"/>
        <c:crosses val="autoZero"/>
        <c:auto val="1"/>
        <c:lblAlgn val="ctr"/>
        <c:lblOffset val="100"/>
        <c:noMultiLvlLbl val="0"/>
      </c:catAx>
      <c:valAx>
        <c:axId val="115531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58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B14CA7-9311-4301-8053-08155274EECA}" type="datetime1">
              <a:rPr lang="ru-RU" smtClean="0"/>
              <a:pPr rtl="0"/>
              <a:t>21.04.2024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BBB0D-19E3-4A38-91B0-CF7805518460}" type="datetime1">
              <a:rPr lang="ru-RU" smtClean="0"/>
              <a:pPr/>
              <a:t>21.04.2024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2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2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2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23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23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23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23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23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9784299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011350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7257271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8786610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994596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94943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705971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287909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325885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итель разделов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6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3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101" y="4623218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049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-фотография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3" y="144006"/>
            <a:ext cx="5280100" cy="6060155"/>
          </a:xfrm>
          <a:solidFill>
            <a:schemeClr val="bg1">
              <a:lumMod val="95000"/>
            </a:schemeClr>
          </a:solidFill>
        </p:spPr>
        <p:txBody>
          <a:bodyPr lIns="0" tIns="144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4" y="3263903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4" y="4889918"/>
            <a:ext cx="4840085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573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03120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80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80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3" y="360005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1" y="5681932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3" y="144000"/>
            <a:ext cx="5280100" cy="6048000"/>
          </a:xfrm>
          <a:solidFill>
            <a:schemeClr val="bg1">
              <a:lumMod val="95000"/>
            </a:schemeClr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rtlCol="0" anchor="t"/>
          <a:lstStyle>
            <a:lvl1pPr algn="l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4" y="4465176"/>
            <a:ext cx="3372329" cy="7749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 rtlCol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4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65"/>
            <a:ext cx="5472000" cy="358775"/>
          </a:xfrm>
        </p:spPr>
        <p:txBody>
          <a:bodyPr rtlCol="0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Текст 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2" y="2020362"/>
            <a:ext cx="5472113" cy="417089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6">
            <a:extLst>
              <a:ext uri="{FF2B5EF4-FFF2-40B4-BE49-F238E27FC236}">
                <a16:creationId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4005"/>
            <a:ext cx="11905200" cy="6047999"/>
          </a:xfrm>
          <a:solidFill>
            <a:schemeClr val="bg1">
              <a:lumMod val="95000"/>
            </a:schemeClr>
          </a:solidFill>
        </p:spPr>
        <p:txBody>
          <a:bodyPr lIns="0" r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3" y="4910452"/>
            <a:ext cx="4101900" cy="773546"/>
          </a:xfrm>
          <a:solidFill>
            <a:schemeClr val="tx1"/>
          </a:solidFill>
        </p:spPr>
        <p:txBody>
          <a:bodyPr lIns="180000" tIns="72000" rIns="180000" rtlCol="0" anchor="t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78C031A-1E1B-4E18-9052-CA663975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80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80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3" y="360005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1" y="5681932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799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3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101" y="4623218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46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4C657649-400B-459D-918F-D5C58351D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5" y="1512001"/>
            <a:ext cx="5472115" cy="466496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Объект 2">
            <a:extLst>
              <a:ext uri="{FF2B5EF4-FFF2-40B4-BE49-F238E27FC236}">
                <a16:creationId xmlns:a16="http://schemas.microsoft.com/office/drawing/2014/main" id="{F923135C-68B1-4D2B-80D0-318CB859F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85" y="1512001"/>
            <a:ext cx="5472115" cy="466496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Текст 2">
            <a:extLst>
              <a:ext uri="{FF2B5EF4-FFF2-40B4-BE49-F238E27FC236}">
                <a16:creationId xmlns:a16="http://schemas.microsoft.com/office/drawing/2014/main" id="{6BF39E7D-3145-466A-B07A-D49E661CE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85" y="1512000"/>
            <a:ext cx="5472115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 4">
            <a:extLst>
              <a:ext uri="{FF2B5EF4-FFF2-40B4-BE49-F238E27FC236}">
                <a16:creationId xmlns:a16="http://schemas.microsoft.com/office/drawing/2014/main" id="{D33A71EE-E94D-4F02-B8C5-DC59F4563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5" y="1512000"/>
            <a:ext cx="5472115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Объект 5">
            <a:extLst>
              <a:ext uri="{FF2B5EF4-FFF2-40B4-BE49-F238E27FC236}">
                <a16:creationId xmlns:a16="http://schemas.microsoft.com/office/drawing/2014/main" id="{EF63D731-8A55-4A6C-A975-9B0F1F435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5" y="2505075"/>
            <a:ext cx="5472115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4" name="Объект 3">
            <a:extLst>
              <a:ext uri="{FF2B5EF4-FFF2-40B4-BE49-F238E27FC236}">
                <a16:creationId xmlns:a16="http://schemas.microsoft.com/office/drawing/2014/main" id="{60CBD79B-0266-4692-9562-0F7706A2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89" y="2505075"/>
            <a:ext cx="5472115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255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4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49" y="1511480"/>
            <a:ext cx="3600451" cy="46792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49" y="1511475"/>
            <a:ext cx="3600451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1341213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4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5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5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5" y="1507535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5" y="1507535"/>
            <a:ext cx="2160588" cy="468371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4" y="3263903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4" y="4889916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 rtl="0"/>
            <a:r>
              <a:rPr lang="ru-RU" noProof="0"/>
              <a:t>Образец текста</a:t>
            </a:r>
          </a:p>
        </p:txBody>
      </p:sp>
      <p:sp>
        <p:nvSpPr>
          <p:cNvPr id="15" name="Объект 2">
            <a:extLst>
              <a:ext uri="{FF2B5EF4-FFF2-40B4-BE49-F238E27FC236}">
                <a16:creationId xmlns:a16="http://schemas.microsoft.com/office/drawing/2014/main" id="{305EC740-58FD-4D74-B7D7-DA487FC5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472000" cy="4718562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42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4" y="3263903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4" y="4889916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 rtl="0"/>
            <a:r>
              <a:rPr lang="ru-RU" noProof="0"/>
              <a:t>Образец текста</a:t>
            </a: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E28466D9-7530-474E-BC12-1642958B7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3" y="987431"/>
            <a:ext cx="5471999" cy="4718561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6054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009136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9638731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219784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590242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94871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525991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5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0593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995" r:id="rId18"/>
    <p:sldLayoutId id="2147483996" r:id="rId19"/>
    <p:sldLayoutId id="2147483649" r:id="rId20"/>
    <p:sldLayoutId id="2147483665" r:id="rId21"/>
    <p:sldLayoutId id="2147483659" r:id="rId22"/>
    <p:sldLayoutId id="2147483660" r:id="rId23"/>
    <p:sldLayoutId id="2147483668" r:id="rId24"/>
    <p:sldLayoutId id="2147483669" r:id="rId25"/>
    <p:sldLayoutId id="2147483650" r:id="rId26"/>
    <p:sldLayoutId id="2147483652" r:id="rId27"/>
    <p:sldLayoutId id="2147483667" r:id="rId28"/>
    <p:sldLayoutId id="2147483656" r:id="rId29"/>
    <p:sldLayoutId id="2147483657" r:id="rId30"/>
    <p:sldLayoutId id="2147483671" r:id="rId31"/>
    <p:sldLayoutId id="2147483672" r:id="rId32"/>
    <p:sldLayoutId id="2147483654" r:id="rId33"/>
  </p:sldLayoutIdLst>
  <p:transition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hl.upr.edu/hwc" TargetMode="External"/><Relationship Id="rId3" Type="http://schemas.openxmlformats.org/officeDocument/2006/relationships/hyperlink" Target="http://cdsportal.u-strasbg.fr/" TargetMode="External"/><Relationship Id="rId7" Type="http://schemas.openxmlformats.org/officeDocument/2006/relationships/hyperlink" Target="https://universemagazine.com/ekzoplanety-ta-yak-yih-shukaty/" TargetMode="External"/><Relationship Id="rId2" Type="http://schemas.openxmlformats.org/officeDocument/2006/relationships/hyperlink" Target="https://www.space.com/6560-life-thrive-red-dwarf-star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ea.esac.esa.int/archive/" TargetMode="External"/><Relationship Id="rId5" Type="http://schemas.openxmlformats.org/officeDocument/2006/relationships/hyperlink" Target="https://www.space.com/23772-red-dwarf-stars.html" TargetMode="External"/><Relationship Id="rId4" Type="http://schemas.openxmlformats.org/officeDocument/2006/relationships/hyperlink" Target="https://exoplanetarchive.ipac.caltech.edu/docs/20pcCensus.htm" TargetMode="External"/><Relationship Id="rId9" Type="http://schemas.openxmlformats.org/officeDocument/2006/relationships/hyperlink" Target="https://exoplanets.nasa.gov/search-for-life/habitable-zon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57C28EC9-6A57-2782-420A-72B7FE51508A}"/>
              </a:ext>
            </a:extLst>
          </p:cNvPr>
          <p:cNvSpPr txBox="1">
            <a:spLocks/>
          </p:cNvSpPr>
          <p:nvPr/>
        </p:nvSpPr>
        <p:spPr>
          <a:xfrm>
            <a:off x="476173" y="840809"/>
            <a:ext cx="10569452" cy="3050273"/>
          </a:xfrm>
          <a:prstGeom prst="rect">
            <a:avLst/>
          </a:prstGeom>
          <a:noFill/>
          <a:effectLst/>
        </p:spPr>
        <p:txBody>
          <a:bodyPr vert="horz" lIns="72000" rIns="180000" bIns="180000" rtlCol="0" anchor="b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kumimoji="0" sz="45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431800" algn="ctr">
              <a:lnSpc>
                <a:spcPct val="150000"/>
              </a:lnSpc>
              <a:spcAft>
                <a:spcPts val="1000"/>
              </a:spcAft>
              <a:tabLst>
                <a:tab pos="1890395" algn="l"/>
              </a:tabLst>
            </a:pP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ПЛАНЕТАРНІ СИСТЕМИ ЧЕРВОНИХ КАРЛИКІВ</a:t>
            </a:r>
            <a:endParaRPr lang="en-US" sz="3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720" dirty="0"/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0FE037EE-9574-C090-BD82-352D369697D7}"/>
              </a:ext>
            </a:extLst>
          </p:cNvPr>
          <p:cNvSpPr txBox="1">
            <a:spLocks/>
          </p:cNvSpPr>
          <p:nvPr/>
        </p:nvSpPr>
        <p:spPr>
          <a:xfrm>
            <a:off x="7287156" y="3807727"/>
            <a:ext cx="4522480" cy="3050273"/>
          </a:xfrm>
          <a:prstGeom prst="rect">
            <a:avLst/>
          </a:prstGeom>
          <a:noFill/>
          <a:effectLst/>
        </p:spPr>
        <p:txBody>
          <a:bodyPr vert="horz" lIns="72000" tIns="0" rIns="180000" bIns="180000" rtlCol="0" anchor="b">
            <a:noAutofit/>
          </a:bodyPr>
          <a:lstStyle/>
          <a:p>
            <a:pPr lvl="0">
              <a:spcBef>
                <a:spcPct val="0"/>
              </a:spcBef>
            </a:pP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Сотнікова Лариса </a:t>
            </a: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Феліксівна</a:t>
            </a: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Лисичанського</a:t>
            </a: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№1 </a:t>
            </a:r>
          </a:p>
          <a:p>
            <a:pPr lvl="0">
              <a:spcBef>
                <a:spcPct val="0"/>
              </a:spcBef>
            </a:pP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Сєвєродонецького</a:t>
            </a: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</a:t>
            </a: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Луганської</a:t>
            </a: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uk-UA" sz="1600" dirty="0">
                <a:latin typeface="Times New Roman"/>
                <a:ea typeface="Calibri"/>
                <a:cs typeface="Calibri"/>
              </a:rPr>
              <a:t>, керівник секції «</a:t>
            </a:r>
            <a:r>
              <a:rPr lang="ru-RU" sz="1600" dirty="0" err="1">
                <a:latin typeface="Times New Roman"/>
                <a:ea typeface="Calibri"/>
                <a:cs typeface="Calibri"/>
              </a:rPr>
              <a:t>Астрономія</a:t>
            </a:r>
            <a:r>
              <a:rPr lang="uk-UA" sz="1600" dirty="0">
                <a:latin typeface="Times New Roman"/>
                <a:ea typeface="Calibri"/>
                <a:cs typeface="Calibri"/>
              </a:rPr>
              <a:t>»</a:t>
            </a:r>
            <a:endParaRPr lang="ru-RU" sz="1400" dirty="0"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</a:pPr>
            <a:b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72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A52C80A1-8CB7-026C-5591-82DAB239368D}"/>
              </a:ext>
            </a:extLst>
          </p:cNvPr>
          <p:cNvSpPr txBox="1">
            <a:spLocks/>
          </p:cNvSpPr>
          <p:nvPr/>
        </p:nvSpPr>
        <p:spPr>
          <a:xfrm>
            <a:off x="204719" y="6100549"/>
            <a:ext cx="11811396" cy="525438"/>
          </a:xfrm>
          <a:prstGeom prst="rect">
            <a:avLst/>
          </a:prstGeom>
          <a:noFill/>
          <a:effectLst/>
        </p:spPr>
        <p:txBody>
          <a:bodyPr vert="horz" lIns="72000" tIns="0" rIns="180000" bIns="18000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</a:br>
            <a: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2024 </a:t>
            </a:r>
            <a:endParaRPr kumimoji="0" lang="ru-RU" sz="172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745B6AC9-7335-8BCC-63B9-4342D81C8045}"/>
              </a:ext>
            </a:extLst>
          </p:cNvPr>
          <p:cNvSpPr txBox="1">
            <a:spLocks/>
          </p:cNvSpPr>
          <p:nvPr/>
        </p:nvSpPr>
        <p:spPr>
          <a:xfrm>
            <a:off x="7287156" y="4722710"/>
            <a:ext cx="4728959" cy="774664"/>
          </a:xfrm>
          <a:prstGeom prst="rect">
            <a:avLst/>
          </a:prstGeom>
          <a:noFill/>
          <a:effectLst/>
        </p:spPr>
        <p:txBody>
          <a:bodyPr vert="horz" lIns="72000" tIns="0" rIns="180000" bIns="180000" rtlCol="0" anchor="b">
            <a:noAutofit/>
          </a:bodyPr>
          <a:lstStyle/>
          <a:p>
            <a:pPr lvl="0">
              <a:spcBef>
                <a:spcPct val="0"/>
              </a:spcBef>
            </a:pP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7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72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Дослідження</a:t>
            </a: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</a:t>
            </a: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spcBef>
                <a:spcPct val="0"/>
              </a:spcBef>
            </a:pP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Д’яченко</a:t>
            </a: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Олексій</a:t>
            </a: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Романович</a:t>
            </a:r>
          </a:p>
          <a:p>
            <a:pPr lvl="0">
              <a:spcBef>
                <a:spcPct val="0"/>
              </a:spcBef>
            </a:pP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10-А </a:t>
            </a: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Лисичанського</a:t>
            </a: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№1 </a:t>
            </a:r>
          </a:p>
          <a:p>
            <a:pPr lvl="0">
              <a:spcBef>
                <a:spcPct val="0"/>
              </a:spcBef>
            </a:pP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Сєвєродонецького</a:t>
            </a: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районуЛуганської</a:t>
            </a:r>
            <a: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endParaRPr lang="ru-RU" sz="17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br>
              <a:rPr lang="ru-RU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72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CD846B78-D3BD-9398-8FE6-81763F20EEE9}"/>
              </a:ext>
            </a:extLst>
          </p:cNvPr>
          <p:cNvSpPr txBox="1">
            <a:spLocks/>
          </p:cNvSpPr>
          <p:nvPr/>
        </p:nvSpPr>
        <p:spPr bwMode="gray">
          <a:xfrm>
            <a:off x="1879600" y="304480"/>
            <a:ext cx="8689975" cy="96416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uk-UA" sz="172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Луганське територіальне відділення МАНУ</a:t>
            </a:r>
            <a:b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Лисичанська філія</a:t>
            </a:r>
            <a:endParaRPr lang="uk-UA" sz="3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0D872-DF6E-1257-8D4A-E203D60DE363}"/>
              </a:ext>
            </a:extLst>
          </p:cNvPr>
          <p:cNvSpPr txBox="1"/>
          <p:nvPr/>
        </p:nvSpPr>
        <p:spPr>
          <a:xfrm>
            <a:off x="1293495" y="1270899"/>
            <a:ext cx="927608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Всеукраїнський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інтерактивний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конкурс «МАН-</a:t>
            </a:r>
            <a:r>
              <a:rPr lang="ru-RU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Юніор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Дослідник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2024»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Номінація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Технік-Юніор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19B51A1E-902D-48AF-9020-955120F399B6}" type="slidenum">
              <a:rPr lang="ru-RU" smtClean="0"/>
              <a:pPr rtl="0"/>
              <a:t>10</a:t>
            </a:fld>
            <a:endParaRPr lang="ru-RU" dirty="0"/>
          </a:p>
        </p:txBody>
      </p:sp>
      <p:graphicFrame>
        <p:nvGraphicFramePr>
          <p:cNvPr id="14" name="Діаграма 13">
            <a:extLst>
              <a:ext uri="{FF2B5EF4-FFF2-40B4-BE49-F238E27FC236}">
                <a16:creationId xmlns:a16="http://schemas.microsoft.com/office/drawing/2014/main" id="{FBE52716-8E3E-56F4-96AE-D66358A4D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168619"/>
              </p:ext>
            </p:extLst>
          </p:nvPr>
        </p:nvGraphicFramePr>
        <p:xfrm>
          <a:off x="699703" y="2378140"/>
          <a:ext cx="10792594" cy="407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5390AFE-A599-A7F3-559F-CA0B979267D5}"/>
              </a:ext>
            </a:extLst>
          </p:cNvPr>
          <p:cNvSpPr txBox="1"/>
          <p:nvPr/>
        </p:nvSpPr>
        <p:spPr>
          <a:xfrm>
            <a:off x="1770882" y="679572"/>
            <a:ext cx="81827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Розподіл випромінювання різного типу для обраних зірок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740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19B51A1E-902D-48AF-9020-955120F399B6}" type="slidenum">
              <a:rPr lang="ru-RU" smtClean="0"/>
              <a:pPr rtl="0"/>
              <a:t>11</a:t>
            </a:fld>
            <a:endParaRPr lang="ru-RU" dirty="0"/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3535630A-A14A-21C1-6328-052930211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962318"/>
              </p:ext>
            </p:extLst>
          </p:nvPr>
        </p:nvGraphicFramePr>
        <p:xfrm>
          <a:off x="6378017" y="588041"/>
          <a:ext cx="5488958" cy="60859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00056">
                  <a:extLst>
                    <a:ext uri="{9D8B030D-6E8A-4147-A177-3AD203B41FA5}">
                      <a16:colId xmlns:a16="http://schemas.microsoft.com/office/drawing/2014/main" val="2360534260"/>
                    </a:ext>
                  </a:extLst>
                </a:gridCol>
                <a:gridCol w="862445">
                  <a:extLst>
                    <a:ext uri="{9D8B030D-6E8A-4147-A177-3AD203B41FA5}">
                      <a16:colId xmlns:a16="http://schemas.microsoft.com/office/drawing/2014/main" val="3507148510"/>
                    </a:ext>
                  </a:extLst>
                </a:gridCol>
                <a:gridCol w="1007918">
                  <a:extLst>
                    <a:ext uri="{9D8B030D-6E8A-4147-A177-3AD203B41FA5}">
                      <a16:colId xmlns:a16="http://schemas.microsoft.com/office/drawing/2014/main" val="30008591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594565674"/>
                    </a:ext>
                  </a:extLst>
                </a:gridCol>
                <a:gridCol w="778872">
                  <a:extLst>
                    <a:ext uri="{9D8B030D-6E8A-4147-A177-3AD203B41FA5}">
                      <a16:colId xmlns:a16="http://schemas.microsoft.com/office/drawing/2014/main" val="4286485603"/>
                    </a:ext>
                  </a:extLst>
                </a:gridCol>
                <a:gridCol w="753867">
                  <a:extLst>
                    <a:ext uri="{9D8B030D-6E8A-4147-A177-3AD203B41FA5}">
                      <a16:colId xmlns:a16="http://schemas.microsoft.com/office/drawing/2014/main" val="3160329448"/>
                    </a:ext>
                  </a:extLst>
                </a:gridCol>
              </a:tblGrid>
              <a:tr h="686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Ідентифікатор зорі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Маса зорі відносно М Сонця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Відповідність маси до спектрального класу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RUWE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Тип об’єкту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BP+RP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</a:rPr>
                        <a:t>flux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</a:rPr>
                        <a:t>excess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</a:rPr>
                        <a:t>factor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508692659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LEHPM 3396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0.077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1.005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M9 V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1.776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3448864959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 944-20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0.079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0.999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M9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1.787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2433387477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 135-272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0.090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 err="1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0.998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1.766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828690193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 675-7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0.098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1.004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M6.5 Ve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1.645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1061666503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 816-10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0.101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0.998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M6e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1.667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3245020346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 149-14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0.143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0.997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M5 V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1.555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568604542"/>
                  </a:ext>
                </a:extLst>
              </a:tr>
              <a:tr h="238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CD-37 10765 B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0.170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 err="1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0.996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M5.5 V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1.715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2396298459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 920-61 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0.230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1.001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M3.5e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1.446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2243812644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Wolf 358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0.269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1.003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M4 V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1.481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829301046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489-58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0.274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1.003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M4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1.473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2237915779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195-59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0.304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0.995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M3.5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1.448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928659906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162-70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0.388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1.000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M3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1.430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1280244013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645-74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0.408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0.997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M2 V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1.394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1716029674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 455-12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0.416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 err="1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0.995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M2.5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1.400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3262019554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CD-51 6859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0.419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1.005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4.171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3297203187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Ross 318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0.461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1.002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1.426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1605874473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55-35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0.464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0.997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1.402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1710784874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Wolf 896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0.466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1.005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1.414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2085511403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Wolf 33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0.496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1.004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1.319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1493068448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BD+44 4548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0.513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1.004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1.361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2308971036"/>
                  </a:ext>
                </a:extLst>
              </a:tr>
              <a:tr h="189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BD-15 4394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0.540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1.000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M1.5V(k)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1.366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3407178377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Ross 948 B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0.544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1.003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M2 V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1.397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686505730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 191849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0.547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1.005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1.326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4275141709"/>
                  </a:ext>
                </a:extLst>
              </a:tr>
              <a:tr h="18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BD+09 2636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0.567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M_Ks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0.998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</a:rPr>
                        <a:t>M0.5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</a:rPr>
                        <a:t>1.328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2023085857"/>
                  </a:ext>
                </a:extLst>
              </a:tr>
              <a:tr h="120563"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76" marR="54076" marT="0" marB="0"/>
                </a:tc>
                <a:extLst>
                  <a:ext uri="{0D108BD9-81ED-4DB2-BD59-A6C34878D82A}">
                    <a16:rowId xmlns:a16="http://schemas.microsoft.com/office/drawing/2014/main" val="952414643"/>
                  </a:ext>
                </a:extLst>
              </a:tr>
            </a:tbl>
          </a:graphicData>
        </a:graphic>
      </p:graphicFrame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EB74B5FE-18A7-13B4-E5C7-2B3FF93399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974368"/>
              </p:ext>
            </p:extLst>
          </p:nvPr>
        </p:nvGraphicFramePr>
        <p:xfrm>
          <a:off x="458665" y="3505999"/>
          <a:ext cx="5355319" cy="305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7035AED-6E23-5CFA-BB7B-65AD0FE807D6}"/>
              </a:ext>
            </a:extLst>
          </p:cNvPr>
          <p:cNvSpPr txBox="1"/>
          <p:nvPr/>
        </p:nvSpPr>
        <p:spPr>
          <a:xfrm>
            <a:off x="176646" y="297062"/>
            <a:ext cx="5919354" cy="3054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спектральний клас М і параметр RUWE близько до 1 (0,995 – 1,005). Якщо значення RUWE дорівнює одиниці (RUWE = 1), це вказує на те, що фотометричні вимірювання зірок повністю відповідають очікуванням моделі.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параметр "BP+RP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flux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excess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factor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 вказує на надлишковий потік світла в фільтрах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Blue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Passband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(BP – синій фільтр) та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Red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Passband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(RP – червоний фільтр) порівняно з очікуваним потоком від типового об'єкта. </a:t>
            </a:r>
          </a:p>
        </p:txBody>
      </p:sp>
    </p:spTree>
    <p:extLst>
      <p:ext uri="{BB962C8B-B14F-4D97-AF65-F5344CB8AC3E}">
        <p14:creationId xmlns:p14="http://schemas.microsoft.com/office/powerpoint/2010/main" val="340701710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19B51A1E-902D-48AF-9020-955120F399B6}" type="slidenum">
              <a:rPr lang="ru-RU" smtClean="0"/>
              <a:pPr rtl="0"/>
              <a:t>12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61195" y="467646"/>
            <a:ext cx="10429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8453" y="1058029"/>
            <a:ext cx="11141243" cy="590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633413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нашому Всесвіті велика кількість зірок. Вони знаходяться на різних стадіях еволюції, а переважну більшість з них складають червоні карлики.</a:t>
            </a:r>
          </a:p>
          <a:p>
            <a:pPr marL="342900" lvl="0" indent="-342900" algn="just"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633413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Червоний карлик створює особливі умови для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формування планет і наявності життя на них.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352425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Завдяки сучасним телескопам ми можемо виявляти планети, які обертаються навколо червоних карликів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352425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прикладі планетарн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 червоних карликів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TRAPPIST-1,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Проксима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Центавра,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Ross 1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визначили, що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хоча їх планети є в зоні життя, існування на його там мало ймовірно.</a:t>
            </a:r>
          </a:p>
          <a:p>
            <a:pPr marL="342900" lvl="0" indent="-342900" algn="just">
              <a:spcAft>
                <a:spcPts val="1000"/>
              </a:spcAft>
              <a:buFont typeface="Times New Roman" panose="02020603050405020304" pitchFamily="18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Оцінили ті зірки, які не мають планетарних систем за певними критеріями ми прийшли до висновку, що біля однієї з них є можливості для створення або існування планет. </a:t>
            </a:r>
            <a:endParaRPr lang="uk-UA" sz="2400" dirty="0"/>
          </a:p>
          <a:p>
            <a:endParaRPr lang="uk-UA" sz="2400" dirty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8538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A6357CE2-CC30-7059-D74D-5D133BAC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13</a:t>
            </a:fld>
            <a:endParaRPr lang="ru-RU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12C5B-7D70-C513-7A6C-FD267B458F06}"/>
              </a:ext>
            </a:extLst>
          </p:cNvPr>
          <p:cNvSpPr txBox="1"/>
          <p:nvPr/>
        </p:nvSpPr>
        <p:spPr>
          <a:xfrm>
            <a:off x="504826" y="295729"/>
            <a:ext cx="1042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A5FBA9-1A7E-AB5A-4655-7B2E8996837C}"/>
              </a:ext>
            </a:extLst>
          </p:cNvPr>
          <p:cNvSpPr txBox="1"/>
          <p:nvPr/>
        </p:nvSpPr>
        <p:spPr>
          <a:xfrm>
            <a:off x="504826" y="1063416"/>
            <a:ext cx="10782300" cy="132391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Life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Thrive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Around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Red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Dwarf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Star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URL: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https://www.space.com/6560-life-thrive-red-dwarf-star.html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Centre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Données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astronomiques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Strasbourg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 URL: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http://cdsportal.u-strasbg.fr/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NASA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exoplanet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archive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service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nasa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exoplanet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institute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URL: </a:t>
            </a:r>
            <a:r>
              <a:rPr lang="uk-UA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https://exoplanetarchive.ipac.caltech.edu/docs/20pcCensus.htm</a:t>
            </a:r>
            <a:r>
              <a:rPr lang="uk-UA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Dwarfs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Common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Longest-Lived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Stars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URL: 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https://www.space.com/23772-red-dwarf-stars.html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Архів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Gaia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URL: 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https://gea.esac.esa.int/archive/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Екзопланети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як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шукати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URL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universemagazine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com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ekzoplanety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-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ta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-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yak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-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yih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-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shukaty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Каталог населених світів</a:t>
            </a:r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URL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uk-UA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https://phl.upr.edu/hwc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Населена зона | 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пошуках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життя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дослідження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екзопланет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планети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межами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нашої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Сонячної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URL: 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://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exoplanets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.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nasa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.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gov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/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search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-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for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-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life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/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habitable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-</a:t>
            </a:r>
            <a:r>
              <a:rPr lang="uk-UA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zone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/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88900" algn="r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88900" algn="r">
              <a:lnSpc>
                <a:spcPct val="150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88900" algn="r">
              <a:lnSpc>
                <a:spcPct val="150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88900" algn="r">
              <a:lnSpc>
                <a:spcPct val="150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88900" algn="r">
              <a:lnSpc>
                <a:spcPct val="150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88900" algn="r">
              <a:lnSpc>
                <a:spcPct val="150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88900" algn="r">
              <a:lnSpc>
                <a:spcPct val="150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5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19B51A1E-902D-48AF-9020-955120F399B6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05251" y="992264"/>
            <a:ext cx="11253373" cy="357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 дослідження:</a:t>
            </a:r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Дослідити поняття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екзопланети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маркери життя. Визначити особливості червоних карликів, та фактори, які  можуть впливати на умови для існування життя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біля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них. Запропонувати нові критерії для дослідження.</a:t>
            </a:r>
          </a:p>
          <a:p>
            <a:pPr lvl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642938" algn="l"/>
              </a:tabLst>
            </a:pPr>
            <a:r>
              <a:rPr kumimoji="0" lang="uk-UA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дослідження: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 </a:t>
            </a:r>
            <a:r>
              <a:rPr lang="uk-UA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планетарні системи червоних карликів та  можливість існування життя на них. Дослідити червоні карлики, які не мають планет.</a:t>
            </a:r>
          </a:p>
          <a:p>
            <a:pPr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uk-UA" sz="2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23ED9-3020-0253-9A13-CCDB5F48D27D}"/>
              </a:ext>
            </a:extLst>
          </p:cNvPr>
          <p:cNvSpPr txBox="1"/>
          <p:nvPr/>
        </p:nvSpPr>
        <p:spPr>
          <a:xfrm>
            <a:off x="556091" y="4296076"/>
            <a:ext cx="11351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дослідження: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червоні карлики, планетарні системи червоних карликів,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екзопланети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 створення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екзопланет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біля червоних карликів, та умови виникнення життя на них</a:t>
            </a:r>
          </a:p>
        </p:txBody>
      </p:sp>
    </p:spTree>
    <p:extLst>
      <p:ext uri="{BB962C8B-B14F-4D97-AF65-F5344CB8AC3E}">
        <p14:creationId xmlns:p14="http://schemas.microsoft.com/office/powerpoint/2010/main" val="25811592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19B51A1E-902D-48AF-9020-955120F399B6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2752725"/>
            <a:ext cx="12192000" cy="0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           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Діаграма 1">
            <a:extLst>
              <a:ext uri="{FF2B5EF4-FFF2-40B4-BE49-F238E27FC236}">
                <a16:creationId xmlns:a16="http://schemas.microsoft.com/office/drawing/2014/main" id="{2551FFEB-0662-BC4A-062B-B1F378145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40659"/>
              </p:ext>
            </p:extLst>
          </p:nvPr>
        </p:nvGraphicFramePr>
        <p:xfrm>
          <a:off x="5948294" y="1912303"/>
          <a:ext cx="5581402" cy="357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40A1E10-0D53-C144-B040-3C449AF1C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8" y="1885770"/>
            <a:ext cx="5115789" cy="362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A36DB0-2BD7-AC47-145E-449DE7B2BF12}"/>
              </a:ext>
            </a:extLst>
          </p:cNvPr>
          <p:cNvSpPr txBox="1"/>
          <p:nvPr/>
        </p:nvSpPr>
        <p:spPr>
          <a:xfrm>
            <a:off x="642505" y="404633"/>
            <a:ext cx="10269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latin typeface="+mj-lt"/>
                <a:cs typeface="Times New Roman" panose="02020603050405020304" pitchFamily="18" charset="0"/>
              </a:rPr>
              <a:t>Червоні карлики на діаграмі </a:t>
            </a:r>
          </a:p>
          <a:p>
            <a:pPr algn="ctr"/>
            <a:r>
              <a:rPr lang="uk-UA" sz="3600" dirty="0" err="1">
                <a:latin typeface="+mj-lt"/>
                <a:cs typeface="Times New Roman" panose="02020603050405020304" pitchFamily="18" charset="0"/>
              </a:rPr>
              <a:t>Герцшпрунга</a:t>
            </a:r>
            <a:r>
              <a:rPr lang="uk-UA" sz="3600" dirty="0">
                <a:latin typeface="+mj-lt"/>
                <a:cs typeface="Times New Roman" panose="02020603050405020304" pitchFamily="18" charset="0"/>
              </a:rPr>
              <a:t>-Рассела </a:t>
            </a:r>
            <a:endParaRPr 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673FF-3746-54AB-1D76-4C1578963A44}"/>
              </a:ext>
            </a:extLst>
          </p:cNvPr>
          <p:cNvSpPr txBox="1"/>
          <p:nvPr/>
        </p:nvSpPr>
        <p:spPr>
          <a:xfrm>
            <a:off x="6444013" y="5602507"/>
            <a:ext cx="5747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Червоних карликів близько 75% всіх зірок, які знаходяться на відстані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 парсек від Сонця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592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9335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 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7C2456-534D-66B4-DC21-C8C1E5E5F70E}"/>
              </a:ext>
            </a:extLst>
          </p:cNvPr>
          <p:cNvSpPr txBox="1"/>
          <p:nvPr/>
        </p:nvSpPr>
        <p:spPr>
          <a:xfrm>
            <a:off x="955964" y="474389"/>
            <a:ext cx="8094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/>
              <a:t>Основні характеристики</a:t>
            </a:r>
            <a:endParaRPr lang="en-US" sz="4400" dirty="0"/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C14792CA-CA79-E3A7-39E4-907631306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597778"/>
              </p:ext>
            </p:extLst>
          </p:nvPr>
        </p:nvGraphicFramePr>
        <p:xfrm>
          <a:off x="505691" y="1364742"/>
          <a:ext cx="11180618" cy="191624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178327">
                  <a:extLst>
                    <a:ext uri="{9D8B030D-6E8A-4147-A177-3AD203B41FA5}">
                      <a16:colId xmlns:a16="http://schemas.microsoft.com/office/drawing/2014/main" val="1393637042"/>
                    </a:ext>
                  </a:extLst>
                </a:gridCol>
                <a:gridCol w="1751909">
                  <a:extLst>
                    <a:ext uri="{9D8B030D-6E8A-4147-A177-3AD203B41FA5}">
                      <a16:colId xmlns:a16="http://schemas.microsoft.com/office/drawing/2014/main" val="2308169813"/>
                    </a:ext>
                  </a:extLst>
                </a:gridCol>
                <a:gridCol w="1905770">
                  <a:extLst>
                    <a:ext uri="{9D8B030D-6E8A-4147-A177-3AD203B41FA5}">
                      <a16:colId xmlns:a16="http://schemas.microsoft.com/office/drawing/2014/main" val="2949641709"/>
                    </a:ext>
                  </a:extLst>
                </a:gridCol>
                <a:gridCol w="1564793">
                  <a:extLst>
                    <a:ext uri="{9D8B030D-6E8A-4147-A177-3AD203B41FA5}">
                      <a16:colId xmlns:a16="http://schemas.microsoft.com/office/drawing/2014/main" val="112866263"/>
                    </a:ext>
                  </a:extLst>
                </a:gridCol>
                <a:gridCol w="1744882">
                  <a:extLst>
                    <a:ext uri="{9D8B030D-6E8A-4147-A177-3AD203B41FA5}">
                      <a16:colId xmlns:a16="http://schemas.microsoft.com/office/drawing/2014/main" val="3781793624"/>
                    </a:ext>
                  </a:extLst>
                </a:gridCol>
                <a:gridCol w="2019336">
                  <a:extLst>
                    <a:ext uri="{9D8B030D-6E8A-4147-A177-3AD203B41FA5}">
                      <a16:colId xmlns:a16="http://schemas.microsoft.com/office/drawing/2014/main" val="3266384112"/>
                    </a:ext>
                  </a:extLst>
                </a:gridCol>
                <a:gridCol w="1015601">
                  <a:extLst>
                    <a:ext uri="{9D8B030D-6E8A-4147-A177-3AD203B41FA5}">
                      <a16:colId xmlns:a16="http://schemas.microsoft.com/office/drawing/2014/main" val="2644163028"/>
                    </a:ext>
                  </a:extLst>
                </a:gridCol>
              </a:tblGrid>
              <a:tr h="117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Клас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433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Температура</a:t>
                      </a:r>
                      <a:br>
                        <a:rPr lang="uk-UA" sz="1800" dirty="0">
                          <a:effectLst/>
                        </a:rPr>
                      </a:br>
                      <a:r>
                        <a:rPr lang="uk-UA" sz="1800" dirty="0">
                          <a:effectLst/>
                        </a:rPr>
                        <a:t>(°K)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433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Відповідний</a:t>
                      </a:r>
                      <a:br>
                        <a:rPr lang="uk-UA" sz="1800" dirty="0">
                          <a:effectLst/>
                        </a:rPr>
                      </a:br>
                      <a:r>
                        <a:rPr lang="uk-UA" sz="1800" dirty="0">
                          <a:effectLst/>
                        </a:rPr>
                        <a:t>стандартний колір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433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Маса</a:t>
                      </a:r>
                      <a:br>
                        <a:rPr lang="uk-UA" sz="1800" dirty="0">
                          <a:effectLst/>
                        </a:rPr>
                      </a:br>
                      <a:r>
                        <a:rPr lang="uk-UA" sz="1800" dirty="0">
                          <a:effectLst/>
                        </a:rPr>
                        <a:t>(у сонячних масах)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433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Радіус</a:t>
                      </a:r>
                      <a:br>
                        <a:rPr lang="uk-UA" sz="1800" dirty="0">
                          <a:effectLst/>
                        </a:rPr>
                      </a:br>
                      <a:r>
                        <a:rPr lang="uk-UA" sz="1800" dirty="0">
                          <a:effectLst/>
                        </a:rPr>
                        <a:t>(у радіусах Сонця)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433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Світність</a:t>
                      </a:r>
                      <a:br>
                        <a:rPr lang="uk-UA" sz="1800" dirty="0">
                          <a:effectLst/>
                        </a:rPr>
                      </a:b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433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Лінії</a:t>
                      </a:r>
                      <a:br>
                        <a:rPr lang="uk-UA" sz="1800" dirty="0">
                          <a:effectLst/>
                        </a:rPr>
                      </a:br>
                      <a:r>
                        <a:rPr lang="uk-UA" sz="1800" dirty="0">
                          <a:effectLst/>
                        </a:rPr>
                        <a:t> водню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solidFill>
                      <a:srgbClr val="4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300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</a:rPr>
                        <a:t>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</a:rPr>
                        <a:t>≤ 3700 K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</a:rPr>
                        <a:t>Червоний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</a:rPr>
                        <a:t>≤ 0,5 M</a:t>
                      </a:r>
                      <a:r>
                        <a:rPr lang="uk-UA" sz="2000" b="1" baseline="-25000" dirty="0">
                          <a:effectLst/>
                        </a:rPr>
                        <a:t>☉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</a:rPr>
                        <a:t>≤ 0,7 R</a:t>
                      </a:r>
                      <a:r>
                        <a:rPr lang="uk-UA" sz="2000" b="1" baseline="-25000" dirty="0">
                          <a:effectLst/>
                        </a:rPr>
                        <a:t>☉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</a:rPr>
                        <a:t>≤ 0,08 L</a:t>
                      </a:r>
                      <a:r>
                        <a:rPr lang="uk-UA" sz="2000" b="1" baseline="-25000" dirty="0">
                          <a:effectLst/>
                        </a:rPr>
                        <a:t>☉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</a:rPr>
                        <a:t>Дуже слабкі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9377359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4BACFB-15F0-85BC-CFB8-8C9220F2476E}"/>
              </a:ext>
            </a:extLst>
          </p:cNvPr>
          <p:cNvSpPr txBox="1"/>
          <p:nvPr/>
        </p:nvSpPr>
        <p:spPr>
          <a:xfrm>
            <a:off x="410441" y="3825180"/>
            <a:ext cx="952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Дуже велика тривалість життя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Значна магнітна активність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Мала температура</a:t>
            </a:r>
            <a:endParaRPr lang="en-US" sz="2800" dirty="0"/>
          </a:p>
        </p:txBody>
      </p:sp>
      <p:pic>
        <p:nvPicPr>
          <p:cNvPr id="6" name="Графіка 1">
            <a:extLst>
              <a:ext uri="{FF2B5EF4-FFF2-40B4-BE49-F238E27FC236}">
                <a16:creationId xmlns:a16="http://schemas.microsoft.com/office/drawing/2014/main" id="{8B483BAD-F169-1B5B-9EFA-469191899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7445" y="4012454"/>
            <a:ext cx="5108864" cy="19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592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19B51A1E-902D-48AF-9020-955120F399B6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3074" name="Picture 2" descr="Населена зона">
            <a:extLst>
              <a:ext uri="{FF2B5EF4-FFF2-40B4-BE49-F238E27FC236}">
                <a16:creationId xmlns:a16="http://schemas.microsoft.com/office/drawing/2014/main" id="{DD65C13A-8B5B-27D7-8726-7B04E104B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4" y="1635023"/>
            <a:ext cx="5234191" cy="311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E7F9F3-E616-D1C9-3D66-75E4B95AE9E1}"/>
              </a:ext>
            </a:extLst>
          </p:cNvPr>
          <p:cNvSpPr txBox="1"/>
          <p:nvPr/>
        </p:nvSpPr>
        <p:spPr>
          <a:xfrm>
            <a:off x="97847" y="394402"/>
            <a:ext cx="11649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/>
              <a:t>Зона життя або зона </a:t>
            </a:r>
            <a:r>
              <a:rPr lang="uk-UA" sz="4400" dirty="0" err="1"/>
              <a:t>Золотоволоски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E0231B-C12B-BDAA-D635-1C4E505373C0}"/>
              </a:ext>
            </a:extLst>
          </p:cNvPr>
          <p:cNvSpPr txBox="1"/>
          <p:nvPr/>
        </p:nvSpPr>
        <p:spPr>
          <a:xfrm>
            <a:off x="6096000" y="1466924"/>
            <a:ext cx="5964381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/>
              <a:t>Зона життя - ділянка поблизу зорі, де температура, створювана внаслідок поглинання випромінювання зорі твердою поверхнею </a:t>
            </a:r>
            <a:r>
              <a:rPr lang="uk-UA" sz="2400" dirty="0" err="1"/>
              <a:t>екзопланети</a:t>
            </a:r>
            <a:r>
              <a:rPr lang="uk-UA" sz="2400" dirty="0"/>
              <a:t> чи іншого твердого тіла, придатна для існування рідкої води.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48F9F-3107-E929-3B95-1F16D1D12223}"/>
              </a:ext>
            </a:extLst>
          </p:cNvPr>
          <p:cNvSpPr txBox="1"/>
          <p:nvPr/>
        </p:nvSpPr>
        <p:spPr>
          <a:xfrm>
            <a:off x="696191" y="2161309"/>
            <a:ext cx="7273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1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991C4E-D116-4025-E369-3F603AD0F338}"/>
              </a:ext>
            </a:extLst>
          </p:cNvPr>
          <p:cNvSpPr txBox="1"/>
          <p:nvPr/>
        </p:nvSpPr>
        <p:spPr>
          <a:xfrm>
            <a:off x="1184563" y="2928019"/>
            <a:ext cx="7273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2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46218D-DC8B-1922-425D-594C468ACE87}"/>
              </a:ext>
            </a:extLst>
          </p:cNvPr>
          <p:cNvSpPr txBox="1"/>
          <p:nvPr/>
        </p:nvSpPr>
        <p:spPr>
          <a:xfrm>
            <a:off x="1319644" y="3694729"/>
            <a:ext cx="7273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3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BDEF7-594A-F4BE-F830-C1E8AC21BCDB}"/>
              </a:ext>
            </a:extLst>
          </p:cNvPr>
          <p:cNvSpPr txBox="1"/>
          <p:nvPr/>
        </p:nvSpPr>
        <p:spPr>
          <a:xfrm>
            <a:off x="1548246" y="4883727"/>
            <a:ext cx="3221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Зони життя для: </a:t>
            </a:r>
          </a:p>
          <a:p>
            <a:pPr marL="342900" indent="-342900">
              <a:buAutoNum type="arabicPeriod"/>
            </a:pPr>
            <a:r>
              <a:rPr lang="uk-UA" dirty="0"/>
              <a:t>Зірки А-типу, </a:t>
            </a:r>
          </a:p>
          <a:p>
            <a:pPr marL="342900" indent="-342900">
              <a:buAutoNum type="arabicPeriod"/>
            </a:pPr>
            <a:r>
              <a:rPr lang="uk-UA" dirty="0"/>
              <a:t>Сонця,</a:t>
            </a:r>
          </a:p>
          <a:p>
            <a:pPr marL="342900" indent="-342900">
              <a:buAutoNum type="arabicPeriod"/>
            </a:pPr>
            <a:r>
              <a:rPr lang="uk-UA" dirty="0"/>
              <a:t>Червоного карлика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64023-E10A-F795-FEE4-F356D3F53C0B}"/>
              </a:ext>
            </a:extLst>
          </p:cNvPr>
          <p:cNvSpPr txBox="1"/>
          <p:nvPr/>
        </p:nvSpPr>
        <p:spPr>
          <a:xfrm>
            <a:off x="6029325" y="5437725"/>
            <a:ext cx="543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Для червоних карликів вона знаходиться у межах орбіти Меркурія  (приблизно 0,39 </a:t>
            </a:r>
            <a:r>
              <a:rPr lang="uk-UA" dirty="0" err="1"/>
              <a:t>ао</a:t>
            </a:r>
            <a:r>
              <a:rPr lang="uk-UA" dirty="0"/>
              <a:t>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592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517F88D5-ABE1-07D1-7012-2E35C170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8D4FEE-9AB5-E763-5A74-3E287DD0D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820" y="2595233"/>
            <a:ext cx="5359155" cy="3480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83417C-C508-F0A7-6D05-C47131F03567}"/>
              </a:ext>
            </a:extLst>
          </p:cNvPr>
          <p:cNvSpPr txBox="1"/>
          <p:nvPr/>
        </p:nvSpPr>
        <p:spPr>
          <a:xfrm>
            <a:off x="314025" y="2595233"/>
            <a:ext cx="61179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Спектр інфрачервоного випромінювання.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Спектр відбитого від планети світла її зорі.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Транзитний метод. Спостереження за проходженням планети на тлі її зорі, яке дозволяє побачити атмосферу крізь світло.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B5CD4-E819-900E-CA1E-BA208BDCF5A3}"/>
              </a:ext>
            </a:extLst>
          </p:cNvPr>
          <p:cNvSpPr txBox="1"/>
          <p:nvPr/>
        </p:nvSpPr>
        <p:spPr>
          <a:xfrm>
            <a:off x="875135" y="779351"/>
            <a:ext cx="106166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u="sng" dirty="0" err="1"/>
              <a:t>Біомаркери</a:t>
            </a:r>
            <a:r>
              <a:rPr lang="uk-UA" sz="2800" b="1" u="sng" dirty="0"/>
              <a:t> життя </a:t>
            </a:r>
            <a:r>
              <a:rPr lang="uk-UA" sz="2800" dirty="0"/>
              <a:t>- комбінацій шести основних елементів, пов’язаних із життям на Землі: вуглецю, азоту, кисню, фосфору, сірки та водню, щоб обмежити коло потенційно населених планет. </a:t>
            </a:r>
          </a:p>
        </p:txBody>
      </p:sp>
    </p:spTree>
    <p:extLst>
      <p:ext uri="{BB962C8B-B14F-4D97-AF65-F5344CB8AC3E}">
        <p14:creationId xmlns:p14="http://schemas.microsoft.com/office/powerpoint/2010/main" val="341036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19B51A1E-902D-48AF-9020-955120F399B6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696691" y="647029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457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16B4D7-E638-3D9D-7766-756B1E0C427C}"/>
              </a:ext>
            </a:extLst>
          </p:cNvPr>
          <p:cNvSpPr txBox="1"/>
          <p:nvPr/>
        </p:nvSpPr>
        <p:spPr>
          <a:xfrm>
            <a:off x="1394460" y="402818"/>
            <a:ext cx="114801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Екзопланета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це будь-яка планета за межами</a:t>
            </a:r>
            <a:b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			 нашої Сонячної системи.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49DF5-1B98-245F-7FB5-6517E2EC51A6}"/>
              </a:ext>
            </a:extLst>
          </p:cNvPr>
          <p:cNvSpPr txBox="1"/>
          <p:nvPr/>
        </p:nvSpPr>
        <p:spPr>
          <a:xfrm>
            <a:off x="2429113" y="1403025"/>
            <a:ext cx="9957917" cy="33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75" algn="just"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 прямого зображення ( 0,68%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873375" algn="just"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Транзитний метод   ( 44% 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873375" algn="just"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 гравітаційного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мікролінзування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( 2% 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873375" algn="just"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Астрометричний метод  (одна планета)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2873375" algn="just"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 радіальних швидкостей  ( 12% 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A7517-2991-AEBB-A318-E00FEF383129}"/>
              </a:ext>
            </a:extLst>
          </p:cNvPr>
          <p:cNvSpPr txBox="1"/>
          <p:nvPr/>
        </p:nvSpPr>
        <p:spPr>
          <a:xfrm>
            <a:off x="868805" y="2354633"/>
            <a:ext cx="3175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Методи визначення</a:t>
            </a:r>
            <a:endParaRPr lang="en-US" sz="4000" b="1" dirty="0"/>
          </a:p>
        </p:txBody>
      </p:sp>
      <p:sp>
        <p:nvSpPr>
          <p:cNvPr id="8" name="Стрілка: вправо 7">
            <a:extLst>
              <a:ext uri="{FF2B5EF4-FFF2-40B4-BE49-F238E27FC236}">
                <a16:creationId xmlns:a16="http://schemas.microsoft.com/office/drawing/2014/main" id="{29C91268-649A-1595-A322-E3DA929ACAE5}"/>
              </a:ext>
            </a:extLst>
          </p:cNvPr>
          <p:cNvSpPr/>
          <p:nvPr/>
        </p:nvSpPr>
        <p:spPr>
          <a:xfrm>
            <a:off x="4370119" y="1618644"/>
            <a:ext cx="592853" cy="3199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ілка: вправо 8">
            <a:extLst>
              <a:ext uri="{FF2B5EF4-FFF2-40B4-BE49-F238E27FC236}">
                <a16:creationId xmlns:a16="http://schemas.microsoft.com/office/drawing/2014/main" id="{F0535E47-E138-2A91-BFCE-FA0D0A9B1C12}"/>
              </a:ext>
            </a:extLst>
          </p:cNvPr>
          <p:cNvSpPr/>
          <p:nvPr/>
        </p:nvSpPr>
        <p:spPr>
          <a:xfrm>
            <a:off x="4370119" y="2209496"/>
            <a:ext cx="592853" cy="3199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трілка: вправо 9">
            <a:extLst>
              <a:ext uri="{FF2B5EF4-FFF2-40B4-BE49-F238E27FC236}">
                <a16:creationId xmlns:a16="http://schemas.microsoft.com/office/drawing/2014/main" id="{D145FC42-91A7-2C1F-473A-B59ABC7D6FFE}"/>
              </a:ext>
            </a:extLst>
          </p:cNvPr>
          <p:cNvSpPr/>
          <p:nvPr/>
        </p:nvSpPr>
        <p:spPr>
          <a:xfrm>
            <a:off x="4370119" y="2859237"/>
            <a:ext cx="592853" cy="3199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трілка: вправо 10">
            <a:extLst>
              <a:ext uri="{FF2B5EF4-FFF2-40B4-BE49-F238E27FC236}">
                <a16:creationId xmlns:a16="http://schemas.microsoft.com/office/drawing/2014/main" id="{F22BD05F-8C0E-41E1-5548-49AF1B336BE5}"/>
              </a:ext>
            </a:extLst>
          </p:cNvPr>
          <p:cNvSpPr/>
          <p:nvPr/>
        </p:nvSpPr>
        <p:spPr>
          <a:xfrm>
            <a:off x="4370119" y="3638427"/>
            <a:ext cx="592853" cy="3199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трілка: вправо 11">
            <a:extLst>
              <a:ext uri="{FF2B5EF4-FFF2-40B4-BE49-F238E27FC236}">
                <a16:creationId xmlns:a16="http://schemas.microsoft.com/office/drawing/2014/main" id="{4F731887-769B-4385-1FBE-FDBA46D5A940}"/>
              </a:ext>
            </a:extLst>
          </p:cNvPr>
          <p:cNvSpPr/>
          <p:nvPr/>
        </p:nvSpPr>
        <p:spPr>
          <a:xfrm>
            <a:off x="4400264" y="4352549"/>
            <a:ext cx="592853" cy="3199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62EA50-41B7-D7AD-A8C6-8057C000C54A}"/>
              </a:ext>
            </a:extLst>
          </p:cNvPr>
          <p:cNvSpPr txBox="1"/>
          <p:nvPr/>
        </p:nvSpPr>
        <p:spPr>
          <a:xfrm>
            <a:off x="3622431" y="4977674"/>
            <a:ext cx="7792496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Субземля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Subterran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землеподібна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Terran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Суперземля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Superterran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Нептунова (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Neptunian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), газовий гігант (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Jovian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11592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57B912EB-184D-1EFF-5829-78E36A79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C06D77-6C25-7BAE-9F28-C6C51B6FF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934" y="504523"/>
            <a:ext cx="4101688" cy="29244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9F370B-7437-DC2F-C39D-540152CBE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0349" y="3693681"/>
            <a:ext cx="4068273" cy="2924477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C93F7C-FC57-7703-6282-6C10F00C6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21" y="3693681"/>
            <a:ext cx="5779046" cy="2857394"/>
          </a:xfrm>
          <a:prstGeom prst="rect">
            <a:avLst/>
          </a:prstGeom>
          <a:ln w="57150">
            <a:solidFill>
              <a:srgbClr val="6D6A93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A73F0B-0961-DA43-4AE2-3F7AD6FCB440}"/>
              </a:ext>
            </a:extLst>
          </p:cNvPr>
          <p:cNvSpPr txBox="1"/>
          <p:nvPr/>
        </p:nvSpPr>
        <p:spPr>
          <a:xfrm>
            <a:off x="528927" y="397100"/>
            <a:ext cx="645477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аналізу ми скористались даними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проєкту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«20pc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Census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це обмежений за обсягом перепис близько 3600 зірок і коричневих карликів у межах 20 парсек від Сонця.</a:t>
            </a:r>
          </a:p>
          <a:p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Використали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Каталог населених світів (HWC).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 визначає  67 потенційно придатних для життя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екзопланет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більш ніж п'яти тисяч відомих. 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Додали дані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 космічної місії, яка забезпечує астрометрію, фотометрію та спектроскопію майже 2000 мільйонів зірок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6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fld id="{19B51A1E-902D-48AF-9020-955120F399B6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16" name="Діаграма 15">
            <a:extLst>
              <a:ext uri="{FF2B5EF4-FFF2-40B4-BE49-F238E27FC236}">
                <a16:creationId xmlns:a16="http://schemas.microsoft.com/office/drawing/2014/main" id="{45278D03-CA91-349D-801A-42FB0835C7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1116224"/>
              </p:ext>
            </p:extLst>
          </p:nvPr>
        </p:nvGraphicFramePr>
        <p:xfrm>
          <a:off x="6503137" y="2634793"/>
          <a:ext cx="5217807" cy="299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51578713-8E57-F5E9-FDC8-BEEC842BE36A}"/>
              </a:ext>
            </a:extLst>
          </p:cNvPr>
          <p:cNvSpPr txBox="1"/>
          <p:nvPr/>
        </p:nvSpPr>
        <p:spPr>
          <a:xfrm>
            <a:off x="6071320" y="1490487"/>
            <a:ext cx="5840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800" b="1" dirty="0"/>
              <a:t>за кількістю планет у планетарній системі </a:t>
            </a:r>
            <a:endParaRPr lang="en-US" sz="2800" b="1" dirty="0"/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37428852-55F3-0580-F3C3-4DC1EDABB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729416"/>
              </p:ext>
            </p:extLst>
          </p:nvPr>
        </p:nvGraphicFramePr>
        <p:xfrm>
          <a:off x="440022" y="2139766"/>
          <a:ext cx="5486398" cy="30539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57999">
                  <a:extLst>
                    <a:ext uri="{9D8B030D-6E8A-4147-A177-3AD203B41FA5}">
                      <a16:colId xmlns:a16="http://schemas.microsoft.com/office/drawing/2014/main" val="2497439436"/>
                    </a:ext>
                  </a:extLst>
                </a:gridCol>
                <a:gridCol w="1209143">
                  <a:extLst>
                    <a:ext uri="{9D8B030D-6E8A-4147-A177-3AD203B41FA5}">
                      <a16:colId xmlns:a16="http://schemas.microsoft.com/office/drawing/2014/main" val="1393519978"/>
                    </a:ext>
                  </a:extLst>
                </a:gridCol>
                <a:gridCol w="906856">
                  <a:extLst>
                    <a:ext uri="{9D8B030D-6E8A-4147-A177-3AD203B41FA5}">
                      <a16:colId xmlns:a16="http://schemas.microsoft.com/office/drawing/2014/main" val="1939325105"/>
                    </a:ext>
                  </a:extLst>
                </a:gridCol>
                <a:gridCol w="1076892">
                  <a:extLst>
                    <a:ext uri="{9D8B030D-6E8A-4147-A177-3AD203B41FA5}">
                      <a16:colId xmlns:a16="http://schemas.microsoft.com/office/drawing/2014/main" val="4176014481"/>
                    </a:ext>
                  </a:extLst>
                </a:gridCol>
                <a:gridCol w="1235508">
                  <a:extLst>
                    <a:ext uri="{9D8B030D-6E8A-4147-A177-3AD203B41FA5}">
                      <a16:colId xmlns:a16="http://schemas.microsoft.com/office/drawing/2014/main" val="4247009466"/>
                    </a:ext>
                  </a:extLst>
                </a:gridCol>
              </a:tblGrid>
              <a:tr h="24994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</a:rPr>
                        <a:t>Всього</a:t>
                      </a:r>
                      <a:endParaRPr lang="uk-U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min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mode</a:t>
                      </a:r>
                    </a:p>
                  </a:txBody>
                  <a:tcPr marL="3922" marR="3922" marT="39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median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124207"/>
                  </a:ext>
                </a:extLst>
              </a:tr>
              <a:tr h="4968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2447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</a:rPr>
                        <a:t>0,077Мꙩ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</a:rPr>
                        <a:t>0,112Мꙩ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</a:rPr>
                        <a:t>0,26Мꙩ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0" marR="47060" marT="23530" marB="23530" anchor="ctr"/>
                </a:tc>
                <a:extLst>
                  <a:ext uri="{0D108BD9-81ED-4DB2-BD59-A6C34878D82A}">
                    <a16:rowId xmlns:a16="http://schemas.microsoft.com/office/drawing/2014/main" val="1809218179"/>
                  </a:ext>
                </a:extLst>
              </a:tr>
              <a:tr h="108384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</a:rPr>
                        <a:t>Червоні карлики</a:t>
                      </a:r>
                      <a:endParaRPr lang="uk-U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max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</a:rPr>
                        <a:t>0,079Мꙩ 0113Мꙩ 0,165Мꙩ 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166202"/>
                  </a:ext>
                </a:extLst>
              </a:tr>
              <a:tr h="11949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1661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</a:rPr>
                        <a:t>0,9Мꙩ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</a:rPr>
                        <a:t>0,091Мꙩ</a:t>
                      </a:r>
                    </a:p>
                    <a:p>
                      <a:pPr algn="ctr" fontAlgn="ctr"/>
                      <a:r>
                        <a:rPr lang="uk-UA" sz="1800" u="none" strike="noStrike" dirty="0">
                          <a:effectLst/>
                        </a:rPr>
                        <a:t>0,095Мꙩ</a:t>
                      </a:r>
                    </a:p>
                    <a:p>
                      <a:pPr algn="ctr" fontAlgn="ctr"/>
                      <a:r>
                        <a:rPr lang="uk-UA" sz="1800" u="none" strike="noStrike" dirty="0">
                          <a:effectLst/>
                        </a:rPr>
                        <a:t>0,169Мꙩ</a:t>
                      </a:r>
                    </a:p>
                    <a:p>
                      <a:pPr algn="ctr" fontAlgn="ctr"/>
                      <a:r>
                        <a:rPr lang="uk-UA" sz="1800" u="none" strike="noStrike" dirty="0">
                          <a:effectLst/>
                        </a:rPr>
                        <a:t>0,173Мꙩ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2" marR="3922" marT="3922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848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1A38E7-4A47-700C-E659-A3EF229ED497}"/>
              </a:ext>
            </a:extLst>
          </p:cNvPr>
          <p:cNvSpPr txBox="1"/>
          <p:nvPr/>
        </p:nvSpPr>
        <p:spPr>
          <a:xfrm>
            <a:off x="-520415" y="414862"/>
            <a:ext cx="12241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latin typeface="+mj-lt"/>
                <a:cs typeface="Times New Roman" panose="02020603050405020304" pitchFamily="18" charset="0"/>
              </a:rPr>
              <a:t>Розподіл червоних карликів </a:t>
            </a:r>
            <a:endParaRPr lang="en-US" sz="4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146A4-6C37-B286-38BE-C01C3395FEB5}"/>
              </a:ext>
            </a:extLst>
          </p:cNvPr>
          <p:cNvSpPr txBox="1"/>
          <p:nvPr/>
        </p:nvSpPr>
        <p:spPr>
          <a:xfrm>
            <a:off x="85586" y="1228877"/>
            <a:ext cx="584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800" b="1" dirty="0"/>
              <a:t>за масою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CCDE8-1788-0BD3-F26E-F8142C251179}"/>
              </a:ext>
            </a:extLst>
          </p:cNvPr>
          <p:cNvSpPr txBox="1"/>
          <p:nvPr/>
        </p:nvSpPr>
        <p:spPr>
          <a:xfrm>
            <a:off x="230486" y="5476466"/>
            <a:ext cx="5840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Зірки з масою менше </a:t>
            </a:r>
            <a:r>
              <a:rPr lang="uk-UA" sz="1800" u="none" strike="noStrike" dirty="0">
                <a:effectLst/>
              </a:rPr>
              <a:t>0,26Мꙩ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 більш типовими  – зустрічаються частіше.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9360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FA4173-5E4C-420B-BDB8-C986336F3C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9BDB30-709D-4026-8321-5AB8945E755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fb0879af-3eba-417a-a55a-ffe6dcd6ca7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B53CF6-7709-4D46-84FE-D9CA668E7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1248</Words>
  <Application>Microsoft Office PowerPoint</Application>
  <PresentationFormat>Широкий екран</PresentationFormat>
  <Paragraphs>672</Paragraphs>
  <Slides>13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Rockwell</vt:lpstr>
      <vt:lpstr>Times New Roman</vt:lpstr>
      <vt:lpstr>Wingdings 3</vt:lpstr>
      <vt:lpstr>Зал засідань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2020-01-13T14:54:40Z</dcterms:created>
  <dcterms:modified xsi:type="dcterms:W3CDTF">2024-04-20T23:15:27Z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