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70" r:id="rId8"/>
    <p:sldId id="263" r:id="rId9"/>
    <p:sldId id="264" r:id="rId10"/>
    <p:sldId id="265" r:id="rId11"/>
    <p:sldId id="266" r:id="rId12"/>
    <p:sldId id="267" r:id="rId13"/>
    <p:sldId id="268" r:id="rId14"/>
    <p:sldId id="269"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FFE7E7"/>
    <a:srgbClr val="FF2929"/>
    <a:srgbClr val="336600"/>
    <a:srgbClr val="003399"/>
    <a:srgbClr val="EBEBFF"/>
    <a:srgbClr val="FFFF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E73C23-22E0-8130-77A2-7CB3FA6497F0}"/>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8FF0FEB1-793F-9414-46A9-DBAB8E98B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27ED7A2-BE6B-4330-1A81-3F779423AFAC}"/>
              </a:ext>
            </a:extLst>
          </p:cNvPr>
          <p:cNvSpPr>
            <a:spLocks noGrp="1"/>
          </p:cNvSpPr>
          <p:nvPr>
            <p:ph type="dt" sz="half" idx="10"/>
          </p:nvPr>
        </p:nvSpPr>
        <p:spPr/>
        <p:txBody>
          <a:bodyPr/>
          <a:lstStyle/>
          <a:p>
            <a:fld id="{E90A9DF3-3479-4A1C-AE5E-54D8DA61A7C9}" type="datetimeFigureOut">
              <a:rPr lang="ru-RU" smtClean="0"/>
              <a:t>12.04.2024</a:t>
            </a:fld>
            <a:endParaRPr lang="ru-RU"/>
          </a:p>
        </p:txBody>
      </p:sp>
      <p:sp>
        <p:nvSpPr>
          <p:cNvPr id="5" name="Нижний колонтитул 4">
            <a:extLst>
              <a:ext uri="{FF2B5EF4-FFF2-40B4-BE49-F238E27FC236}">
                <a16:creationId xmlns:a16="http://schemas.microsoft.com/office/drawing/2014/main" id="{730EFBEE-34BC-1E96-2A65-834B33198B4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CDF2264-D00C-4524-B9A6-7F83AF67CA5E}"/>
              </a:ext>
            </a:extLst>
          </p:cNvPr>
          <p:cNvSpPr>
            <a:spLocks noGrp="1"/>
          </p:cNvSpPr>
          <p:nvPr>
            <p:ph type="sldNum" sz="quarter" idx="12"/>
          </p:nvPr>
        </p:nvSpPr>
        <p:spPr/>
        <p:txBody>
          <a:bodyPr/>
          <a:lstStyle/>
          <a:p>
            <a:fld id="{4B3899C8-B532-4AEA-BB2F-EA8033575493}" type="slidenum">
              <a:rPr lang="ru-RU" smtClean="0"/>
              <a:t>‹#›</a:t>
            </a:fld>
            <a:endParaRPr lang="ru-RU"/>
          </a:p>
        </p:txBody>
      </p:sp>
    </p:spTree>
    <p:extLst>
      <p:ext uri="{BB962C8B-B14F-4D97-AF65-F5344CB8AC3E}">
        <p14:creationId xmlns:p14="http://schemas.microsoft.com/office/powerpoint/2010/main" val="296893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746BDA-DA95-A1F4-9438-1A1FD52016B6}"/>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D6BAA761-8EC4-55EA-5B51-6AE53D90A1A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5AF118B-582C-8539-0415-BE799F50F66A}"/>
              </a:ext>
            </a:extLst>
          </p:cNvPr>
          <p:cNvSpPr>
            <a:spLocks noGrp="1"/>
          </p:cNvSpPr>
          <p:nvPr>
            <p:ph type="dt" sz="half" idx="10"/>
          </p:nvPr>
        </p:nvSpPr>
        <p:spPr/>
        <p:txBody>
          <a:bodyPr/>
          <a:lstStyle/>
          <a:p>
            <a:fld id="{E90A9DF3-3479-4A1C-AE5E-54D8DA61A7C9}" type="datetimeFigureOut">
              <a:rPr lang="ru-RU" smtClean="0"/>
              <a:t>12.04.2024</a:t>
            </a:fld>
            <a:endParaRPr lang="ru-RU"/>
          </a:p>
        </p:txBody>
      </p:sp>
      <p:sp>
        <p:nvSpPr>
          <p:cNvPr id="5" name="Нижний колонтитул 4">
            <a:extLst>
              <a:ext uri="{FF2B5EF4-FFF2-40B4-BE49-F238E27FC236}">
                <a16:creationId xmlns:a16="http://schemas.microsoft.com/office/drawing/2014/main" id="{968C90E3-DE1B-ABD5-3C51-9DF15621923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7DFC1A3-3D23-04DE-0F56-DD9CE4B2E8F4}"/>
              </a:ext>
            </a:extLst>
          </p:cNvPr>
          <p:cNvSpPr>
            <a:spLocks noGrp="1"/>
          </p:cNvSpPr>
          <p:nvPr>
            <p:ph type="sldNum" sz="quarter" idx="12"/>
          </p:nvPr>
        </p:nvSpPr>
        <p:spPr/>
        <p:txBody>
          <a:bodyPr/>
          <a:lstStyle/>
          <a:p>
            <a:fld id="{4B3899C8-B532-4AEA-BB2F-EA8033575493}" type="slidenum">
              <a:rPr lang="ru-RU" smtClean="0"/>
              <a:t>‹#›</a:t>
            </a:fld>
            <a:endParaRPr lang="ru-RU"/>
          </a:p>
        </p:txBody>
      </p:sp>
    </p:spTree>
    <p:extLst>
      <p:ext uri="{BB962C8B-B14F-4D97-AF65-F5344CB8AC3E}">
        <p14:creationId xmlns:p14="http://schemas.microsoft.com/office/powerpoint/2010/main" val="2993302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DD0F5059-3ABA-1315-D4C2-9F3C59103B93}"/>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032FA570-54F2-0E68-7D60-600C84D8EE2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34A431E-F6E2-9D1A-7D1A-481844B8019E}"/>
              </a:ext>
            </a:extLst>
          </p:cNvPr>
          <p:cNvSpPr>
            <a:spLocks noGrp="1"/>
          </p:cNvSpPr>
          <p:nvPr>
            <p:ph type="dt" sz="half" idx="10"/>
          </p:nvPr>
        </p:nvSpPr>
        <p:spPr/>
        <p:txBody>
          <a:bodyPr/>
          <a:lstStyle/>
          <a:p>
            <a:fld id="{E90A9DF3-3479-4A1C-AE5E-54D8DA61A7C9}" type="datetimeFigureOut">
              <a:rPr lang="ru-RU" smtClean="0"/>
              <a:t>12.04.2024</a:t>
            </a:fld>
            <a:endParaRPr lang="ru-RU"/>
          </a:p>
        </p:txBody>
      </p:sp>
      <p:sp>
        <p:nvSpPr>
          <p:cNvPr id="5" name="Нижний колонтитул 4">
            <a:extLst>
              <a:ext uri="{FF2B5EF4-FFF2-40B4-BE49-F238E27FC236}">
                <a16:creationId xmlns:a16="http://schemas.microsoft.com/office/drawing/2014/main" id="{CAB71BB4-3DFA-8314-1DCA-EF7B0018DE1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AE8B387-C47C-B4F1-1A4D-81EE3BFFA442}"/>
              </a:ext>
            </a:extLst>
          </p:cNvPr>
          <p:cNvSpPr>
            <a:spLocks noGrp="1"/>
          </p:cNvSpPr>
          <p:nvPr>
            <p:ph type="sldNum" sz="quarter" idx="12"/>
          </p:nvPr>
        </p:nvSpPr>
        <p:spPr/>
        <p:txBody>
          <a:bodyPr/>
          <a:lstStyle/>
          <a:p>
            <a:fld id="{4B3899C8-B532-4AEA-BB2F-EA8033575493}" type="slidenum">
              <a:rPr lang="ru-RU" smtClean="0"/>
              <a:t>‹#›</a:t>
            </a:fld>
            <a:endParaRPr lang="ru-RU"/>
          </a:p>
        </p:txBody>
      </p:sp>
    </p:spTree>
    <p:extLst>
      <p:ext uri="{BB962C8B-B14F-4D97-AF65-F5344CB8AC3E}">
        <p14:creationId xmlns:p14="http://schemas.microsoft.com/office/powerpoint/2010/main" val="144128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E548D6-1448-62B0-8876-AB97546C730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52BA1A0-9E2D-6F95-39B2-E96775551BC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EBE9769-AABF-98E2-E413-DD75C49F2ABF}"/>
              </a:ext>
            </a:extLst>
          </p:cNvPr>
          <p:cNvSpPr>
            <a:spLocks noGrp="1"/>
          </p:cNvSpPr>
          <p:nvPr>
            <p:ph type="dt" sz="half" idx="10"/>
          </p:nvPr>
        </p:nvSpPr>
        <p:spPr/>
        <p:txBody>
          <a:bodyPr/>
          <a:lstStyle/>
          <a:p>
            <a:fld id="{E90A9DF3-3479-4A1C-AE5E-54D8DA61A7C9}" type="datetimeFigureOut">
              <a:rPr lang="ru-RU" smtClean="0"/>
              <a:t>12.04.2024</a:t>
            </a:fld>
            <a:endParaRPr lang="ru-RU"/>
          </a:p>
        </p:txBody>
      </p:sp>
      <p:sp>
        <p:nvSpPr>
          <p:cNvPr id="5" name="Нижний колонтитул 4">
            <a:extLst>
              <a:ext uri="{FF2B5EF4-FFF2-40B4-BE49-F238E27FC236}">
                <a16:creationId xmlns:a16="http://schemas.microsoft.com/office/drawing/2014/main" id="{A61CCEC3-A549-DDEF-27A2-C4FEAD4E6FD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5EBC682-8F46-88D7-6846-59B49234B036}"/>
              </a:ext>
            </a:extLst>
          </p:cNvPr>
          <p:cNvSpPr>
            <a:spLocks noGrp="1"/>
          </p:cNvSpPr>
          <p:nvPr>
            <p:ph type="sldNum" sz="quarter" idx="12"/>
          </p:nvPr>
        </p:nvSpPr>
        <p:spPr/>
        <p:txBody>
          <a:bodyPr/>
          <a:lstStyle/>
          <a:p>
            <a:fld id="{4B3899C8-B532-4AEA-BB2F-EA8033575493}" type="slidenum">
              <a:rPr lang="ru-RU" smtClean="0"/>
              <a:t>‹#›</a:t>
            </a:fld>
            <a:endParaRPr lang="ru-RU"/>
          </a:p>
        </p:txBody>
      </p:sp>
    </p:spTree>
    <p:extLst>
      <p:ext uri="{BB962C8B-B14F-4D97-AF65-F5344CB8AC3E}">
        <p14:creationId xmlns:p14="http://schemas.microsoft.com/office/powerpoint/2010/main" val="2068533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76669A-4BF1-EC0D-99A0-CA1DE8924A0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6E52E3AD-677F-9617-E237-2CF59F708B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968BEE6-AC05-DE0C-0FA9-CE8B2C6FBDEF}"/>
              </a:ext>
            </a:extLst>
          </p:cNvPr>
          <p:cNvSpPr>
            <a:spLocks noGrp="1"/>
          </p:cNvSpPr>
          <p:nvPr>
            <p:ph type="dt" sz="half" idx="10"/>
          </p:nvPr>
        </p:nvSpPr>
        <p:spPr/>
        <p:txBody>
          <a:bodyPr/>
          <a:lstStyle/>
          <a:p>
            <a:fld id="{E90A9DF3-3479-4A1C-AE5E-54D8DA61A7C9}" type="datetimeFigureOut">
              <a:rPr lang="ru-RU" smtClean="0"/>
              <a:t>12.04.2024</a:t>
            </a:fld>
            <a:endParaRPr lang="ru-RU"/>
          </a:p>
        </p:txBody>
      </p:sp>
      <p:sp>
        <p:nvSpPr>
          <p:cNvPr id="5" name="Нижний колонтитул 4">
            <a:extLst>
              <a:ext uri="{FF2B5EF4-FFF2-40B4-BE49-F238E27FC236}">
                <a16:creationId xmlns:a16="http://schemas.microsoft.com/office/drawing/2014/main" id="{F68D7A69-109A-C5A1-951D-8D39AAC612D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1BCAC0B-6285-DB95-EB01-1A407C6CB033}"/>
              </a:ext>
            </a:extLst>
          </p:cNvPr>
          <p:cNvSpPr>
            <a:spLocks noGrp="1"/>
          </p:cNvSpPr>
          <p:nvPr>
            <p:ph type="sldNum" sz="quarter" idx="12"/>
          </p:nvPr>
        </p:nvSpPr>
        <p:spPr/>
        <p:txBody>
          <a:bodyPr/>
          <a:lstStyle/>
          <a:p>
            <a:fld id="{4B3899C8-B532-4AEA-BB2F-EA8033575493}" type="slidenum">
              <a:rPr lang="ru-RU" smtClean="0"/>
              <a:t>‹#›</a:t>
            </a:fld>
            <a:endParaRPr lang="ru-RU"/>
          </a:p>
        </p:txBody>
      </p:sp>
    </p:spTree>
    <p:extLst>
      <p:ext uri="{BB962C8B-B14F-4D97-AF65-F5344CB8AC3E}">
        <p14:creationId xmlns:p14="http://schemas.microsoft.com/office/powerpoint/2010/main" val="234727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C18EF9-534C-E952-28B0-B52E5FB06A7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57D74A7-EE74-52FA-6B0D-4617A88774C5}"/>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125261D1-6321-5C0B-5CC5-55EB8F179F8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55199E6-873F-6DDB-351D-E187EEE2FDAF}"/>
              </a:ext>
            </a:extLst>
          </p:cNvPr>
          <p:cNvSpPr>
            <a:spLocks noGrp="1"/>
          </p:cNvSpPr>
          <p:nvPr>
            <p:ph type="dt" sz="half" idx="10"/>
          </p:nvPr>
        </p:nvSpPr>
        <p:spPr/>
        <p:txBody>
          <a:bodyPr/>
          <a:lstStyle/>
          <a:p>
            <a:fld id="{E90A9DF3-3479-4A1C-AE5E-54D8DA61A7C9}" type="datetimeFigureOut">
              <a:rPr lang="ru-RU" smtClean="0"/>
              <a:t>12.04.2024</a:t>
            </a:fld>
            <a:endParaRPr lang="ru-RU"/>
          </a:p>
        </p:txBody>
      </p:sp>
      <p:sp>
        <p:nvSpPr>
          <p:cNvPr id="6" name="Нижний колонтитул 5">
            <a:extLst>
              <a:ext uri="{FF2B5EF4-FFF2-40B4-BE49-F238E27FC236}">
                <a16:creationId xmlns:a16="http://schemas.microsoft.com/office/drawing/2014/main" id="{02306E56-EEFB-F55A-2C72-6707316CCFD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AEF2901-0AD5-3596-FFCB-42BC4E54ED04}"/>
              </a:ext>
            </a:extLst>
          </p:cNvPr>
          <p:cNvSpPr>
            <a:spLocks noGrp="1"/>
          </p:cNvSpPr>
          <p:nvPr>
            <p:ph type="sldNum" sz="quarter" idx="12"/>
          </p:nvPr>
        </p:nvSpPr>
        <p:spPr/>
        <p:txBody>
          <a:bodyPr/>
          <a:lstStyle/>
          <a:p>
            <a:fld id="{4B3899C8-B532-4AEA-BB2F-EA8033575493}" type="slidenum">
              <a:rPr lang="ru-RU" smtClean="0"/>
              <a:t>‹#›</a:t>
            </a:fld>
            <a:endParaRPr lang="ru-RU"/>
          </a:p>
        </p:txBody>
      </p:sp>
    </p:spTree>
    <p:extLst>
      <p:ext uri="{BB962C8B-B14F-4D97-AF65-F5344CB8AC3E}">
        <p14:creationId xmlns:p14="http://schemas.microsoft.com/office/powerpoint/2010/main" val="4207273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F38E5D-2151-25BA-59C6-80A025C0CE0F}"/>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F410537F-7AF0-9D65-9BD7-31D1564568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4BF887F1-E697-F87F-6E75-D45D7A10BC20}"/>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DEE0CB7E-73E5-3559-0B23-50D98F9BC7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7BAB9E28-08EC-68A3-99FC-51FA1E756A9C}"/>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4D8389B8-9365-9864-F087-6E69985A7F35}"/>
              </a:ext>
            </a:extLst>
          </p:cNvPr>
          <p:cNvSpPr>
            <a:spLocks noGrp="1"/>
          </p:cNvSpPr>
          <p:nvPr>
            <p:ph type="dt" sz="half" idx="10"/>
          </p:nvPr>
        </p:nvSpPr>
        <p:spPr/>
        <p:txBody>
          <a:bodyPr/>
          <a:lstStyle/>
          <a:p>
            <a:fld id="{E90A9DF3-3479-4A1C-AE5E-54D8DA61A7C9}" type="datetimeFigureOut">
              <a:rPr lang="ru-RU" smtClean="0"/>
              <a:t>12.04.2024</a:t>
            </a:fld>
            <a:endParaRPr lang="ru-RU"/>
          </a:p>
        </p:txBody>
      </p:sp>
      <p:sp>
        <p:nvSpPr>
          <p:cNvPr id="8" name="Нижний колонтитул 7">
            <a:extLst>
              <a:ext uri="{FF2B5EF4-FFF2-40B4-BE49-F238E27FC236}">
                <a16:creationId xmlns:a16="http://schemas.microsoft.com/office/drawing/2014/main" id="{F9CA21FC-D146-0152-1202-271485E63E38}"/>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D6CD21DD-E584-BB82-F62A-5D85F6A777C7}"/>
              </a:ext>
            </a:extLst>
          </p:cNvPr>
          <p:cNvSpPr>
            <a:spLocks noGrp="1"/>
          </p:cNvSpPr>
          <p:nvPr>
            <p:ph type="sldNum" sz="quarter" idx="12"/>
          </p:nvPr>
        </p:nvSpPr>
        <p:spPr/>
        <p:txBody>
          <a:bodyPr/>
          <a:lstStyle/>
          <a:p>
            <a:fld id="{4B3899C8-B532-4AEA-BB2F-EA8033575493}" type="slidenum">
              <a:rPr lang="ru-RU" smtClean="0"/>
              <a:t>‹#›</a:t>
            </a:fld>
            <a:endParaRPr lang="ru-RU"/>
          </a:p>
        </p:txBody>
      </p:sp>
    </p:spTree>
    <p:extLst>
      <p:ext uri="{BB962C8B-B14F-4D97-AF65-F5344CB8AC3E}">
        <p14:creationId xmlns:p14="http://schemas.microsoft.com/office/powerpoint/2010/main" val="560729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1DD287-0153-7D3C-3368-334FE65D1FAD}"/>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AD702E8E-ACB7-7502-B736-F85C98EE5FAA}"/>
              </a:ext>
            </a:extLst>
          </p:cNvPr>
          <p:cNvSpPr>
            <a:spLocks noGrp="1"/>
          </p:cNvSpPr>
          <p:nvPr>
            <p:ph type="dt" sz="half" idx="10"/>
          </p:nvPr>
        </p:nvSpPr>
        <p:spPr/>
        <p:txBody>
          <a:bodyPr/>
          <a:lstStyle/>
          <a:p>
            <a:fld id="{E90A9DF3-3479-4A1C-AE5E-54D8DA61A7C9}" type="datetimeFigureOut">
              <a:rPr lang="ru-RU" smtClean="0"/>
              <a:t>12.04.2024</a:t>
            </a:fld>
            <a:endParaRPr lang="ru-RU"/>
          </a:p>
        </p:txBody>
      </p:sp>
      <p:sp>
        <p:nvSpPr>
          <p:cNvPr id="4" name="Нижний колонтитул 3">
            <a:extLst>
              <a:ext uri="{FF2B5EF4-FFF2-40B4-BE49-F238E27FC236}">
                <a16:creationId xmlns:a16="http://schemas.microsoft.com/office/drawing/2014/main" id="{F0292245-F81D-4C54-C52C-65B81C8ABE2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3EE92178-2E64-2306-0608-40E845825E6A}"/>
              </a:ext>
            </a:extLst>
          </p:cNvPr>
          <p:cNvSpPr>
            <a:spLocks noGrp="1"/>
          </p:cNvSpPr>
          <p:nvPr>
            <p:ph type="sldNum" sz="quarter" idx="12"/>
          </p:nvPr>
        </p:nvSpPr>
        <p:spPr/>
        <p:txBody>
          <a:bodyPr/>
          <a:lstStyle/>
          <a:p>
            <a:fld id="{4B3899C8-B532-4AEA-BB2F-EA8033575493}" type="slidenum">
              <a:rPr lang="ru-RU" smtClean="0"/>
              <a:t>‹#›</a:t>
            </a:fld>
            <a:endParaRPr lang="ru-RU"/>
          </a:p>
        </p:txBody>
      </p:sp>
    </p:spTree>
    <p:extLst>
      <p:ext uri="{BB962C8B-B14F-4D97-AF65-F5344CB8AC3E}">
        <p14:creationId xmlns:p14="http://schemas.microsoft.com/office/powerpoint/2010/main" val="2972055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A54FB1E-02F1-DFE6-A2E6-B06C95E6526A}"/>
              </a:ext>
            </a:extLst>
          </p:cNvPr>
          <p:cNvSpPr>
            <a:spLocks noGrp="1"/>
          </p:cNvSpPr>
          <p:nvPr>
            <p:ph type="dt" sz="half" idx="10"/>
          </p:nvPr>
        </p:nvSpPr>
        <p:spPr/>
        <p:txBody>
          <a:bodyPr/>
          <a:lstStyle/>
          <a:p>
            <a:fld id="{E90A9DF3-3479-4A1C-AE5E-54D8DA61A7C9}" type="datetimeFigureOut">
              <a:rPr lang="ru-RU" smtClean="0"/>
              <a:t>12.04.2024</a:t>
            </a:fld>
            <a:endParaRPr lang="ru-RU"/>
          </a:p>
        </p:txBody>
      </p:sp>
      <p:sp>
        <p:nvSpPr>
          <p:cNvPr id="3" name="Нижний колонтитул 2">
            <a:extLst>
              <a:ext uri="{FF2B5EF4-FFF2-40B4-BE49-F238E27FC236}">
                <a16:creationId xmlns:a16="http://schemas.microsoft.com/office/drawing/2014/main" id="{1D5B5AA1-385F-EB60-D6CF-5EB1BE6C9ADC}"/>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FC6FBDF9-578B-AC12-2B4A-53E84C9735EF}"/>
              </a:ext>
            </a:extLst>
          </p:cNvPr>
          <p:cNvSpPr>
            <a:spLocks noGrp="1"/>
          </p:cNvSpPr>
          <p:nvPr>
            <p:ph type="sldNum" sz="quarter" idx="12"/>
          </p:nvPr>
        </p:nvSpPr>
        <p:spPr/>
        <p:txBody>
          <a:bodyPr/>
          <a:lstStyle/>
          <a:p>
            <a:fld id="{4B3899C8-B532-4AEA-BB2F-EA8033575493}" type="slidenum">
              <a:rPr lang="ru-RU" smtClean="0"/>
              <a:t>‹#›</a:t>
            </a:fld>
            <a:endParaRPr lang="ru-RU"/>
          </a:p>
        </p:txBody>
      </p:sp>
    </p:spTree>
    <p:extLst>
      <p:ext uri="{BB962C8B-B14F-4D97-AF65-F5344CB8AC3E}">
        <p14:creationId xmlns:p14="http://schemas.microsoft.com/office/powerpoint/2010/main" val="132816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51BE4C-805F-6B8D-6FE1-B042C653617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358FD884-2555-2B89-1579-D9D8BCC9C3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F4A696AB-B8D3-4ADB-A4D0-2AD34EDEF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271302B-00ED-BC26-67B6-3F198E5D0EFD}"/>
              </a:ext>
            </a:extLst>
          </p:cNvPr>
          <p:cNvSpPr>
            <a:spLocks noGrp="1"/>
          </p:cNvSpPr>
          <p:nvPr>
            <p:ph type="dt" sz="half" idx="10"/>
          </p:nvPr>
        </p:nvSpPr>
        <p:spPr/>
        <p:txBody>
          <a:bodyPr/>
          <a:lstStyle/>
          <a:p>
            <a:fld id="{E90A9DF3-3479-4A1C-AE5E-54D8DA61A7C9}" type="datetimeFigureOut">
              <a:rPr lang="ru-RU" smtClean="0"/>
              <a:t>12.04.2024</a:t>
            </a:fld>
            <a:endParaRPr lang="ru-RU"/>
          </a:p>
        </p:txBody>
      </p:sp>
      <p:sp>
        <p:nvSpPr>
          <p:cNvPr id="6" name="Нижний колонтитул 5">
            <a:extLst>
              <a:ext uri="{FF2B5EF4-FFF2-40B4-BE49-F238E27FC236}">
                <a16:creationId xmlns:a16="http://schemas.microsoft.com/office/drawing/2014/main" id="{33C6B689-637E-61C2-E9DE-0E5DC5E1C28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B05EC1F-7E69-2BE5-615D-E492DDDD2364}"/>
              </a:ext>
            </a:extLst>
          </p:cNvPr>
          <p:cNvSpPr>
            <a:spLocks noGrp="1"/>
          </p:cNvSpPr>
          <p:nvPr>
            <p:ph type="sldNum" sz="quarter" idx="12"/>
          </p:nvPr>
        </p:nvSpPr>
        <p:spPr/>
        <p:txBody>
          <a:bodyPr/>
          <a:lstStyle/>
          <a:p>
            <a:fld id="{4B3899C8-B532-4AEA-BB2F-EA8033575493}" type="slidenum">
              <a:rPr lang="ru-RU" smtClean="0"/>
              <a:t>‹#›</a:t>
            </a:fld>
            <a:endParaRPr lang="ru-RU"/>
          </a:p>
        </p:txBody>
      </p:sp>
    </p:spTree>
    <p:extLst>
      <p:ext uri="{BB962C8B-B14F-4D97-AF65-F5344CB8AC3E}">
        <p14:creationId xmlns:p14="http://schemas.microsoft.com/office/powerpoint/2010/main" val="4144481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FDF444-4CDE-1D61-046E-499BE4371D4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AC3A4768-DA8D-D262-C26D-2CD510D08C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761DB580-68CA-5A3A-7603-3FEBA96AE6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D75235D-9D0B-7D92-5FA4-4D0ECB023B3B}"/>
              </a:ext>
            </a:extLst>
          </p:cNvPr>
          <p:cNvSpPr>
            <a:spLocks noGrp="1"/>
          </p:cNvSpPr>
          <p:nvPr>
            <p:ph type="dt" sz="half" idx="10"/>
          </p:nvPr>
        </p:nvSpPr>
        <p:spPr/>
        <p:txBody>
          <a:bodyPr/>
          <a:lstStyle/>
          <a:p>
            <a:fld id="{E90A9DF3-3479-4A1C-AE5E-54D8DA61A7C9}" type="datetimeFigureOut">
              <a:rPr lang="ru-RU" smtClean="0"/>
              <a:t>12.04.2024</a:t>
            </a:fld>
            <a:endParaRPr lang="ru-RU"/>
          </a:p>
        </p:txBody>
      </p:sp>
      <p:sp>
        <p:nvSpPr>
          <p:cNvPr id="6" name="Нижний колонтитул 5">
            <a:extLst>
              <a:ext uri="{FF2B5EF4-FFF2-40B4-BE49-F238E27FC236}">
                <a16:creationId xmlns:a16="http://schemas.microsoft.com/office/drawing/2014/main" id="{7D3344F4-C3FE-7A5E-988D-26746873E7E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95FCD25-5A98-7CB1-4B7F-8AB1F03A74B8}"/>
              </a:ext>
            </a:extLst>
          </p:cNvPr>
          <p:cNvSpPr>
            <a:spLocks noGrp="1"/>
          </p:cNvSpPr>
          <p:nvPr>
            <p:ph type="sldNum" sz="quarter" idx="12"/>
          </p:nvPr>
        </p:nvSpPr>
        <p:spPr/>
        <p:txBody>
          <a:bodyPr/>
          <a:lstStyle/>
          <a:p>
            <a:fld id="{4B3899C8-B532-4AEA-BB2F-EA8033575493}" type="slidenum">
              <a:rPr lang="ru-RU" smtClean="0"/>
              <a:t>‹#›</a:t>
            </a:fld>
            <a:endParaRPr lang="ru-RU"/>
          </a:p>
        </p:txBody>
      </p:sp>
    </p:spTree>
    <p:extLst>
      <p:ext uri="{BB962C8B-B14F-4D97-AF65-F5344CB8AC3E}">
        <p14:creationId xmlns:p14="http://schemas.microsoft.com/office/powerpoint/2010/main" val="3976568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DFB23B-0652-A140-6F6D-83609ED07F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BC2EB95-99A4-57E2-A1B7-57AB45D26A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E886A4A-6811-42E4-C1F4-7CE1B48342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A9DF3-3479-4A1C-AE5E-54D8DA61A7C9}" type="datetimeFigureOut">
              <a:rPr lang="ru-RU" smtClean="0"/>
              <a:t>12.04.2024</a:t>
            </a:fld>
            <a:endParaRPr lang="ru-RU"/>
          </a:p>
        </p:txBody>
      </p:sp>
      <p:sp>
        <p:nvSpPr>
          <p:cNvPr id="5" name="Нижний колонтитул 4">
            <a:extLst>
              <a:ext uri="{FF2B5EF4-FFF2-40B4-BE49-F238E27FC236}">
                <a16:creationId xmlns:a16="http://schemas.microsoft.com/office/drawing/2014/main" id="{F775903F-32ED-604D-C21B-52FB036284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8F45A47F-EF6F-CE88-5A43-E9B48DA950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3899C8-B532-4AEA-BB2F-EA8033575493}" type="slidenum">
              <a:rPr lang="ru-RU" smtClean="0"/>
              <a:t>‹#›</a:t>
            </a:fld>
            <a:endParaRPr lang="ru-RU"/>
          </a:p>
        </p:txBody>
      </p:sp>
    </p:spTree>
    <p:extLst>
      <p:ext uri="{BB962C8B-B14F-4D97-AF65-F5344CB8AC3E}">
        <p14:creationId xmlns:p14="http://schemas.microsoft.com/office/powerpoint/2010/main" val="1975527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4.wdp"/><Relationship Id="rId5" Type="http://schemas.openxmlformats.org/officeDocument/2006/relationships/image" Target="../media/image27.png"/><Relationship Id="rId4" Type="http://schemas.openxmlformats.org/officeDocument/2006/relationships/hyperlink" Target="https://youtu.be/a6ndda3cqgo"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microsoft.com/office/2007/relationships/hdphoto" Target="../media/hdphoto15.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hyperlink" Target="https://youtu.be/UZFtWYvi0AE" TargetMode="External"/><Relationship Id="rId9" Type="http://schemas.microsoft.com/office/2007/relationships/hdphoto" Target="../media/hdphoto16.wdp"/></Relationships>
</file>

<file path=ppt/slides/_rels/slide12.xml.rels><?xml version="1.0" encoding="UTF-8" standalone="yes"?>
<Relationships xmlns="http://schemas.openxmlformats.org/package/2006/relationships"><Relationship Id="rId3" Type="http://schemas.openxmlformats.org/officeDocument/2006/relationships/hyperlink" Target="https://youtu.be/WuuSInAYwoU" TargetMode="External"/><Relationship Id="rId7" Type="http://schemas.microsoft.com/office/2007/relationships/hdphoto" Target="../media/hdphoto17.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hyperlink" Target="https://okrain.net.ua/photos/open/starye-foto-kremenchuga.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hyperlink" Target="https://youtu.be/gY3G0Hdni6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hyperlink" Target="https://youtu.be/1j7ebLYdwFg" TargetMode="External"/></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hyperlink" Target="https://youtu.be/OVzLz7b8SJw" TargetMode="External"/></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9.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20.png"/><Relationship Id="rId4" Type="http://schemas.microsoft.com/office/2007/relationships/hdphoto" Target="../media/hdphoto9.wdp"/><Relationship Id="rId9" Type="http://schemas.openxmlformats.org/officeDocument/2006/relationships/image" Target="../media/image22.jpg"/></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1.wdp"/><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hyperlink" Target="https://youtu.be/ivOlIcNCk88" TargetMode="External"/><Relationship Id="rId5" Type="http://schemas.openxmlformats.org/officeDocument/2006/relationships/image" Target="../media/image2.png"/><Relationship Id="rId10" Type="http://schemas.microsoft.com/office/2007/relationships/hdphoto" Target="../media/hdphoto13.wdp"/><Relationship Id="rId4" Type="http://schemas.openxmlformats.org/officeDocument/2006/relationships/image" Target="../media/image1.jpe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E5"/>
        </a:solidFill>
        <a:effectLst/>
      </p:bgPr>
    </p:bg>
    <p:spTree>
      <p:nvGrpSpPr>
        <p:cNvPr id="1" name=""/>
        <p:cNvGrpSpPr/>
        <p:nvPr/>
      </p:nvGrpSpPr>
      <p:grpSpPr>
        <a:xfrm>
          <a:off x="0" y="0"/>
          <a:ext cx="0" cy="0"/>
          <a:chOff x="0" y="0"/>
          <a:chExt cx="0" cy="0"/>
        </a:xfrm>
      </p:grpSpPr>
      <p:pic>
        <p:nvPicPr>
          <p:cNvPr id="14" name="Picture 2" descr="Картинки по запросу украинский орнамент">
            <a:extLst>
              <a:ext uri="{FF2B5EF4-FFF2-40B4-BE49-F238E27FC236}">
                <a16:creationId xmlns:a16="http://schemas.microsoft.com/office/drawing/2014/main" id="{1C6CFE2D-ED08-4A97-9784-5DE7648E4A23}"/>
              </a:ext>
            </a:extLst>
          </p:cNvPr>
          <p:cNvPicPr>
            <a:picLocks noChangeAspect="1" noChangeArrowheads="1"/>
          </p:cNvPicPr>
          <p:nvPr/>
        </p:nvPicPr>
        <p:blipFill rotWithShape="1">
          <a:blip r:embed="rId2"/>
          <a:srcRect r="77089"/>
          <a:stretch/>
        </p:blipFill>
        <p:spPr bwMode="auto">
          <a:xfrm>
            <a:off x="0" y="0"/>
            <a:ext cx="1468591" cy="6858000"/>
          </a:xfrm>
          <a:prstGeom prst="rect">
            <a:avLst/>
          </a:prstGeom>
          <a:ln>
            <a:noFill/>
          </a:ln>
          <a:effectLst>
            <a:outerShdw blurRad="190500" algn="tl" rotWithShape="0">
              <a:srgbClr val="000000">
                <a:alpha val="70000"/>
              </a:srgbClr>
            </a:outerShdw>
          </a:effectLst>
        </p:spPr>
      </p:pic>
      <p:pic>
        <p:nvPicPr>
          <p:cNvPr id="4" name="Рисунок 3">
            <a:extLst>
              <a:ext uri="{FF2B5EF4-FFF2-40B4-BE49-F238E27FC236}">
                <a16:creationId xmlns:a16="http://schemas.microsoft.com/office/drawing/2014/main" id="{1EECA423-32EA-1298-864A-E2D7FD436F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38" y="0"/>
            <a:ext cx="1408113"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Заголовок 1">
            <a:extLst>
              <a:ext uri="{FF2B5EF4-FFF2-40B4-BE49-F238E27FC236}">
                <a16:creationId xmlns:a16="http://schemas.microsoft.com/office/drawing/2014/main" id="{2A8C860B-EA3A-F7A7-E758-707F0B7ACA8D}"/>
              </a:ext>
            </a:extLst>
          </p:cNvPr>
          <p:cNvSpPr>
            <a:spLocks noGrp="1"/>
          </p:cNvSpPr>
          <p:nvPr>
            <p:ph type="ctrTitle"/>
          </p:nvPr>
        </p:nvSpPr>
        <p:spPr>
          <a:xfrm>
            <a:off x="1960880" y="120649"/>
            <a:ext cx="9144000" cy="1290639"/>
          </a:xfrm>
          <a:solidFill>
            <a:srgbClr val="800000"/>
          </a:solidFill>
        </p:spPr>
        <p:style>
          <a:lnRef idx="3">
            <a:schemeClr val="lt1"/>
          </a:lnRef>
          <a:fillRef idx="1">
            <a:schemeClr val="accent2"/>
          </a:fillRef>
          <a:effectRef idx="1">
            <a:schemeClr val="accent2"/>
          </a:effectRef>
          <a:fontRef idx="minor">
            <a:schemeClr val="lt1"/>
          </a:fontRef>
        </p:style>
        <p:txBody>
          <a:bodyPr rtlCol="0" anchor="ctr">
            <a:normAutofit/>
          </a:bodyPr>
          <a:lstStyle/>
          <a:p>
            <a:pPr algn="ctr" eaLnBrk="1" fontAlgn="auto" hangingPunct="1">
              <a:spcAft>
                <a:spcPts val="0"/>
              </a:spcAft>
              <a:defRPr/>
            </a:pPr>
            <a:r>
              <a:rPr lang="uk-UA" sz="26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Всеукраїнський інтерактивний конкурс </a:t>
            </a:r>
            <a:br>
              <a:rPr lang="uk-UA" sz="26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26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«МАН-Юніор Дослідник»</a:t>
            </a:r>
            <a:br>
              <a:rPr lang="uk-UA" sz="26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26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Номінація «Історик-Юніор»</a:t>
            </a:r>
            <a:endParaRPr lang="ru-RU" sz="2600" b="1" dirty="0">
              <a:ln/>
              <a:solidFill>
                <a:srgbClr val="FFE6B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Заголовок 1">
            <a:extLst>
              <a:ext uri="{FF2B5EF4-FFF2-40B4-BE49-F238E27FC236}">
                <a16:creationId xmlns:a16="http://schemas.microsoft.com/office/drawing/2014/main" id="{56D17A9E-40C5-E885-304C-5A6C6217C704}"/>
              </a:ext>
            </a:extLst>
          </p:cNvPr>
          <p:cNvSpPr>
            <a:spLocks noGrp="1"/>
          </p:cNvSpPr>
          <p:nvPr>
            <p:ph type="subTitle" idx="1"/>
          </p:nvPr>
        </p:nvSpPr>
        <p:spPr>
          <a:xfrm>
            <a:off x="2044856" y="1895340"/>
            <a:ext cx="9144000" cy="2378081"/>
          </a:xfrm>
          <a:ln w="12700">
            <a:solidFill>
              <a:srgbClr val="336600"/>
            </a:solidFill>
            <a:miter lim="800000"/>
            <a:headEnd/>
            <a:tailEnd/>
          </a:ln>
        </p:spPr>
        <p:txBody>
          <a:bodyPr anchor="ctr">
            <a:normAutofit fontScale="92500"/>
          </a:bodyPr>
          <a:lstStyle/>
          <a:p>
            <a:pPr eaLnBrk="1" hangingPunct="1"/>
            <a:br>
              <a:rPr lang="uk-UA" altLang="ru-RU" sz="3200" b="1" dirty="0">
                <a:solidFill>
                  <a:srgbClr val="C00000"/>
                </a:solidFill>
                <a:latin typeface="Times New Roman" panose="02020603050405020304" pitchFamily="18" charset="0"/>
              </a:rPr>
            </a:br>
            <a:r>
              <a:rPr lang="uk-UA" altLang="ru-RU" sz="4000" b="1" dirty="0">
                <a:solidFill>
                  <a:srgbClr val="003366"/>
                </a:solidFill>
                <a:latin typeface="Times New Roman" panose="02020603050405020304" pitchFamily="18" charset="0"/>
              </a:rPr>
              <a:t>ІСТОРИЧНА ПРОГУЛЯНКА СТАРОЮ КРЕМЕНЧУЦЬКОЮ ВУЛИЦЕЮ </a:t>
            </a:r>
            <a:br>
              <a:rPr lang="uk-UA" altLang="ru-RU" sz="3200" b="1" dirty="0">
                <a:solidFill>
                  <a:srgbClr val="003366"/>
                </a:solidFill>
                <a:latin typeface="Times New Roman" panose="02020603050405020304" pitchFamily="18" charset="0"/>
              </a:rPr>
            </a:br>
            <a:endParaRPr lang="ru-RU" altLang="ru-RU" sz="3600" b="1" dirty="0">
              <a:solidFill>
                <a:srgbClr val="003366"/>
              </a:solidFill>
              <a:latin typeface="Mistral" panose="03090702030407020403" pitchFamily="66" charset="0"/>
            </a:endParaRPr>
          </a:p>
        </p:txBody>
      </p:sp>
      <p:pic>
        <p:nvPicPr>
          <p:cNvPr id="17" name="Picture 2" descr="C:\Users\Nikolas\Desktop\1458929566_rt23yt6.png">
            <a:extLst>
              <a:ext uri="{FF2B5EF4-FFF2-40B4-BE49-F238E27FC236}">
                <a16:creationId xmlns:a16="http://schemas.microsoft.com/office/drawing/2014/main" id="{C5721632-C27F-B2A4-3959-C40507EB7D48}"/>
              </a:ext>
            </a:extLst>
          </p:cNvPr>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08274" y="2325441"/>
            <a:ext cx="2188348" cy="216501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Nikolas\Desktop\1458929566_rt23yt6.png">
            <a:extLst>
              <a:ext uri="{FF2B5EF4-FFF2-40B4-BE49-F238E27FC236}">
                <a16:creationId xmlns:a16="http://schemas.microsoft.com/office/drawing/2014/main" id="{859CDA1A-6081-335C-1E15-4ECAFB1F6DFA}"/>
              </a:ext>
            </a:extLst>
          </p:cNvPr>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9545156" y="1678309"/>
            <a:ext cx="1880282" cy="1860232"/>
          </a:xfrm>
          <a:prstGeom prst="rect">
            <a:avLst/>
          </a:prstGeom>
          <a:noFill/>
          <a:extLst>
            <a:ext uri="{909E8E84-426E-40DD-AFC4-6F175D3DCCD1}">
              <a14:hiddenFill xmlns:a14="http://schemas.microsoft.com/office/drawing/2010/main">
                <a:solidFill>
                  <a:srgbClr val="FFFFFF"/>
                </a:solidFill>
              </a14:hiddenFill>
            </a:ext>
          </a:extLst>
        </p:spPr>
      </p:pic>
      <p:sp>
        <p:nvSpPr>
          <p:cNvPr id="19" name="Подзаголовок 2">
            <a:extLst>
              <a:ext uri="{FF2B5EF4-FFF2-40B4-BE49-F238E27FC236}">
                <a16:creationId xmlns:a16="http://schemas.microsoft.com/office/drawing/2014/main" id="{F253E851-0C02-2744-461E-88A0D5EA6438}"/>
              </a:ext>
            </a:extLst>
          </p:cNvPr>
          <p:cNvSpPr txBox="1">
            <a:spLocks/>
          </p:cNvSpPr>
          <p:nvPr/>
        </p:nvSpPr>
        <p:spPr bwMode="auto">
          <a:xfrm>
            <a:off x="2902448" y="4638208"/>
            <a:ext cx="8948057" cy="2033829"/>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None/>
            </a:pPr>
            <a:r>
              <a:rPr lang="uk-UA" altLang="ru-RU" sz="1800" b="1" u="sng" dirty="0">
                <a:solidFill>
                  <a:srgbClr val="003366"/>
                </a:solidFill>
                <a:latin typeface="Times New Roman" panose="02020603050405020304" pitchFamily="18" charset="0"/>
                <a:cs typeface="Times New Roman" panose="02020603050405020304" pitchFamily="18" charset="0"/>
              </a:rPr>
              <a:t>Автори</a:t>
            </a:r>
            <a:r>
              <a:rPr lang="uk-UA" altLang="ru-RU" sz="1800" dirty="0">
                <a:solidFill>
                  <a:srgbClr val="003366"/>
                </a:solidFill>
                <a:latin typeface="Times New Roman" panose="02020603050405020304" pitchFamily="18" charset="0"/>
                <a:cs typeface="Times New Roman" panose="02020603050405020304" pitchFamily="18" charset="0"/>
              </a:rPr>
              <a:t>:  </a:t>
            </a:r>
            <a:r>
              <a:rPr lang="uk-UA" altLang="ru-RU" sz="1800" b="1" dirty="0">
                <a:solidFill>
                  <a:srgbClr val="003366"/>
                </a:solidFill>
                <a:latin typeface="Times New Roman" panose="02020603050405020304" pitchFamily="18" charset="0"/>
                <a:cs typeface="Times New Roman" panose="02020603050405020304" pitchFamily="18" charset="0"/>
              </a:rPr>
              <a:t>Дяченко Михайло Юрійович, </a:t>
            </a:r>
            <a:r>
              <a:rPr lang="uk-UA" altLang="ru-RU" sz="1800" dirty="0">
                <a:solidFill>
                  <a:srgbClr val="003366"/>
                </a:solidFill>
                <a:latin typeface="Times New Roman" panose="02020603050405020304" pitchFamily="18" charset="0"/>
                <a:cs typeface="Times New Roman" panose="02020603050405020304" pitchFamily="18" charset="0"/>
              </a:rPr>
              <a:t>учень І курсу (10 клас) Регіонального центру професійно-технічної освіти № 1 м. Кременчука, Полтавська обласна мала академія наук учнівської молоді, м. Кременчук та </a:t>
            </a:r>
            <a:r>
              <a:rPr lang="uk-UA" altLang="ru-RU" sz="1800" b="1" dirty="0">
                <a:solidFill>
                  <a:srgbClr val="003366"/>
                </a:solidFill>
                <a:latin typeface="Times New Roman" panose="02020603050405020304" pitchFamily="18" charset="0"/>
                <a:cs typeface="Times New Roman" panose="02020603050405020304" pitchFamily="18" charset="0"/>
              </a:rPr>
              <a:t>Черноголова Катерина Сергіївна, </a:t>
            </a:r>
            <a:r>
              <a:rPr lang="uk-UA" altLang="ru-RU" sz="1800" dirty="0">
                <a:solidFill>
                  <a:srgbClr val="003366"/>
                </a:solidFill>
                <a:latin typeface="Times New Roman" panose="02020603050405020304" pitchFamily="18" charset="0"/>
                <a:cs typeface="Times New Roman" panose="02020603050405020304" pitchFamily="18" charset="0"/>
              </a:rPr>
              <a:t>учениця І курсу (10 клас) Регіонального центру професійно-технічної освіти № 1 м. Кременчука, Полтавська обласна мала академія наук учнівської молоді, м. Кременчук.</a:t>
            </a:r>
          </a:p>
          <a:p>
            <a:pPr eaLnBrk="1" hangingPunct="1">
              <a:spcBef>
                <a:spcPct val="0"/>
              </a:spcBef>
              <a:spcAft>
                <a:spcPts val="600"/>
              </a:spcAft>
              <a:buFont typeface="Arial" panose="020B0604020202020204" pitchFamily="34" charset="0"/>
              <a:buNone/>
            </a:pPr>
            <a:r>
              <a:rPr lang="uk-UA" altLang="ru-RU" sz="1800" b="1" i="1" u="sng" dirty="0">
                <a:solidFill>
                  <a:srgbClr val="003366"/>
                </a:solidFill>
                <a:latin typeface="Times New Roman" panose="02020603050405020304" pitchFamily="18" charset="0"/>
                <a:cs typeface="Times New Roman" panose="02020603050405020304" pitchFamily="18" charset="0"/>
              </a:rPr>
              <a:t>Науковий керівник: </a:t>
            </a:r>
            <a:r>
              <a:rPr lang="uk-UA" altLang="ru-RU" sz="1800" b="1" dirty="0">
                <a:solidFill>
                  <a:srgbClr val="003366"/>
                </a:solidFill>
                <a:latin typeface="Times New Roman" panose="02020603050405020304" pitchFamily="18" charset="0"/>
                <a:cs typeface="Times New Roman" panose="02020603050405020304" pitchFamily="18" charset="0"/>
              </a:rPr>
              <a:t>Карпенко Лариса Владиславівна</a:t>
            </a:r>
            <a:r>
              <a:rPr lang="uk-UA" altLang="ru-RU" sz="1800" dirty="0">
                <a:solidFill>
                  <a:srgbClr val="003366"/>
                </a:solidFill>
                <a:latin typeface="Times New Roman" panose="02020603050405020304" pitchFamily="18" charset="0"/>
                <a:cs typeface="Times New Roman" panose="02020603050405020304" pitchFamily="18" charset="0"/>
              </a:rPr>
              <a:t>, викладач історії Регіонального центру професійно-технічної освіти № 1 м. Кременчука    </a:t>
            </a:r>
            <a:endParaRPr lang="uk-UA" altLang="ru-RU" sz="1800" b="1" dirty="0">
              <a:solidFill>
                <a:srgbClr val="0033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6054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E5"/>
        </a:solidFill>
        <a:effectLst/>
      </p:bgPr>
    </p:bg>
    <p:spTree>
      <p:nvGrpSpPr>
        <p:cNvPr id="1" name=""/>
        <p:cNvGrpSpPr/>
        <p:nvPr/>
      </p:nvGrpSpPr>
      <p:grpSpPr>
        <a:xfrm>
          <a:off x="0" y="0"/>
          <a:ext cx="0" cy="0"/>
          <a:chOff x="0" y="0"/>
          <a:chExt cx="0" cy="0"/>
        </a:xfrm>
      </p:grpSpPr>
      <p:pic>
        <p:nvPicPr>
          <p:cNvPr id="14" name="Picture 2" descr="Картинки по запросу украинский орнамент">
            <a:extLst>
              <a:ext uri="{FF2B5EF4-FFF2-40B4-BE49-F238E27FC236}">
                <a16:creationId xmlns:a16="http://schemas.microsoft.com/office/drawing/2014/main" id="{1C6CFE2D-ED08-4A97-9784-5DE7648E4A23}"/>
              </a:ext>
            </a:extLst>
          </p:cNvPr>
          <p:cNvPicPr>
            <a:picLocks noChangeAspect="1" noChangeArrowheads="1"/>
          </p:cNvPicPr>
          <p:nvPr/>
        </p:nvPicPr>
        <p:blipFill rotWithShape="1">
          <a:blip r:embed="rId2"/>
          <a:srcRect r="77089"/>
          <a:stretch/>
        </p:blipFill>
        <p:spPr bwMode="auto">
          <a:xfrm>
            <a:off x="0" y="0"/>
            <a:ext cx="1468591" cy="6858000"/>
          </a:xfrm>
          <a:prstGeom prst="rect">
            <a:avLst/>
          </a:prstGeom>
          <a:ln>
            <a:noFill/>
          </a:ln>
          <a:effectLst>
            <a:outerShdw blurRad="190500" algn="tl" rotWithShape="0">
              <a:srgbClr val="000000">
                <a:alpha val="70000"/>
              </a:srgbClr>
            </a:outerShdw>
          </a:effectLst>
        </p:spPr>
      </p:pic>
      <p:pic>
        <p:nvPicPr>
          <p:cNvPr id="5124" name="Picture 4" descr="Будинок у 2018 році">
            <a:extLst>
              <a:ext uri="{FF2B5EF4-FFF2-40B4-BE49-F238E27FC236}">
                <a16:creationId xmlns:a16="http://schemas.microsoft.com/office/drawing/2014/main" id="{7F1B7B25-56F7-0006-F5C9-9408C5C2F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199" y="1054678"/>
            <a:ext cx="4774706" cy="3581030"/>
          </a:xfrm>
          <a:prstGeom prst="rect">
            <a:avLst/>
          </a:prstGeom>
          <a:noFill/>
          <a:extLst>
            <a:ext uri="{909E8E84-426E-40DD-AFC4-6F175D3DCCD1}">
              <a14:hiddenFill xmlns:a14="http://schemas.microsoft.com/office/drawing/2010/main">
                <a:solidFill>
                  <a:srgbClr val="FFFFFF"/>
                </a:solidFill>
              </a14:hiddenFill>
            </a:ext>
          </a:extLst>
        </p:spPr>
      </p:pic>
      <p:sp>
        <p:nvSpPr>
          <p:cNvPr id="13" name="Заголовок 1">
            <a:extLst>
              <a:ext uri="{FF2B5EF4-FFF2-40B4-BE49-F238E27FC236}">
                <a16:creationId xmlns:a16="http://schemas.microsoft.com/office/drawing/2014/main" id="{2A8C860B-EA3A-F7A7-E758-707F0B7ACA8D}"/>
              </a:ext>
            </a:extLst>
          </p:cNvPr>
          <p:cNvSpPr>
            <a:spLocks noGrp="1"/>
          </p:cNvSpPr>
          <p:nvPr>
            <p:ph type="ctrTitle"/>
          </p:nvPr>
        </p:nvSpPr>
        <p:spPr>
          <a:xfrm>
            <a:off x="1920240" y="96360"/>
            <a:ext cx="9885680" cy="912249"/>
          </a:xfrm>
          <a:solidFill>
            <a:srgbClr val="800000"/>
          </a:solidFill>
        </p:spPr>
        <p:style>
          <a:lnRef idx="3">
            <a:schemeClr val="lt1"/>
          </a:lnRef>
          <a:fillRef idx="1">
            <a:schemeClr val="accent2"/>
          </a:fillRef>
          <a:effectRef idx="1">
            <a:schemeClr val="accent2"/>
          </a:effectRef>
          <a:fontRef idx="minor">
            <a:schemeClr val="lt1"/>
          </a:fontRef>
        </p:style>
        <p:txBody>
          <a:bodyPr rtlCol="0" anchor="ctr">
            <a:normAutofit/>
          </a:bodyPr>
          <a:lstStyle/>
          <a:p>
            <a:pPr algn="ctr" eaLnBrk="1" fontAlgn="auto" hangingPunct="1">
              <a:spcAft>
                <a:spcPts val="0"/>
              </a:spcAft>
              <a:defRPr/>
            </a:pPr>
            <a: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ІСТОРИЧНА ПРОГУЛЯНКА ВУЛИЦЕЮ </a:t>
            </a:r>
            <a:b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ЛЕЙТЕНАНТА ПОКЛАДОВА. ГОТЕЛЬ «ВІКТОРІЯ» </a:t>
            </a:r>
            <a:endParaRPr lang="ru-RU" sz="2800" b="1" dirty="0">
              <a:ln/>
              <a:solidFill>
                <a:srgbClr val="FFE6B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Подзаголовок 2">
            <a:extLst>
              <a:ext uri="{FF2B5EF4-FFF2-40B4-BE49-F238E27FC236}">
                <a16:creationId xmlns:a16="http://schemas.microsoft.com/office/drawing/2014/main" id="{F253E851-0C02-2744-461E-88A0D5EA6438}"/>
              </a:ext>
            </a:extLst>
          </p:cNvPr>
          <p:cNvSpPr txBox="1">
            <a:spLocks/>
          </p:cNvSpPr>
          <p:nvPr/>
        </p:nvSpPr>
        <p:spPr bwMode="auto">
          <a:xfrm>
            <a:off x="7204537" y="1153116"/>
            <a:ext cx="4883493" cy="5518271"/>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buNone/>
            </a:pPr>
            <a:r>
              <a:rPr lang="uk-UA" sz="1750" kern="0" dirty="0">
                <a:effectLst/>
                <a:latin typeface="Times New Roman" panose="02020603050405020304" pitchFamily="18" charset="0"/>
                <a:ea typeface="Times New Roman" panose="02020603050405020304" pitchFamily="18" charset="0"/>
              </a:rPr>
              <a:t>Найпопулярніший у місті готель був збудований у 1884 році. Раніше будинок належав купцю Петру Добровольському, який поставив за мету зробити з «Вікторії» вишуканий готель, не гірший за «Гранд-отель» у Парижі. Колись ця будівля була еталоном міста, тут зупинялися відомі люди. Так, у 1890 році тут мешкали члени експедиції з вивчення ґрунтів В. В. Докучаєв та В. І. Вернадський. </a:t>
            </a:r>
          </a:p>
          <a:p>
            <a:pPr algn="just">
              <a:lnSpc>
                <a:spcPct val="100000"/>
              </a:lnSpc>
              <a:spcBef>
                <a:spcPts val="0"/>
              </a:spcBef>
              <a:buNone/>
            </a:pPr>
            <a:r>
              <a:rPr lang="uk-UA" sz="1750" kern="0" dirty="0">
                <a:latin typeface="Times New Roman" panose="02020603050405020304" pitchFamily="18" charset="0"/>
                <a:ea typeface="Times New Roman" panose="02020603050405020304" pitchFamily="18" charset="0"/>
              </a:rPr>
              <a:t>Події революції 1917 року негативно вплинули на долю готелю. Він був закритий. У довоєнні роки тут розміщувалися різні установи. </a:t>
            </a:r>
            <a:r>
              <a:rPr lang="uk-UA" sz="1750" kern="0" dirty="0">
                <a:effectLst/>
                <a:latin typeface="Times New Roman" panose="02020603050405020304" pitchFamily="18" charset="0"/>
                <a:ea typeface="Times New Roman" panose="02020603050405020304" pitchFamily="18" charset="0"/>
              </a:rPr>
              <a:t> </a:t>
            </a:r>
          </a:p>
          <a:p>
            <a:pPr algn="just">
              <a:lnSpc>
                <a:spcPct val="100000"/>
              </a:lnSpc>
              <a:spcBef>
                <a:spcPts val="0"/>
              </a:spcBef>
              <a:buNone/>
            </a:pPr>
            <a:r>
              <a:rPr lang="uk-UA" sz="1750" kern="0" dirty="0">
                <a:effectLst/>
                <a:latin typeface="Times New Roman" panose="02020603050405020304" pitchFamily="18" charset="0"/>
                <a:ea typeface="Times New Roman" panose="02020603050405020304" pitchFamily="18" charset="0"/>
              </a:rPr>
              <a:t>Під час німецько-радянської війни будівля готелю була єдиною вцілілою на вулиці. </a:t>
            </a:r>
            <a:r>
              <a:rPr lang="uk-UA" sz="1750" kern="0" dirty="0">
                <a:latin typeface="Times New Roman" panose="02020603050405020304" pitchFamily="18" charset="0"/>
                <a:ea typeface="Times New Roman" panose="02020603050405020304" pitchFamily="18" charset="0"/>
              </a:rPr>
              <a:t>Пі</a:t>
            </a:r>
            <a:r>
              <a:rPr lang="uk-UA" sz="1750" kern="0" dirty="0">
                <a:effectLst/>
                <a:latin typeface="Times New Roman" panose="02020603050405020304" pitchFamily="18" charset="0"/>
                <a:ea typeface="Times New Roman" panose="02020603050405020304" pitchFamily="18" charset="0"/>
              </a:rPr>
              <a:t>сля війни в будинку довгий час мешкав головний архітектор Кременчука Лев </a:t>
            </a:r>
            <a:r>
              <a:rPr lang="uk-UA" sz="1750" kern="0" dirty="0" err="1">
                <a:effectLst/>
                <a:latin typeface="Times New Roman" panose="02020603050405020304" pitchFamily="18" charset="0"/>
                <a:ea typeface="Times New Roman" panose="02020603050405020304" pitchFamily="18" charset="0"/>
              </a:rPr>
              <a:t>Шлапаковський</a:t>
            </a:r>
            <a:r>
              <a:rPr lang="uk-UA" sz="1750" kern="0" dirty="0">
                <a:effectLst/>
                <a:latin typeface="Times New Roman" panose="02020603050405020304" pitchFamily="18" charset="0"/>
                <a:ea typeface="Times New Roman" panose="02020603050405020304" pitchFamily="18" charset="0"/>
              </a:rPr>
              <a:t>, який опікувався відновленням будинків, підприємств та пам’ятників нашого міста.</a:t>
            </a:r>
          </a:p>
          <a:p>
            <a:pPr algn="ctr">
              <a:lnSpc>
                <a:spcPct val="100000"/>
              </a:lnSpc>
              <a:spcBef>
                <a:spcPts val="0"/>
              </a:spcBef>
              <a:buNone/>
            </a:pPr>
            <a:r>
              <a:rPr lang="uk-UA" sz="1750" b="1" i="1" dirty="0">
                <a:solidFill>
                  <a:srgbClr val="000066"/>
                </a:solidFill>
                <a:latin typeface="Times New Roman" panose="02020603050405020304" pitchFamily="18" charset="0"/>
                <a:cs typeface="Times New Roman" panose="02020603050405020304" pitchFamily="18" charset="0"/>
              </a:rPr>
              <a:t>Посилання на відео: </a:t>
            </a:r>
            <a:r>
              <a:rPr lang="en-US" sz="1750" b="1" i="1" dirty="0">
                <a:solidFill>
                  <a:srgbClr val="000066"/>
                </a:solidFill>
                <a:latin typeface="Times New Roman" panose="02020603050405020304" pitchFamily="18" charset="0"/>
                <a:cs typeface="Times New Roman" panose="02020603050405020304" pitchFamily="18" charset="0"/>
                <a:hlinkClick r:id="rId4"/>
              </a:rPr>
              <a:t>https://youtu.be/a6ndda3cqgo</a:t>
            </a:r>
            <a:r>
              <a:rPr lang="uk-UA" sz="1750" b="1" i="1" dirty="0">
                <a:solidFill>
                  <a:srgbClr val="000066"/>
                </a:solidFill>
                <a:latin typeface="Times New Roman" panose="02020603050405020304" pitchFamily="18" charset="0"/>
                <a:cs typeface="Times New Roman" panose="02020603050405020304" pitchFamily="18" charset="0"/>
              </a:rPr>
              <a:t> </a:t>
            </a:r>
            <a:endParaRPr lang="ru-RU" sz="2300" dirty="0">
              <a:latin typeface="Times New Roman" panose="02020603050405020304" pitchFamily="18" charset="0"/>
              <a:cs typeface="Times New Roman" panose="02020603050405020304" pitchFamily="18" charset="0"/>
            </a:endParaRPr>
          </a:p>
        </p:txBody>
      </p:sp>
      <p:pic>
        <p:nvPicPr>
          <p:cNvPr id="5126" name="Picture 6" descr="undefined">
            <a:extLst>
              <a:ext uri="{FF2B5EF4-FFF2-40B4-BE49-F238E27FC236}">
                <a16:creationId xmlns:a16="http://schemas.microsoft.com/office/drawing/2014/main" id="{69437990-06CC-2A5F-F9AF-5627DCC6EF8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026063" y="4331999"/>
            <a:ext cx="3467103" cy="24296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21C7D90-D84C-2F49-FC82-83092BD2E9C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3764"/>
          <a:stretch/>
        </p:blipFill>
        <p:spPr bwMode="auto">
          <a:xfrm>
            <a:off x="103969" y="1153116"/>
            <a:ext cx="2250230" cy="3384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910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E5"/>
        </a:solidFill>
        <a:effectLst/>
      </p:bgPr>
    </p:bg>
    <p:spTree>
      <p:nvGrpSpPr>
        <p:cNvPr id="1" name=""/>
        <p:cNvGrpSpPr/>
        <p:nvPr/>
      </p:nvGrpSpPr>
      <p:grpSpPr>
        <a:xfrm>
          <a:off x="0" y="0"/>
          <a:ext cx="0" cy="0"/>
          <a:chOff x="0" y="0"/>
          <a:chExt cx="0" cy="0"/>
        </a:xfrm>
      </p:grpSpPr>
      <p:pic>
        <p:nvPicPr>
          <p:cNvPr id="14" name="Picture 2" descr="Картинки по запросу украинский орнамент">
            <a:extLst>
              <a:ext uri="{FF2B5EF4-FFF2-40B4-BE49-F238E27FC236}">
                <a16:creationId xmlns:a16="http://schemas.microsoft.com/office/drawing/2014/main" id="{1C6CFE2D-ED08-4A97-9784-5DE7648E4A23}"/>
              </a:ext>
            </a:extLst>
          </p:cNvPr>
          <p:cNvPicPr>
            <a:picLocks noChangeAspect="1" noChangeArrowheads="1"/>
          </p:cNvPicPr>
          <p:nvPr/>
        </p:nvPicPr>
        <p:blipFill rotWithShape="1">
          <a:blip r:embed="rId2"/>
          <a:srcRect r="77089"/>
          <a:stretch/>
        </p:blipFill>
        <p:spPr bwMode="auto">
          <a:xfrm>
            <a:off x="0" y="0"/>
            <a:ext cx="1468591" cy="6858000"/>
          </a:xfrm>
          <a:prstGeom prst="rect">
            <a:avLst/>
          </a:prstGeom>
          <a:ln>
            <a:noFill/>
          </a:ln>
          <a:effectLst>
            <a:outerShdw blurRad="190500" algn="tl" rotWithShape="0">
              <a:srgbClr val="000000">
                <a:alpha val="70000"/>
              </a:srgbClr>
            </a:outerShdw>
          </a:effectLst>
        </p:spPr>
      </p:pic>
      <p:pic>
        <p:nvPicPr>
          <p:cNvPr id="4" name="Рисунок 3">
            <a:extLst>
              <a:ext uri="{FF2B5EF4-FFF2-40B4-BE49-F238E27FC236}">
                <a16:creationId xmlns:a16="http://schemas.microsoft.com/office/drawing/2014/main" id="{1EECA423-32EA-1298-864A-E2D7FD436F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38" y="0"/>
            <a:ext cx="1408113"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Заголовок 1">
            <a:extLst>
              <a:ext uri="{FF2B5EF4-FFF2-40B4-BE49-F238E27FC236}">
                <a16:creationId xmlns:a16="http://schemas.microsoft.com/office/drawing/2014/main" id="{2A8C860B-EA3A-F7A7-E758-707F0B7ACA8D}"/>
              </a:ext>
            </a:extLst>
          </p:cNvPr>
          <p:cNvSpPr>
            <a:spLocks noGrp="1"/>
          </p:cNvSpPr>
          <p:nvPr>
            <p:ph type="ctrTitle"/>
          </p:nvPr>
        </p:nvSpPr>
        <p:spPr>
          <a:xfrm>
            <a:off x="1920240" y="96360"/>
            <a:ext cx="9885680" cy="912249"/>
          </a:xfrm>
          <a:solidFill>
            <a:srgbClr val="800000"/>
          </a:solidFill>
        </p:spPr>
        <p:style>
          <a:lnRef idx="3">
            <a:schemeClr val="lt1"/>
          </a:lnRef>
          <a:fillRef idx="1">
            <a:schemeClr val="accent2"/>
          </a:fillRef>
          <a:effectRef idx="1">
            <a:schemeClr val="accent2"/>
          </a:effectRef>
          <a:fontRef idx="minor">
            <a:schemeClr val="lt1"/>
          </a:fontRef>
        </p:style>
        <p:txBody>
          <a:bodyPr rtlCol="0" anchor="ctr">
            <a:normAutofit/>
          </a:bodyPr>
          <a:lstStyle/>
          <a:p>
            <a:pPr algn="ctr" eaLnBrk="1" fontAlgn="auto" hangingPunct="1">
              <a:spcAft>
                <a:spcPts val="0"/>
              </a:spcAft>
              <a:defRPr/>
            </a:pPr>
            <a: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ІСТОРИЧНА ПРОГУЛЯНКА ВУЛИЦЕЮ </a:t>
            </a:r>
            <a:b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ЛЕЙТЕНАНТА ПОКЛАДОВА. ГОТЕЛЬ «ПАЛЬМІРА» </a:t>
            </a:r>
            <a:endParaRPr lang="ru-RU" sz="2800" b="1" dirty="0">
              <a:ln/>
              <a:solidFill>
                <a:srgbClr val="FFE6B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Подзаголовок 2">
            <a:extLst>
              <a:ext uri="{FF2B5EF4-FFF2-40B4-BE49-F238E27FC236}">
                <a16:creationId xmlns:a16="http://schemas.microsoft.com/office/drawing/2014/main" id="{F253E851-0C02-2744-461E-88A0D5EA6438}"/>
              </a:ext>
            </a:extLst>
          </p:cNvPr>
          <p:cNvSpPr txBox="1">
            <a:spLocks/>
          </p:cNvSpPr>
          <p:nvPr/>
        </p:nvSpPr>
        <p:spPr bwMode="auto">
          <a:xfrm>
            <a:off x="6690049" y="1222311"/>
            <a:ext cx="5252443" cy="5365101"/>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buNone/>
            </a:pPr>
            <a:r>
              <a:rPr lang="uk-UA" sz="1900" dirty="0">
                <a:effectLst/>
                <a:latin typeface="Times New Roman" panose="02020603050405020304" pitchFamily="18" charset="0"/>
                <a:ea typeface="Times New Roman" panose="02020603050405020304" pitchFamily="18" charset="0"/>
              </a:rPr>
              <a:t>Готель «Пальміра» був збудований наприкінці ХІХ століття. Його вирізняли затишні номери і відомий у місті ресторан. </a:t>
            </a:r>
            <a:endParaRPr lang="ru-RU" sz="1900" dirty="0">
              <a:effectLst/>
              <a:latin typeface="Times New Roman" panose="02020603050405020304" pitchFamily="18" charset="0"/>
              <a:ea typeface="Times New Roman" panose="02020603050405020304" pitchFamily="18" charset="0"/>
            </a:endParaRPr>
          </a:p>
          <a:p>
            <a:pPr algn="just">
              <a:lnSpc>
                <a:spcPct val="100000"/>
              </a:lnSpc>
              <a:spcBef>
                <a:spcPts val="0"/>
              </a:spcBef>
              <a:buNone/>
            </a:pPr>
            <a:r>
              <a:rPr lang="uk-UA" sz="1900" dirty="0">
                <a:latin typeface="Times New Roman" panose="02020603050405020304" pitchFamily="18" charset="0"/>
                <a:ea typeface="Times New Roman" panose="02020603050405020304" pitchFamily="18" charset="0"/>
              </a:rPr>
              <a:t>До Жовтневого перевороту </a:t>
            </a:r>
            <a:r>
              <a:rPr lang="uk-UA" sz="1900" dirty="0">
                <a:effectLst/>
                <a:latin typeface="Times New Roman" panose="02020603050405020304" pitchFamily="18" charset="0"/>
                <a:ea typeface="Times New Roman" panose="02020603050405020304" pitchFamily="18" charset="0"/>
              </a:rPr>
              <a:t>в готелі мешкали відомий цирковий артист, дресирувальник  Анатолій Дуров, письменник Шолом-Алейхем, трупа одеського єврейського театру  Абрама </a:t>
            </a:r>
            <a:r>
              <a:rPr lang="uk-UA" sz="1900" dirty="0" err="1">
                <a:effectLst/>
                <a:latin typeface="Times New Roman" panose="02020603050405020304" pitchFamily="18" charset="0"/>
                <a:ea typeface="Times New Roman" panose="02020603050405020304" pitchFamily="18" charset="0"/>
              </a:rPr>
              <a:t>Фішзона</a:t>
            </a:r>
            <a:r>
              <a:rPr lang="uk-UA" sz="1900" dirty="0">
                <a:effectLst/>
                <a:latin typeface="Times New Roman" panose="02020603050405020304" pitchFamily="18" charset="0"/>
                <a:ea typeface="Times New Roman" panose="02020603050405020304" pitchFamily="18" charset="0"/>
              </a:rPr>
              <a:t>. Після Лютневої революції в будівлі готелю розмістилася Рада робітничих і солдатських депутатів. Пізніше готель знову відкрили, перейменувавши в «Жовтень». Влітку 1938 року в готелі зупинявся майбутній композитор Платон Майборода, у 1957 році – поет Павло Тичина.</a:t>
            </a:r>
          </a:p>
          <a:p>
            <a:pPr algn="just">
              <a:lnSpc>
                <a:spcPct val="100000"/>
              </a:lnSpc>
              <a:spcBef>
                <a:spcPts val="0"/>
              </a:spcBef>
              <a:buNone/>
            </a:pPr>
            <a:r>
              <a:rPr lang="uk-UA" sz="1900" dirty="0">
                <a:effectLst/>
                <a:latin typeface="Times New Roman" panose="02020603050405020304" pitchFamily="18" charset="0"/>
                <a:ea typeface="Times New Roman" panose="02020603050405020304" pitchFamily="18" charset="0"/>
              </a:rPr>
              <a:t>Сьогодні тут знаходиться Департамент освіти Кременчуцької міської ра</a:t>
            </a:r>
            <a:r>
              <a:rPr lang="uk-UA" sz="1800" dirty="0">
                <a:effectLst/>
                <a:latin typeface="Times New Roman" panose="02020603050405020304" pitchFamily="18" charset="0"/>
                <a:ea typeface="Times New Roman" panose="02020603050405020304" pitchFamily="18" charset="0"/>
              </a:rPr>
              <a:t>ди. </a:t>
            </a:r>
          </a:p>
          <a:p>
            <a:pPr algn="ctr">
              <a:lnSpc>
                <a:spcPct val="100000"/>
              </a:lnSpc>
              <a:spcBef>
                <a:spcPts val="0"/>
              </a:spcBef>
              <a:buNone/>
            </a:pPr>
            <a:r>
              <a:rPr lang="uk-UA" sz="1800" dirty="0">
                <a:effectLst/>
                <a:latin typeface="Times New Roman" panose="02020603050405020304" pitchFamily="18" charset="0"/>
                <a:ea typeface="Times New Roman" panose="02020603050405020304" pitchFamily="18" charset="0"/>
              </a:rPr>
              <a:t> </a:t>
            </a:r>
            <a:r>
              <a:rPr lang="uk-UA" sz="1800" b="1" i="1" dirty="0">
                <a:solidFill>
                  <a:srgbClr val="000066"/>
                </a:solidFill>
                <a:latin typeface="Times New Roman" panose="02020603050405020304" pitchFamily="18" charset="0"/>
                <a:cs typeface="Times New Roman" panose="02020603050405020304" pitchFamily="18" charset="0"/>
              </a:rPr>
              <a:t>Посилання на відео: </a:t>
            </a:r>
            <a:r>
              <a:rPr lang="en-US" sz="1800" b="1" i="1" dirty="0">
                <a:solidFill>
                  <a:srgbClr val="000066"/>
                </a:solidFill>
                <a:latin typeface="Times New Roman" panose="02020603050405020304" pitchFamily="18" charset="0"/>
                <a:cs typeface="Times New Roman" panose="02020603050405020304" pitchFamily="18" charset="0"/>
                <a:hlinkClick r:id="rId4"/>
              </a:rPr>
              <a:t>https://youtu.be/UZFtWYvi0AE</a:t>
            </a:r>
            <a:endParaRPr lang="ru-RU" sz="1800" dirty="0">
              <a:effectLst/>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id="{9FB0ABBD-73B9-0063-D2C7-7F486C6FF4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41997"/>
            <a:ext cx="3200400" cy="4267200"/>
          </a:xfrm>
          <a:prstGeom prst="rect">
            <a:avLst/>
          </a:prstGeom>
        </p:spPr>
      </p:pic>
      <p:pic>
        <p:nvPicPr>
          <p:cNvPr id="6" name="Рисунок 5">
            <a:extLst>
              <a:ext uri="{FF2B5EF4-FFF2-40B4-BE49-F238E27FC236}">
                <a16:creationId xmlns:a16="http://schemas.microsoft.com/office/drawing/2014/main" id="{FEB87887-E879-D647-3B40-30265CB245C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2998267" y="1012611"/>
            <a:ext cx="3622926" cy="2658322"/>
          </a:xfrm>
          <a:prstGeom prst="rect">
            <a:avLst/>
          </a:prstGeom>
        </p:spPr>
      </p:pic>
      <p:pic>
        <p:nvPicPr>
          <p:cNvPr id="10" name="Рисунок 9">
            <a:extLst>
              <a:ext uri="{FF2B5EF4-FFF2-40B4-BE49-F238E27FC236}">
                <a16:creationId xmlns:a16="http://schemas.microsoft.com/office/drawing/2014/main" id="{F9084D70-B67B-91A2-AC5A-9A48798D07C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3295220" y="3688928"/>
            <a:ext cx="3326039" cy="2564908"/>
          </a:xfrm>
          <a:prstGeom prst="rect">
            <a:avLst/>
          </a:prstGeom>
        </p:spPr>
      </p:pic>
      <p:sp>
        <p:nvSpPr>
          <p:cNvPr id="7" name="Подзаголовок 2">
            <a:extLst>
              <a:ext uri="{FF2B5EF4-FFF2-40B4-BE49-F238E27FC236}">
                <a16:creationId xmlns:a16="http://schemas.microsoft.com/office/drawing/2014/main" id="{B8BA3ECB-F832-124D-1D4B-DE792B677777}"/>
              </a:ext>
            </a:extLst>
          </p:cNvPr>
          <p:cNvSpPr txBox="1">
            <a:spLocks/>
          </p:cNvSpPr>
          <p:nvPr/>
        </p:nvSpPr>
        <p:spPr bwMode="auto">
          <a:xfrm>
            <a:off x="3513579" y="5845389"/>
            <a:ext cx="2889320" cy="892812"/>
          </a:xfrm>
          <a:prstGeom prst="rect">
            <a:avLst/>
          </a:prstGeom>
          <a:solidFill>
            <a:srgbClr val="FFE7E7"/>
          </a:solidFill>
          <a:ln w="9525">
            <a:solidFill>
              <a:srgbClr val="003399"/>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uk-UA" sz="1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Довідка, видана у 20-ті рр.     Р.Г </a:t>
            </a:r>
            <a:r>
              <a:rPr lang="uk-UA" sz="1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Левіній</a:t>
            </a:r>
            <a:r>
              <a:rPr lang="uk-UA" sz="1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 що дозволяла їй тримати нічліжників у готелі «Пальміра»  </a:t>
            </a:r>
            <a:endParaRPr lang="ru-RU" sz="1600" b="1" i="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5938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E5"/>
        </a:solidFill>
        <a:effectLst/>
      </p:bgPr>
    </p:bg>
    <p:spTree>
      <p:nvGrpSpPr>
        <p:cNvPr id="1" name=""/>
        <p:cNvGrpSpPr/>
        <p:nvPr/>
      </p:nvGrpSpPr>
      <p:grpSpPr>
        <a:xfrm>
          <a:off x="0" y="0"/>
          <a:ext cx="0" cy="0"/>
          <a:chOff x="0" y="0"/>
          <a:chExt cx="0" cy="0"/>
        </a:xfrm>
      </p:grpSpPr>
      <p:pic>
        <p:nvPicPr>
          <p:cNvPr id="14" name="Picture 2" descr="Картинки по запросу украинский орнамент">
            <a:extLst>
              <a:ext uri="{FF2B5EF4-FFF2-40B4-BE49-F238E27FC236}">
                <a16:creationId xmlns:a16="http://schemas.microsoft.com/office/drawing/2014/main" id="{1C6CFE2D-ED08-4A97-9784-5DE7648E4A23}"/>
              </a:ext>
            </a:extLst>
          </p:cNvPr>
          <p:cNvPicPr>
            <a:picLocks noChangeAspect="1" noChangeArrowheads="1"/>
          </p:cNvPicPr>
          <p:nvPr/>
        </p:nvPicPr>
        <p:blipFill rotWithShape="1">
          <a:blip r:embed="rId2"/>
          <a:srcRect r="77089"/>
          <a:stretch/>
        </p:blipFill>
        <p:spPr bwMode="auto">
          <a:xfrm>
            <a:off x="0" y="0"/>
            <a:ext cx="1468591" cy="6858000"/>
          </a:xfrm>
          <a:prstGeom prst="rect">
            <a:avLst/>
          </a:prstGeom>
          <a:ln>
            <a:noFill/>
          </a:ln>
          <a:effectLst>
            <a:outerShdw blurRad="190500" algn="tl" rotWithShape="0">
              <a:srgbClr val="000000">
                <a:alpha val="70000"/>
              </a:srgbClr>
            </a:outerShdw>
          </a:effectLst>
        </p:spPr>
      </p:pic>
      <p:sp>
        <p:nvSpPr>
          <p:cNvPr id="13" name="Заголовок 1">
            <a:extLst>
              <a:ext uri="{FF2B5EF4-FFF2-40B4-BE49-F238E27FC236}">
                <a16:creationId xmlns:a16="http://schemas.microsoft.com/office/drawing/2014/main" id="{2A8C860B-EA3A-F7A7-E758-707F0B7ACA8D}"/>
              </a:ext>
            </a:extLst>
          </p:cNvPr>
          <p:cNvSpPr>
            <a:spLocks noGrp="1"/>
          </p:cNvSpPr>
          <p:nvPr>
            <p:ph type="ctrTitle"/>
          </p:nvPr>
        </p:nvSpPr>
        <p:spPr>
          <a:xfrm>
            <a:off x="1920240" y="96360"/>
            <a:ext cx="9885680" cy="912249"/>
          </a:xfrm>
          <a:solidFill>
            <a:srgbClr val="800000"/>
          </a:solidFill>
        </p:spPr>
        <p:style>
          <a:lnRef idx="3">
            <a:schemeClr val="lt1"/>
          </a:lnRef>
          <a:fillRef idx="1">
            <a:schemeClr val="accent2"/>
          </a:fillRef>
          <a:effectRef idx="1">
            <a:schemeClr val="accent2"/>
          </a:effectRef>
          <a:fontRef idx="minor">
            <a:schemeClr val="lt1"/>
          </a:fontRef>
        </p:style>
        <p:txBody>
          <a:bodyPr rtlCol="0" anchor="ctr">
            <a:normAutofit/>
          </a:bodyPr>
          <a:lstStyle/>
          <a:p>
            <a:pPr algn="ctr" eaLnBrk="1" fontAlgn="auto" hangingPunct="1">
              <a:spcAft>
                <a:spcPts val="0"/>
              </a:spcAft>
              <a:defRPr/>
            </a:pPr>
            <a: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ІСТОРИЧНА ПРОГУЛЯНКА ВУЛИЦЕЮ </a:t>
            </a:r>
            <a:b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ЛЕЙТЕНАНТА ПОКЛАДОВА</a:t>
            </a:r>
            <a:endParaRPr lang="ru-RU" sz="2800" b="1" dirty="0">
              <a:ln/>
              <a:solidFill>
                <a:srgbClr val="FFE6B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Подзаголовок 2">
            <a:extLst>
              <a:ext uri="{FF2B5EF4-FFF2-40B4-BE49-F238E27FC236}">
                <a16:creationId xmlns:a16="http://schemas.microsoft.com/office/drawing/2014/main" id="{F253E851-0C02-2744-461E-88A0D5EA6438}"/>
              </a:ext>
            </a:extLst>
          </p:cNvPr>
          <p:cNvSpPr txBox="1">
            <a:spLocks/>
          </p:cNvSpPr>
          <p:nvPr/>
        </p:nvSpPr>
        <p:spPr bwMode="auto">
          <a:xfrm>
            <a:off x="7277878" y="1147665"/>
            <a:ext cx="4664614" cy="5430417"/>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buNone/>
            </a:pPr>
            <a:r>
              <a:rPr lang="uk-UA" sz="2200" dirty="0">
                <a:effectLst/>
                <a:latin typeface="Times New Roman" panose="02020603050405020304" pitchFamily="18" charset="0"/>
                <a:ea typeface="Times New Roman" panose="02020603050405020304" pitchFamily="18" charset="0"/>
              </a:rPr>
              <a:t>Післявоєнна забудова міста докорінно змінила характер вулиці. Інша епоха, інші люди, інші герої. </a:t>
            </a:r>
          </a:p>
          <a:p>
            <a:pPr algn="just">
              <a:lnSpc>
                <a:spcPct val="100000"/>
              </a:lnSpc>
              <a:spcBef>
                <a:spcPts val="0"/>
              </a:spcBef>
              <a:buNone/>
            </a:pPr>
            <a:r>
              <a:rPr lang="uk-UA" sz="2200" dirty="0">
                <a:effectLst/>
                <a:latin typeface="Times New Roman" panose="02020603050405020304" pitchFamily="18" charset="0"/>
                <a:ea typeface="Times New Roman" panose="02020603050405020304" pitchFamily="18" charset="0"/>
              </a:rPr>
              <a:t>У 2016 році рішенням виконавчого комітету Кременчуцької міської ради вулиця Карла Маркса була перейменована на вулицю Лейтенанта Покладова, на честь полеглого під Дебальцевим командира зенітної батареї 128-ї окремої </a:t>
            </a:r>
            <a:r>
              <a:rPr lang="uk-UA" sz="2200" dirty="0" err="1">
                <a:effectLst/>
                <a:latin typeface="Times New Roman" panose="02020603050405020304" pitchFamily="18" charset="0"/>
                <a:ea typeface="Times New Roman" panose="02020603050405020304" pitchFamily="18" charset="0"/>
              </a:rPr>
              <a:t>гірсько</a:t>
            </a:r>
            <a:r>
              <a:rPr lang="uk-UA" sz="2200" dirty="0">
                <a:effectLst/>
                <a:latin typeface="Times New Roman" panose="02020603050405020304" pitchFamily="18" charset="0"/>
                <a:ea typeface="Times New Roman" panose="02020603050405020304" pitchFamily="18" charset="0"/>
              </a:rPr>
              <a:t>-піхотної бригади Андрія Євгеновича Покладова.</a:t>
            </a:r>
          </a:p>
          <a:p>
            <a:pPr algn="ctr">
              <a:lnSpc>
                <a:spcPct val="100000"/>
              </a:lnSpc>
              <a:spcBef>
                <a:spcPts val="0"/>
              </a:spcBef>
              <a:buNone/>
            </a:pPr>
            <a:r>
              <a:rPr lang="uk-UA" sz="2000" b="1" i="1" dirty="0">
                <a:solidFill>
                  <a:srgbClr val="000066"/>
                </a:solidFill>
                <a:latin typeface="Times New Roman" panose="02020603050405020304" pitchFamily="18" charset="0"/>
                <a:cs typeface="Times New Roman" panose="02020603050405020304" pitchFamily="18" charset="0"/>
              </a:rPr>
              <a:t>Посилання на відео: </a:t>
            </a:r>
            <a:r>
              <a:rPr lang="en-US" sz="2000" b="1" i="1" dirty="0">
                <a:solidFill>
                  <a:srgbClr val="000066"/>
                </a:solidFill>
                <a:latin typeface="Times New Roman" panose="02020603050405020304" pitchFamily="18" charset="0"/>
                <a:cs typeface="Times New Roman" panose="02020603050405020304" pitchFamily="18" charset="0"/>
                <a:hlinkClick r:id="rId3"/>
              </a:rPr>
              <a:t>https://youtu.be/WuuSInAYwoU</a:t>
            </a:r>
            <a:r>
              <a:rPr lang="uk-UA" sz="2000" b="1" i="1" dirty="0">
                <a:solidFill>
                  <a:srgbClr val="000066"/>
                </a:solidFill>
                <a:latin typeface="Times New Roman" panose="02020603050405020304" pitchFamily="18" charset="0"/>
                <a:cs typeface="Times New Roman" panose="02020603050405020304" pitchFamily="18" charset="0"/>
              </a:rPr>
              <a:t> </a:t>
            </a:r>
            <a:endParaRPr lang="ru-RU" sz="1800" dirty="0">
              <a:effectLst/>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id="{A7DFC880-9435-28BD-3DF4-4ECFF90C2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1382" y="1147665"/>
            <a:ext cx="3361770" cy="4482360"/>
          </a:xfrm>
          <a:prstGeom prst="rect">
            <a:avLst/>
          </a:prstGeom>
        </p:spPr>
      </p:pic>
      <p:pic>
        <p:nvPicPr>
          <p:cNvPr id="7" name="Рисунок 6">
            <a:extLst>
              <a:ext uri="{FF2B5EF4-FFF2-40B4-BE49-F238E27FC236}">
                <a16:creationId xmlns:a16="http://schemas.microsoft.com/office/drawing/2014/main" id="{A096C3AF-98D9-106F-34CB-17B157B17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79" y="1153746"/>
            <a:ext cx="3412880" cy="4550507"/>
          </a:xfrm>
          <a:prstGeom prst="rect">
            <a:avLst/>
          </a:prstGeom>
        </p:spPr>
      </p:pic>
      <p:pic>
        <p:nvPicPr>
          <p:cNvPr id="6146" name="Picture 2" descr="undefined">
            <a:extLst>
              <a:ext uri="{FF2B5EF4-FFF2-40B4-BE49-F238E27FC236}">
                <a16:creationId xmlns:a16="http://schemas.microsoft.com/office/drawing/2014/main" id="{A49B5E12-0BCD-5F2A-26B0-7E0E47B878A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73526" y="4241915"/>
            <a:ext cx="1820987" cy="2574875"/>
          </a:xfrm>
          <a:prstGeom prst="rect">
            <a:avLst/>
          </a:prstGeom>
          <a:noFill/>
          <a:extLst>
            <a:ext uri="{909E8E84-426E-40DD-AFC4-6F175D3DCCD1}">
              <a14:hiddenFill xmlns:a14="http://schemas.microsoft.com/office/drawing/2010/main">
                <a:solidFill>
                  <a:srgbClr val="FFFFFF"/>
                </a:solidFill>
              </a14:hiddenFill>
            </a:ext>
          </a:extLst>
        </p:spPr>
      </p:pic>
      <p:sp>
        <p:nvSpPr>
          <p:cNvPr id="2" name="Подзаголовок 2">
            <a:extLst>
              <a:ext uri="{FF2B5EF4-FFF2-40B4-BE49-F238E27FC236}">
                <a16:creationId xmlns:a16="http://schemas.microsoft.com/office/drawing/2014/main" id="{9516936E-88A3-0393-F7B3-EC376E08CF87}"/>
              </a:ext>
            </a:extLst>
          </p:cNvPr>
          <p:cNvSpPr txBox="1">
            <a:spLocks/>
          </p:cNvSpPr>
          <p:nvPr/>
        </p:nvSpPr>
        <p:spPr bwMode="auto">
          <a:xfrm>
            <a:off x="3909130" y="6471808"/>
            <a:ext cx="3066273" cy="310853"/>
          </a:xfrm>
          <a:prstGeom prst="rect">
            <a:avLst/>
          </a:prstGeom>
          <a:solidFill>
            <a:srgbClr val="FFE7E7"/>
          </a:solidFill>
          <a:ln w="9525">
            <a:solidFill>
              <a:srgbClr val="003399"/>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uk-UA" sz="1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Лейтенант Андрій </a:t>
            </a:r>
            <a:r>
              <a:rPr lang="uk-UA" sz="1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Покладов</a:t>
            </a:r>
            <a:endParaRPr lang="ru-RU" sz="1600" b="1" i="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9661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E5"/>
        </a:solidFill>
        <a:effectLst/>
      </p:bgPr>
    </p:bg>
    <p:spTree>
      <p:nvGrpSpPr>
        <p:cNvPr id="1" name=""/>
        <p:cNvGrpSpPr/>
        <p:nvPr/>
      </p:nvGrpSpPr>
      <p:grpSpPr>
        <a:xfrm>
          <a:off x="0" y="0"/>
          <a:ext cx="0" cy="0"/>
          <a:chOff x="0" y="0"/>
          <a:chExt cx="0" cy="0"/>
        </a:xfrm>
      </p:grpSpPr>
      <p:pic>
        <p:nvPicPr>
          <p:cNvPr id="14" name="Picture 2" descr="Картинки по запросу украинский орнамент">
            <a:extLst>
              <a:ext uri="{FF2B5EF4-FFF2-40B4-BE49-F238E27FC236}">
                <a16:creationId xmlns:a16="http://schemas.microsoft.com/office/drawing/2014/main" id="{1C6CFE2D-ED08-4A97-9784-5DE7648E4A23}"/>
              </a:ext>
            </a:extLst>
          </p:cNvPr>
          <p:cNvPicPr>
            <a:picLocks noChangeAspect="1" noChangeArrowheads="1"/>
          </p:cNvPicPr>
          <p:nvPr/>
        </p:nvPicPr>
        <p:blipFill rotWithShape="1">
          <a:blip r:embed="rId2"/>
          <a:srcRect r="77089"/>
          <a:stretch/>
        </p:blipFill>
        <p:spPr bwMode="auto">
          <a:xfrm>
            <a:off x="0" y="0"/>
            <a:ext cx="1468591" cy="6858000"/>
          </a:xfrm>
          <a:prstGeom prst="rect">
            <a:avLst/>
          </a:prstGeom>
          <a:ln>
            <a:noFill/>
          </a:ln>
          <a:effectLst>
            <a:outerShdw blurRad="190500" algn="tl" rotWithShape="0">
              <a:srgbClr val="000000">
                <a:alpha val="70000"/>
              </a:srgbClr>
            </a:outerShdw>
          </a:effectLst>
        </p:spPr>
      </p:pic>
      <p:pic>
        <p:nvPicPr>
          <p:cNvPr id="4" name="Рисунок 3">
            <a:extLst>
              <a:ext uri="{FF2B5EF4-FFF2-40B4-BE49-F238E27FC236}">
                <a16:creationId xmlns:a16="http://schemas.microsoft.com/office/drawing/2014/main" id="{1EECA423-32EA-1298-864A-E2D7FD436F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38" y="0"/>
            <a:ext cx="1408113"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Заголовок 1">
            <a:extLst>
              <a:ext uri="{FF2B5EF4-FFF2-40B4-BE49-F238E27FC236}">
                <a16:creationId xmlns:a16="http://schemas.microsoft.com/office/drawing/2014/main" id="{2A8C860B-EA3A-F7A7-E758-707F0B7ACA8D}"/>
              </a:ext>
            </a:extLst>
          </p:cNvPr>
          <p:cNvSpPr>
            <a:spLocks noGrp="1"/>
          </p:cNvSpPr>
          <p:nvPr>
            <p:ph type="ctrTitle"/>
          </p:nvPr>
        </p:nvSpPr>
        <p:spPr>
          <a:xfrm>
            <a:off x="1826933" y="105799"/>
            <a:ext cx="9885680" cy="912249"/>
          </a:xfrm>
          <a:solidFill>
            <a:srgbClr val="800000"/>
          </a:solidFill>
        </p:spPr>
        <p:style>
          <a:lnRef idx="3">
            <a:schemeClr val="lt1"/>
          </a:lnRef>
          <a:fillRef idx="1">
            <a:schemeClr val="accent2"/>
          </a:fillRef>
          <a:effectRef idx="1">
            <a:schemeClr val="accent2"/>
          </a:effectRef>
          <a:fontRef idx="minor">
            <a:schemeClr val="lt1"/>
          </a:fontRef>
        </p:style>
        <p:txBody>
          <a:bodyPr rtlCol="0" anchor="ctr">
            <a:normAutofit/>
          </a:bodyPr>
          <a:lstStyle/>
          <a:p>
            <a:pPr algn="ctr" eaLnBrk="1" fontAlgn="auto" hangingPunct="1">
              <a:spcAft>
                <a:spcPts val="0"/>
              </a:spcAft>
              <a:defRPr/>
            </a:pPr>
            <a:r>
              <a:rPr lang="uk-UA" sz="44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ВИСНОВКИ</a:t>
            </a:r>
            <a:endParaRPr lang="ru-RU" sz="4400" b="1" dirty="0">
              <a:ln/>
              <a:solidFill>
                <a:srgbClr val="FFE6B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Подзаголовок 2">
            <a:extLst>
              <a:ext uri="{FF2B5EF4-FFF2-40B4-BE49-F238E27FC236}">
                <a16:creationId xmlns:a16="http://schemas.microsoft.com/office/drawing/2014/main" id="{F253E851-0C02-2744-461E-88A0D5EA6438}"/>
              </a:ext>
            </a:extLst>
          </p:cNvPr>
          <p:cNvSpPr txBox="1">
            <a:spLocks/>
          </p:cNvSpPr>
          <p:nvPr/>
        </p:nvSpPr>
        <p:spPr bwMode="auto">
          <a:xfrm>
            <a:off x="1656183" y="1256082"/>
            <a:ext cx="9916471" cy="4979131"/>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50000"/>
              </a:lnSpc>
              <a:spcAft>
                <a:spcPts val="150"/>
              </a:spcAft>
              <a:buNone/>
            </a:pPr>
            <a:r>
              <a:rPr lang="uk-UA" sz="2200" dirty="0">
                <a:effectLst/>
                <a:latin typeface="Times New Roman" panose="02020603050405020304" pitchFamily="18" charset="0"/>
                <a:ea typeface="Calibri" panose="020F0502020204030204" pitchFamily="34" charset="0"/>
                <a:cs typeface="Times New Roman" panose="02020603050405020304" pitchFamily="18" charset="0"/>
              </a:rPr>
              <a:t>Отже,</a:t>
            </a:r>
            <a:r>
              <a:rPr lang="uk-UA"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200" dirty="0">
                <a:effectLst/>
                <a:latin typeface="Times New Roman" panose="02020603050405020304" pitchFamily="18" charset="0"/>
                <a:ea typeface="Calibri" panose="020F0502020204030204" pitchFamily="34" charset="0"/>
                <a:cs typeface="Times New Roman" panose="02020603050405020304" pitchFamily="18" charset="0"/>
              </a:rPr>
              <a:t>після опрацювання джерел, що стосуються історії кременчуцьких вулиць, було обрано об’єктом дослідження одну із найстаріших вулиць міста – Лейтенанта Покладова / Херсонську. Вивчивши краєзнавчу літературу, поспілкувавшись із краєзнавцем Євгеном </a:t>
            </a:r>
            <a:r>
              <a:rPr lang="uk-UA" sz="2200" dirty="0" err="1">
                <a:effectLst/>
                <a:latin typeface="Times New Roman" panose="02020603050405020304" pitchFamily="18" charset="0"/>
                <a:ea typeface="Calibri" panose="020F0502020204030204" pitchFamily="34" charset="0"/>
                <a:cs typeface="Times New Roman" panose="02020603050405020304" pitchFamily="18" charset="0"/>
              </a:rPr>
              <a:t>Бергером</a:t>
            </a:r>
            <a:r>
              <a:rPr lang="uk-UA" sz="2200" dirty="0">
                <a:effectLst/>
                <a:latin typeface="Times New Roman" panose="02020603050405020304" pitchFamily="18" charset="0"/>
                <a:ea typeface="Calibri" panose="020F0502020204030204" pitchFamily="34" charset="0"/>
                <a:cs typeface="Times New Roman" panose="02020603050405020304" pitchFamily="18" charset="0"/>
              </a:rPr>
              <a:t>, дослідивши унікальні світлини Кременчука кінця ХІХ – початку ХХ століть, нами було створено  екскурсійний маршрут </a:t>
            </a:r>
            <a:r>
              <a:rPr lang="uk-UA" sz="2200" b="1" dirty="0">
                <a:effectLst/>
                <a:latin typeface="Times New Roman" panose="02020603050405020304" pitchFamily="18" charset="0"/>
                <a:ea typeface="Calibri" panose="020F0502020204030204" pitchFamily="34" charset="0"/>
                <a:cs typeface="Times New Roman" panose="02020603050405020304" pitchFamily="18" charset="0"/>
              </a:rPr>
              <a:t>«Історична прогулянка старою кременчуцькою вулицею». </a:t>
            </a:r>
            <a:r>
              <a:rPr lang="uk-UA" sz="2200" dirty="0">
                <a:effectLst/>
                <a:latin typeface="Times New Roman" panose="02020603050405020304" pitchFamily="18" charset="0"/>
                <a:ea typeface="Calibri" panose="020F0502020204030204" pitchFamily="34" charset="0"/>
                <a:cs typeface="Times New Roman" panose="02020603050405020304" pitchFamily="18" charset="0"/>
              </a:rPr>
              <a:t>У ході реалізації проєкту було виявлено руйнівний вплив нацистського та </a:t>
            </a:r>
            <a:r>
              <a:rPr lang="uk-UA" sz="2200" dirty="0" err="1">
                <a:effectLst/>
                <a:latin typeface="Times New Roman" panose="02020603050405020304" pitchFamily="18" charset="0"/>
                <a:ea typeface="Calibri" panose="020F0502020204030204" pitchFamily="34" charset="0"/>
                <a:cs typeface="Times New Roman" panose="02020603050405020304" pitchFamily="18" charset="0"/>
              </a:rPr>
              <a:t>совєтського</a:t>
            </a:r>
            <a:r>
              <a:rPr lang="uk-UA" sz="2200" dirty="0">
                <a:effectLst/>
                <a:latin typeface="Times New Roman" panose="02020603050405020304" pitchFamily="18" charset="0"/>
                <a:ea typeface="Calibri" panose="020F0502020204030204" pitchFamily="34" charset="0"/>
                <a:cs typeface="Times New Roman" panose="02020603050405020304" pitchFamily="18" charset="0"/>
              </a:rPr>
              <a:t> режимів на збереження історичної, національної та культурної ідентичності старого наддніпрянського міста Кременчука</a:t>
            </a:r>
            <a:r>
              <a:rPr lang="uk-UA" sz="2200" dirty="0">
                <a:latin typeface="Times New Roman" panose="02020603050405020304" pitchFamily="18" charset="0"/>
                <a:ea typeface="Calibri" panose="020F0502020204030204" pitchFamily="34" charset="0"/>
                <a:cs typeface="Times New Roman" panose="02020603050405020304" pitchFamily="18" charset="0"/>
              </a:rPr>
              <a:t>, історія якого розпочалася у 1571 році.</a:t>
            </a:r>
            <a:r>
              <a:rPr lang="uk-UA" sz="2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2" descr="C:\Users\Nikolas\Desktop\1458929566_rt23yt6.png">
            <a:extLst>
              <a:ext uri="{FF2B5EF4-FFF2-40B4-BE49-F238E27FC236}">
                <a16:creationId xmlns:a16="http://schemas.microsoft.com/office/drawing/2014/main" id="{C8B18E82-A636-D156-0F68-412C21CF3652}"/>
              </a:ext>
            </a:extLst>
          </p:cNvPr>
          <p:cNvPicPr>
            <a:picLocks noChangeAspect="1" noChangeArrowheads="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rot="16200000">
            <a:off x="9998306" y="4679803"/>
            <a:ext cx="2083507" cy="206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147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E5"/>
        </a:solidFill>
        <a:effectLst/>
      </p:bgPr>
    </p:bg>
    <p:spTree>
      <p:nvGrpSpPr>
        <p:cNvPr id="1" name=""/>
        <p:cNvGrpSpPr/>
        <p:nvPr/>
      </p:nvGrpSpPr>
      <p:grpSpPr>
        <a:xfrm>
          <a:off x="0" y="0"/>
          <a:ext cx="0" cy="0"/>
          <a:chOff x="0" y="0"/>
          <a:chExt cx="0" cy="0"/>
        </a:xfrm>
      </p:grpSpPr>
      <p:pic>
        <p:nvPicPr>
          <p:cNvPr id="14" name="Picture 2" descr="Картинки по запросу украинский орнамент">
            <a:extLst>
              <a:ext uri="{FF2B5EF4-FFF2-40B4-BE49-F238E27FC236}">
                <a16:creationId xmlns:a16="http://schemas.microsoft.com/office/drawing/2014/main" id="{1C6CFE2D-ED08-4A97-9784-5DE7648E4A23}"/>
              </a:ext>
            </a:extLst>
          </p:cNvPr>
          <p:cNvPicPr>
            <a:picLocks noChangeAspect="1" noChangeArrowheads="1"/>
          </p:cNvPicPr>
          <p:nvPr/>
        </p:nvPicPr>
        <p:blipFill rotWithShape="1">
          <a:blip r:embed="rId2"/>
          <a:srcRect r="77089"/>
          <a:stretch/>
        </p:blipFill>
        <p:spPr bwMode="auto">
          <a:xfrm>
            <a:off x="0" y="0"/>
            <a:ext cx="1468591" cy="6858000"/>
          </a:xfrm>
          <a:prstGeom prst="rect">
            <a:avLst/>
          </a:prstGeom>
          <a:ln>
            <a:noFill/>
          </a:ln>
          <a:effectLst>
            <a:outerShdw blurRad="190500" algn="tl" rotWithShape="0">
              <a:srgbClr val="000000">
                <a:alpha val="70000"/>
              </a:srgbClr>
            </a:outerShdw>
          </a:effectLst>
        </p:spPr>
      </p:pic>
      <p:pic>
        <p:nvPicPr>
          <p:cNvPr id="4" name="Рисунок 3">
            <a:extLst>
              <a:ext uri="{FF2B5EF4-FFF2-40B4-BE49-F238E27FC236}">
                <a16:creationId xmlns:a16="http://schemas.microsoft.com/office/drawing/2014/main" id="{1EECA423-32EA-1298-864A-E2D7FD436F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38" y="0"/>
            <a:ext cx="1408113"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Заголовок 1">
            <a:extLst>
              <a:ext uri="{FF2B5EF4-FFF2-40B4-BE49-F238E27FC236}">
                <a16:creationId xmlns:a16="http://schemas.microsoft.com/office/drawing/2014/main" id="{2A8C860B-EA3A-F7A7-E758-707F0B7ACA8D}"/>
              </a:ext>
            </a:extLst>
          </p:cNvPr>
          <p:cNvSpPr>
            <a:spLocks noGrp="1"/>
          </p:cNvSpPr>
          <p:nvPr>
            <p:ph type="ctrTitle"/>
          </p:nvPr>
        </p:nvSpPr>
        <p:spPr>
          <a:xfrm>
            <a:off x="1920240" y="96360"/>
            <a:ext cx="9885680" cy="912249"/>
          </a:xfrm>
          <a:solidFill>
            <a:srgbClr val="800000"/>
          </a:solidFill>
        </p:spPr>
        <p:style>
          <a:lnRef idx="3">
            <a:schemeClr val="lt1"/>
          </a:lnRef>
          <a:fillRef idx="1">
            <a:schemeClr val="accent2"/>
          </a:fillRef>
          <a:effectRef idx="1">
            <a:schemeClr val="accent2"/>
          </a:effectRef>
          <a:fontRef idx="minor">
            <a:schemeClr val="lt1"/>
          </a:fontRef>
        </p:style>
        <p:txBody>
          <a:bodyPr rtlCol="0" anchor="ctr">
            <a:normAutofit/>
          </a:bodyPr>
          <a:lstStyle/>
          <a:p>
            <a:pPr algn="ctr" eaLnBrk="1" fontAlgn="auto" hangingPunct="1">
              <a:spcAft>
                <a:spcPts val="0"/>
              </a:spcAft>
              <a:defRPr/>
            </a:pPr>
            <a: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СПИСОК ВИКОРИСТАНИХ ДЖЕРЕЛ</a:t>
            </a:r>
            <a:endParaRPr lang="ru-RU" sz="2800" b="1" dirty="0">
              <a:ln/>
              <a:solidFill>
                <a:srgbClr val="FFE6B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Подзаголовок 2">
            <a:extLst>
              <a:ext uri="{FF2B5EF4-FFF2-40B4-BE49-F238E27FC236}">
                <a16:creationId xmlns:a16="http://schemas.microsoft.com/office/drawing/2014/main" id="{F253E851-0C02-2744-461E-88A0D5EA6438}"/>
              </a:ext>
            </a:extLst>
          </p:cNvPr>
          <p:cNvSpPr txBox="1">
            <a:spLocks/>
          </p:cNvSpPr>
          <p:nvPr/>
        </p:nvSpPr>
        <p:spPr bwMode="auto">
          <a:xfrm>
            <a:off x="3181739" y="1171058"/>
            <a:ext cx="7833463" cy="4998843"/>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a:lnSpc>
                <a:spcPct val="100000"/>
              </a:lnSpc>
              <a:spcAft>
                <a:spcPts val="1000"/>
              </a:spcAft>
              <a:buSzPts val="1400"/>
              <a:buNone/>
            </a:pPr>
            <a:r>
              <a:rPr lang="uk-UA" sz="2000" i="0" dirty="0">
                <a:effectLst/>
                <a:latin typeface="Times New Roman" panose="02020603050405020304" pitchFamily="18" charset="0"/>
                <a:ea typeface="Calibri" panose="020F0502020204030204" pitchFamily="34" charset="0"/>
                <a:cs typeface="Times New Roman" panose="02020603050405020304" pitchFamily="18" charset="0"/>
              </a:rPr>
              <a:t>1. Євселевський Л. І. Кременчуччина у ΧΙΧ – на початку ΧΧ ст.  Кременчук : Кременчуцька міська друкарня, 1996. 144 с.</a:t>
            </a:r>
          </a:p>
          <a:p>
            <a:pPr algn="just">
              <a:lnSpc>
                <a:spcPct val="100000"/>
              </a:lnSpc>
              <a:spcAft>
                <a:spcPts val="1000"/>
              </a:spcAft>
              <a:buSzPts val="1400"/>
              <a:buNone/>
            </a:pP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2. Лушакова А. М., </a:t>
            </a:r>
            <a:r>
              <a:rPr lang="uk-UA" sz="2000" i="0" dirty="0">
                <a:effectLst/>
                <a:latin typeface="Times New Roman" panose="02020603050405020304" pitchFamily="18" charset="0"/>
                <a:ea typeface="Calibri" panose="020F0502020204030204" pitchFamily="34" charset="0"/>
                <a:cs typeface="Times New Roman" panose="02020603050405020304" pitchFamily="18" charset="0"/>
              </a:rPr>
              <a:t>Євселевський Л. І.</a:t>
            </a: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 Вулицями старого Кременчука. Кременчук : Видавництво «Кременчук», 2001. 224 с.</a:t>
            </a:r>
          </a:p>
          <a:p>
            <a:pPr algn="just">
              <a:lnSpc>
                <a:spcPct val="100000"/>
              </a:lnSpc>
              <a:spcAft>
                <a:spcPts val="1000"/>
              </a:spcAft>
              <a:buSzPts val="1400"/>
              <a:buNone/>
            </a:pPr>
            <a:r>
              <a:rPr lang="uk-UA" sz="2000" dirty="0">
                <a:latin typeface="Times New Roman" panose="02020603050405020304" pitchFamily="18" charset="0"/>
                <a:ea typeface="Calibri" panose="020F0502020204030204" pitchFamily="34" charset="0"/>
                <a:cs typeface="Times New Roman" panose="02020603050405020304" pitchFamily="18" charset="0"/>
              </a:rPr>
              <a:t>3. Литвиненко</a:t>
            </a: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 А. К., Лушакова А. М. Кременчук фінансовий. 1571-1941 рр. Кременчук : </a:t>
            </a:r>
            <a:r>
              <a:rPr lang="uk-UA" sz="2000" i="0" dirty="0">
                <a:effectLst/>
                <a:latin typeface="Times New Roman" panose="02020603050405020304" pitchFamily="18" charset="0"/>
                <a:ea typeface="Calibri" panose="020F0502020204030204" pitchFamily="34" charset="0"/>
                <a:cs typeface="Times New Roman" panose="02020603050405020304" pitchFamily="18" charset="0"/>
              </a:rPr>
              <a:t>Кременчуцька міська друкарня, 1999. 176 с.</a:t>
            </a: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0000"/>
              </a:lnSpc>
              <a:spcAft>
                <a:spcPts val="1000"/>
              </a:spcAft>
              <a:buSzPts val="1400"/>
              <a:buNone/>
            </a:pPr>
            <a:r>
              <a:rPr lang="ru-RU" sz="2000" dirty="0">
                <a:latin typeface="Times New Roman" panose="02020603050405020304" pitchFamily="18" charset="0"/>
                <a:cs typeface="Times New Roman" panose="02020603050405020304" pitchFamily="18" charset="0"/>
              </a:rPr>
              <a:t>4. </a:t>
            </a:r>
            <a:r>
              <a:rPr lang="ru-RU" sz="2000" dirty="0" err="1">
                <a:latin typeface="Times New Roman" panose="02020603050405020304" pitchFamily="18" charset="0"/>
                <a:cs typeface="Times New Roman" panose="02020603050405020304" pitchFamily="18" charset="0"/>
              </a:rPr>
              <a:t>Фотоматеріали</a:t>
            </a:r>
            <a:r>
              <a:rPr lang="ru-RU" sz="2000" dirty="0">
                <a:latin typeface="Times New Roman" panose="02020603050405020304" pitchFamily="18"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rPr>
              <a:t>URL:</a:t>
            </a:r>
            <a:r>
              <a:rPr lang="ru-RU"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hlinkClick r:id="rId4"/>
              </a:rPr>
              <a:t>https://okrain.net.ua/photos/open/starye-foto-kremenchuga.html</a:t>
            </a:r>
            <a:endParaRPr lang="uk-UA" sz="2000" dirty="0">
              <a:latin typeface="Times New Roman" panose="02020603050405020304" pitchFamily="18" charset="0"/>
              <a:cs typeface="Times New Roman" panose="02020603050405020304" pitchFamily="18" charset="0"/>
            </a:endParaRPr>
          </a:p>
          <a:p>
            <a:pPr algn="just">
              <a:lnSpc>
                <a:spcPct val="100000"/>
              </a:lnSpc>
              <a:spcAft>
                <a:spcPts val="1000"/>
              </a:spcAft>
              <a:buSzPts val="1400"/>
              <a:buNone/>
            </a:pPr>
            <a:r>
              <a:rPr lang="uk-UA" sz="2000" dirty="0">
                <a:latin typeface="Times New Roman" panose="02020603050405020304" pitchFamily="18" charset="0"/>
                <a:cs typeface="Times New Roman" panose="02020603050405020304" pitchFamily="18" charset="0"/>
              </a:rPr>
              <a:t>5. </a:t>
            </a:r>
            <a:r>
              <a:rPr lang="ru-RU" sz="2000" dirty="0">
                <a:latin typeface="Times New Roman" panose="02020603050405020304" pitchFamily="18" charset="0"/>
                <a:cs typeface="Times New Roman" panose="02020603050405020304" pitchFamily="18" charset="0"/>
              </a:rPr>
              <a:t>Осташко О. І., Юшко В. М., Крот В. О., Стегній П. А. Нарис історії Кременчука. Кременчук : </a:t>
            </a:r>
            <a:r>
              <a:rPr lang="uk-UA" sz="2000" i="0" dirty="0">
                <a:effectLst/>
                <a:latin typeface="Times New Roman" panose="02020603050405020304" pitchFamily="18" charset="0"/>
                <a:ea typeface="Calibri" panose="020F0502020204030204" pitchFamily="34" charset="0"/>
                <a:cs typeface="Times New Roman" panose="02020603050405020304" pitchFamily="18" charset="0"/>
              </a:rPr>
              <a:t>Кременчуцька міська друкарня,</a:t>
            </a:r>
            <a:r>
              <a:rPr lang="ru-RU" sz="2000" dirty="0">
                <a:latin typeface="Times New Roman" panose="02020603050405020304" pitchFamily="18" charset="0"/>
                <a:cs typeface="Times New Roman" panose="02020603050405020304" pitchFamily="18" charset="0"/>
              </a:rPr>
              <a:t> 1995. 218 с.</a:t>
            </a:r>
            <a:endParaRPr lang="uk-UA" sz="2000" dirty="0">
              <a:latin typeface="Times New Roman" panose="02020603050405020304" pitchFamily="18" charset="0"/>
              <a:cs typeface="Times New Roman" panose="02020603050405020304" pitchFamily="18" charset="0"/>
            </a:endParaRPr>
          </a:p>
        </p:txBody>
      </p:sp>
      <p:pic>
        <p:nvPicPr>
          <p:cNvPr id="2" name="Picture 2" descr="C:\Users\Nikolas\Desktop\1458929566_rt23yt6.png">
            <a:extLst>
              <a:ext uri="{FF2B5EF4-FFF2-40B4-BE49-F238E27FC236}">
                <a16:creationId xmlns:a16="http://schemas.microsoft.com/office/drawing/2014/main" id="{F837CA1A-053A-D98E-76BA-73156E3DBDC4}"/>
              </a:ext>
            </a:extLst>
          </p:cNvPr>
          <p:cNvPicPr>
            <a:picLocks noChangeAspect="1" noChangeArrowheads="1"/>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645896" y="4363348"/>
            <a:ext cx="2351780" cy="2326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068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E5"/>
        </a:solidFill>
        <a:effectLst/>
      </p:bgPr>
    </p:bg>
    <p:spTree>
      <p:nvGrpSpPr>
        <p:cNvPr id="1" name=""/>
        <p:cNvGrpSpPr/>
        <p:nvPr/>
      </p:nvGrpSpPr>
      <p:grpSpPr>
        <a:xfrm>
          <a:off x="0" y="0"/>
          <a:ext cx="0" cy="0"/>
          <a:chOff x="0" y="0"/>
          <a:chExt cx="0" cy="0"/>
        </a:xfrm>
      </p:grpSpPr>
      <p:pic>
        <p:nvPicPr>
          <p:cNvPr id="14" name="Picture 2" descr="Картинки по запросу украинский орнамент">
            <a:extLst>
              <a:ext uri="{FF2B5EF4-FFF2-40B4-BE49-F238E27FC236}">
                <a16:creationId xmlns:a16="http://schemas.microsoft.com/office/drawing/2014/main" id="{1C6CFE2D-ED08-4A97-9784-5DE7648E4A23}"/>
              </a:ext>
            </a:extLst>
          </p:cNvPr>
          <p:cNvPicPr>
            <a:picLocks noChangeAspect="1" noChangeArrowheads="1"/>
          </p:cNvPicPr>
          <p:nvPr/>
        </p:nvPicPr>
        <p:blipFill rotWithShape="1">
          <a:blip r:embed="rId2"/>
          <a:srcRect r="77089"/>
          <a:stretch/>
        </p:blipFill>
        <p:spPr bwMode="auto">
          <a:xfrm>
            <a:off x="0" y="0"/>
            <a:ext cx="1468591" cy="6858000"/>
          </a:xfrm>
          <a:prstGeom prst="rect">
            <a:avLst/>
          </a:prstGeom>
          <a:ln>
            <a:noFill/>
          </a:ln>
          <a:effectLst>
            <a:outerShdw blurRad="190500" algn="tl" rotWithShape="0">
              <a:srgbClr val="000000">
                <a:alpha val="70000"/>
              </a:srgbClr>
            </a:outerShdw>
          </a:effectLst>
        </p:spPr>
      </p:pic>
      <p:pic>
        <p:nvPicPr>
          <p:cNvPr id="4" name="Рисунок 3">
            <a:extLst>
              <a:ext uri="{FF2B5EF4-FFF2-40B4-BE49-F238E27FC236}">
                <a16:creationId xmlns:a16="http://schemas.microsoft.com/office/drawing/2014/main" id="{1EECA423-32EA-1298-864A-E2D7FD436F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38" y="0"/>
            <a:ext cx="1408113"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Заголовок 1">
            <a:extLst>
              <a:ext uri="{FF2B5EF4-FFF2-40B4-BE49-F238E27FC236}">
                <a16:creationId xmlns:a16="http://schemas.microsoft.com/office/drawing/2014/main" id="{2A8C860B-EA3A-F7A7-E758-707F0B7ACA8D}"/>
              </a:ext>
            </a:extLst>
          </p:cNvPr>
          <p:cNvSpPr>
            <a:spLocks noGrp="1"/>
          </p:cNvSpPr>
          <p:nvPr>
            <p:ph type="ctrTitle"/>
          </p:nvPr>
        </p:nvSpPr>
        <p:spPr>
          <a:xfrm>
            <a:off x="1920240" y="96360"/>
            <a:ext cx="9885680" cy="912249"/>
          </a:xfrm>
          <a:solidFill>
            <a:srgbClr val="800000"/>
          </a:solidFill>
        </p:spPr>
        <p:style>
          <a:lnRef idx="3">
            <a:schemeClr val="lt1"/>
          </a:lnRef>
          <a:fillRef idx="1">
            <a:schemeClr val="accent2"/>
          </a:fillRef>
          <a:effectRef idx="1">
            <a:schemeClr val="accent2"/>
          </a:effectRef>
          <a:fontRef idx="minor">
            <a:schemeClr val="lt1"/>
          </a:fontRef>
        </p:style>
        <p:txBody>
          <a:bodyPr rtlCol="0" anchor="ctr">
            <a:normAutofit fontScale="90000"/>
          </a:bodyPr>
          <a:lstStyle/>
          <a:p>
            <a:pPr algn="ctr" eaLnBrk="1" fontAlgn="auto" hangingPunct="1">
              <a:spcAft>
                <a:spcPts val="0"/>
              </a:spcAft>
              <a:defRPr/>
            </a:pPr>
            <a:r>
              <a:rPr lang="uk-UA" sz="44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МЕТА ТА ЗАВДАННЯ ДОСЛІДЖЕННЯ </a:t>
            </a:r>
            <a:endParaRPr lang="ru-RU" sz="4400" b="1" dirty="0">
              <a:ln/>
              <a:solidFill>
                <a:srgbClr val="FFE6B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Подзаголовок 2">
            <a:extLst>
              <a:ext uri="{FF2B5EF4-FFF2-40B4-BE49-F238E27FC236}">
                <a16:creationId xmlns:a16="http://schemas.microsoft.com/office/drawing/2014/main" id="{F253E851-0C02-2744-461E-88A0D5EA6438}"/>
              </a:ext>
            </a:extLst>
          </p:cNvPr>
          <p:cNvSpPr txBox="1">
            <a:spLocks/>
          </p:cNvSpPr>
          <p:nvPr/>
        </p:nvSpPr>
        <p:spPr bwMode="auto">
          <a:xfrm>
            <a:off x="2102085" y="1204563"/>
            <a:ext cx="9703836" cy="5273992"/>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uk-UA" altLang="ru-RU" sz="2400" b="1" dirty="0">
                <a:latin typeface="Times New Roman" panose="02020603050405020304" pitchFamily="18" charset="0"/>
                <a:cs typeface="Times New Roman" panose="02020603050405020304" pitchFamily="18" charset="0"/>
              </a:rPr>
              <a:t>МЕТОЮ ДОСЛІДЖЕННЯ Є:</a:t>
            </a:r>
          </a:p>
          <a:p>
            <a:pPr algn="ctr" eaLnBrk="1" hangingPunct="1">
              <a:lnSpc>
                <a:spcPct val="100000"/>
              </a:lnSpc>
              <a:spcBef>
                <a:spcPct val="0"/>
              </a:spcBef>
              <a:buFont typeface="Arial" panose="020B0604020202020204" pitchFamily="34" charset="0"/>
              <a:buNone/>
            </a:pPr>
            <a:r>
              <a:rPr lang="uk-UA" altLang="ru-RU" sz="2400" dirty="0">
                <a:latin typeface="Times New Roman" panose="02020603050405020304" pitchFamily="18" charset="0"/>
                <a:cs typeface="Times New Roman" panose="02020603050405020304" pitchFamily="18" charset="0"/>
              </a:rPr>
              <a:t>шляхом історичної розвідки дослідити історію однієї із найстаріших вулиць м. Кременчука – вулиці Лейтенанта Покладова та архітектурні пам’ятки, які на ній знаходяться.</a:t>
            </a:r>
          </a:p>
          <a:p>
            <a:pPr algn="ctr" eaLnBrk="1" hangingPunct="1">
              <a:lnSpc>
                <a:spcPct val="100000"/>
              </a:lnSpc>
              <a:spcBef>
                <a:spcPct val="0"/>
              </a:spcBef>
              <a:buFont typeface="Arial" panose="020B0604020202020204" pitchFamily="34" charset="0"/>
              <a:buNone/>
            </a:pPr>
            <a:r>
              <a:rPr lang="uk-UA" altLang="ru-RU" sz="2400" b="1" dirty="0">
                <a:latin typeface="Times New Roman" panose="02020603050405020304" pitchFamily="18" charset="0"/>
                <a:cs typeface="Times New Roman" panose="02020603050405020304" pitchFamily="18" charset="0"/>
              </a:rPr>
              <a:t>ЗАВДАННЯ ПРОЄКТУ:</a:t>
            </a:r>
          </a:p>
          <a:p>
            <a:pPr marL="342900" indent="-342900" algn="ctr" eaLnBrk="1" hangingPunct="1">
              <a:lnSpc>
                <a:spcPct val="100000"/>
              </a:lnSpc>
              <a:spcBef>
                <a:spcPct val="0"/>
              </a:spcBef>
              <a:buFont typeface="Wingdings" panose="05000000000000000000" pitchFamily="2" charset="2"/>
              <a:buChar char="ü"/>
            </a:pPr>
            <a:r>
              <a:rPr lang="uk-UA" altLang="ru-RU" sz="2400" dirty="0">
                <a:latin typeface="Times New Roman" panose="02020603050405020304" pitchFamily="18" charset="0"/>
                <a:cs typeface="Times New Roman" panose="02020603050405020304" pitchFamily="18" charset="0"/>
              </a:rPr>
              <a:t>знайти та вивчити історичні джерела, що стосуються історії старих кременчуцьких вулиць;</a:t>
            </a:r>
          </a:p>
          <a:p>
            <a:pPr marL="342900" indent="-342900" algn="ctr">
              <a:lnSpc>
                <a:spcPct val="100000"/>
              </a:lnSpc>
              <a:spcBef>
                <a:spcPct val="0"/>
              </a:spcBef>
              <a:buFont typeface="Wingdings" panose="05000000000000000000" pitchFamily="2" charset="2"/>
              <a:buChar char="ü"/>
            </a:pPr>
            <a:r>
              <a:rPr lang="uk-UA" sz="2400" dirty="0">
                <a:effectLst/>
                <a:latin typeface="Times New Roman" panose="02020603050405020304" pitchFamily="18" charset="0"/>
                <a:ea typeface="Calibri" panose="020F0502020204030204" pitchFamily="34" charset="0"/>
                <a:cs typeface="Times New Roman" panose="02020603050405020304" pitchFamily="18" charset="0"/>
              </a:rPr>
              <a:t>дослідити історію розвитку вулиці Лейтенанта Покладова / Херсонської та умов, за яких вулиця змінювала свої обриси та назви;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ctr" eaLnBrk="1" hangingPunct="1">
              <a:lnSpc>
                <a:spcPct val="100000"/>
              </a:lnSpc>
              <a:spcBef>
                <a:spcPct val="0"/>
              </a:spcBef>
              <a:buFont typeface="Wingdings" panose="05000000000000000000" pitchFamily="2" charset="2"/>
              <a:buChar char="ü"/>
            </a:pPr>
            <a:r>
              <a:rPr lang="uk-UA" altLang="ru-RU" sz="2400" dirty="0">
                <a:latin typeface="Times New Roman" panose="02020603050405020304" pitchFamily="18" charset="0"/>
                <a:cs typeface="Times New Roman" panose="02020603050405020304" pitchFamily="18" charset="0"/>
              </a:rPr>
              <a:t>ознайомитися з архітектурними пам’ятками, розташованими на вулиці Лейтенанта Покладова;</a:t>
            </a:r>
          </a:p>
          <a:p>
            <a:pPr marL="342900" indent="-342900" algn="ctr" eaLnBrk="1" hangingPunct="1">
              <a:lnSpc>
                <a:spcPct val="100000"/>
              </a:lnSpc>
              <a:spcBef>
                <a:spcPct val="0"/>
              </a:spcBef>
              <a:buFont typeface="Wingdings" panose="05000000000000000000" pitchFamily="2" charset="2"/>
              <a:buChar char="ü"/>
            </a:pPr>
            <a:r>
              <a:rPr lang="uk-UA" altLang="ru-RU" sz="2400" dirty="0">
                <a:latin typeface="Times New Roman" panose="02020603050405020304" pitchFamily="18" charset="0"/>
                <a:cs typeface="Times New Roman" panose="02020603050405020304" pitchFamily="18" charset="0"/>
              </a:rPr>
              <a:t>систематизувати дослідження та створити екскурсійний маршрут «Історична прогулянка старою кременчуцькою вулицею». </a:t>
            </a:r>
          </a:p>
          <a:p>
            <a:pPr algn="ctr" eaLnBrk="1" hangingPunct="1">
              <a:lnSpc>
                <a:spcPct val="80000"/>
              </a:lnSpc>
              <a:spcBef>
                <a:spcPct val="0"/>
              </a:spcBef>
              <a:buFont typeface="Arial" panose="020B0604020202020204" pitchFamily="34" charset="0"/>
              <a:buNone/>
            </a:pPr>
            <a:endParaRPr lang="uk-UA" altLang="ru-RU" sz="1800" b="1" dirty="0">
              <a:latin typeface="Times New Roman" panose="02020603050405020304" pitchFamily="18" charset="0"/>
              <a:cs typeface="Times New Roman" panose="02020603050405020304" pitchFamily="18" charset="0"/>
            </a:endParaRPr>
          </a:p>
        </p:txBody>
      </p:sp>
      <p:pic>
        <p:nvPicPr>
          <p:cNvPr id="2" name="Picture 2" descr="C:\Users\Nikolas\Desktop\1458929566_rt23yt6.png">
            <a:extLst>
              <a:ext uri="{FF2B5EF4-FFF2-40B4-BE49-F238E27FC236}">
                <a16:creationId xmlns:a16="http://schemas.microsoft.com/office/drawing/2014/main" id="{961FCE74-0E8A-5047-C728-C16056D66A8A}"/>
              </a:ext>
            </a:extLst>
          </p:cNvPr>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116000"/>
                    </a14:imgEffect>
                  </a14:imgLayer>
                </a14:imgProps>
              </a:ext>
              <a:ext uri="{28A0092B-C50C-407E-A947-70E740481C1C}">
                <a14:useLocalDpi xmlns:a14="http://schemas.microsoft.com/office/drawing/2010/main" val="0"/>
              </a:ext>
            </a:extLst>
          </a:blip>
          <a:srcRect/>
          <a:stretch>
            <a:fillRect/>
          </a:stretch>
        </p:blipFill>
        <p:spPr bwMode="auto">
          <a:xfrm>
            <a:off x="1920240" y="4509498"/>
            <a:ext cx="2188348" cy="2165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798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E5"/>
        </a:solidFill>
        <a:effectLst/>
      </p:bgPr>
    </p:bg>
    <p:spTree>
      <p:nvGrpSpPr>
        <p:cNvPr id="1" name=""/>
        <p:cNvGrpSpPr/>
        <p:nvPr/>
      </p:nvGrpSpPr>
      <p:grpSpPr>
        <a:xfrm>
          <a:off x="0" y="0"/>
          <a:ext cx="0" cy="0"/>
          <a:chOff x="0" y="0"/>
          <a:chExt cx="0" cy="0"/>
        </a:xfrm>
      </p:grpSpPr>
      <p:pic>
        <p:nvPicPr>
          <p:cNvPr id="14" name="Picture 2" descr="Картинки по запросу украинский орнамент">
            <a:extLst>
              <a:ext uri="{FF2B5EF4-FFF2-40B4-BE49-F238E27FC236}">
                <a16:creationId xmlns:a16="http://schemas.microsoft.com/office/drawing/2014/main" id="{1C6CFE2D-ED08-4A97-9784-5DE7648E4A23}"/>
              </a:ext>
            </a:extLst>
          </p:cNvPr>
          <p:cNvPicPr>
            <a:picLocks noChangeAspect="1" noChangeArrowheads="1"/>
          </p:cNvPicPr>
          <p:nvPr/>
        </p:nvPicPr>
        <p:blipFill rotWithShape="1">
          <a:blip r:embed="rId2"/>
          <a:srcRect r="77089"/>
          <a:stretch/>
        </p:blipFill>
        <p:spPr bwMode="auto">
          <a:xfrm>
            <a:off x="-11141" y="15874"/>
            <a:ext cx="1468591" cy="6858000"/>
          </a:xfrm>
          <a:prstGeom prst="rect">
            <a:avLst/>
          </a:prstGeom>
          <a:ln>
            <a:noFill/>
          </a:ln>
          <a:effectLst>
            <a:outerShdw blurRad="190500" algn="tl" rotWithShape="0">
              <a:srgbClr val="000000">
                <a:alpha val="70000"/>
              </a:srgbClr>
            </a:outerShdw>
          </a:effectLst>
        </p:spPr>
      </p:pic>
      <p:pic>
        <p:nvPicPr>
          <p:cNvPr id="4" name="Рисунок 3">
            <a:extLst>
              <a:ext uri="{FF2B5EF4-FFF2-40B4-BE49-F238E27FC236}">
                <a16:creationId xmlns:a16="http://schemas.microsoft.com/office/drawing/2014/main" id="{1EECA423-32EA-1298-864A-E2D7FD436F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38" y="0"/>
            <a:ext cx="1408113"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Заголовок 1">
            <a:extLst>
              <a:ext uri="{FF2B5EF4-FFF2-40B4-BE49-F238E27FC236}">
                <a16:creationId xmlns:a16="http://schemas.microsoft.com/office/drawing/2014/main" id="{2A8C860B-EA3A-F7A7-E758-707F0B7ACA8D}"/>
              </a:ext>
            </a:extLst>
          </p:cNvPr>
          <p:cNvSpPr>
            <a:spLocks noGrp="1"/>
          </p:cNvSpPr>
          <p:nvPr>
            <p:ph type="ctrTitle"/>
          </p:nvPr>
        </p:nvSpPr>
        <p:spPr>
          <a:xfrm>
            <a:off x="1920240" y="96360"/>
            <a:ext cx="9885680" cy="912249"/>
          </a:xfrm>
          <a:solidFill>
            <a:srgbClr val="800000"/>
          </a:solidFill>
        </p:spPr>
        <p:style>
          <a:lnRef idx="3">
            <a:schemeClr val="lt1"/>
          </a:lnRef>
          <a:fillRef idx="1">
            <a:schemeClr val="accent2"/>
          </a:fillRef>
          <a:effectRef idx="1">
            <a:schemeClr val="accent2"/>
          </a:effectRef>
          <a:fontRef idx="minor">
            <a:schemeClr val="lt1"/>
          </a:fontRef>
        </p:style>
        <p:txBody>
          <a:bodyPr rtlCol="0" anchor="ctr">
            <a:normAutofit/>
          </a:bodyPr>
          <a:lstStyle/>
          <a:p>
            <a:pPr algn="ctr" eaLnBrk="1" fontAlgn="auto" hangingPunct="1">
              <a:spcAft>
                <a:spcPts val="0"/>
              </a:spcAft>
              <a:defRPr/>
            </a:pPr>
            <a: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ЗАПРОШУЄМО НА ІСТОРИЧНУ ПРОГУЛЯНКУ ВУЛИЦЕЮ ЛЕЙТЕНАНТА ПОКЛАДОВА </a:t>
            </a:r>
            <a:endParaRPr lang="ru-RU" sz="2800" b="1" dirty="0">
              <a:ln/>
              <a:solidFill>
                <a:srgbClr val="FFE6B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Подзаголовок 2">
            <a:extLst>
              <a:ext uri="{FF2B5EF4-FFF2-40B4-BE49-F238E27FC236}">
                <a16:creationId xmlns:a16="http://schemas.microsoft.com/office/drawing/2014/main" id="{F253E851-0C02-2744-461E-88A0D5EA6438}"/>
              </a:ext>
            </a:extLst>
          </p:cNvPr>
          <p:cNvSpPr txBox="1">
            <a:spLocks/>
          </p:cNvSpPr>
          <p:nvPr/>
        </p:nvSpPr>
        <p:spPr bwMode="auto">
          <a:xfrm>
            <a:off x="6278220" y="1492898"/>
            <a:ext cx="5683416" cy="4851918"/>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uk-UA" sz="2400" dirty="0">
                <a:latin typeface="Times New Roman" panose="02020603050405020304" pitchFamily="18" charset="0"/>
                <a:cs typeface="Times New Roman" panose="02020603050405020304" pitchFamily="18" charset="0"/>
              </a:rPr>
              <a:t>Вулиця  Лейтенанта Покладова – одна з найстаріших вулиць Кременчука, яка була закладена у 1774 році. Вулиця розпочиналася від першого наплавного мосту, побудованого у 1770 році, який сполучав Кременчук з правобережним посадом Крюків.</a:t>
            </a:r>
            <a:endParaRPr lang="ru-RU" sz="2400" dirty="0">
              <a:latin typeface="Times New Roman" panose="02020603050405020304" pitchFamily="18" charset="0"/>
              <a:cs typeface="Times New Roman" panose="02020603050405020304" pitchFamily="18" charset="0"/>
            </a:endParaRPr>
          </a:p>
          <a:p>
            <a:pPr algn="just">
              <a:buNone/>
            </a:pPr>
            <a:r>
              <a:rPr lang="uk-UA" sz="2400" dirty="0">
                <a:latin typeface="Times New Roman" panose="02020603050405020304" pitchFamily="18" charset="0"/>
                <a:cs typeface="Times New Roman" panose="02020603050405020304" pitchFamily="18" charset="0"/>
              </a:rPr>
              <a:t>Ймовірно, спочатку вулиця називалася Новоросійська, а після заснування Херсона та поштового тракту до нього вона отримала нову назву – Херсонська.</a:t>
            </a:r>
          </a:p>
          <a:p>
            <a:pPr algn="ctr">
              <a:buNone/>
            </a:pPr>
            <a:r>
              <a:rPr lang="uk-UA" sz="2000" b="1" i="1" dirty="0">
                <a:solidFill>
                  <a:srgbClr val="000066"/>
                </a:solidFill>
                <a:latin typeface="Times New Roman" panose="02020603050405020304" pitchFamily="18" charset="0"/>
                <a:cs typeface="Times New Roman" panose="02020603050405020304" pitchFamily="18" charset="0"/>
              </a:rPr>
              <a:t>Посилання на відео: </a:t>
            </a:r>
            <a:r>
              <a:rPr lang="en-US" sz="2000" b="1" i="1" dirty="0">
                <a:solidFill>
                  <a:srgbClr val="000066"/>
                </a:solidFill>
                <a:latin typeface="Times New Roman" panose="02020603050405020304" pitchFamily="18" charset="0"/>
                <a:cs typeface="Times New Roman" panose="02020603050405020304" pitchFamily="18" charset="0"/>
                <a:hlinkClick r:id="rId4"/>
              </a:rPr>
              <a:t>https://youtu.be/gY3G0Hdni6k</a:t>
            </a:r>
            <a:r>
              <a:rPr lang="uk-UA" sz="2000" b="1" i="1" dirty="0">
                <a:solidFill>
                  <a:srgbClr val="000066"/>
                </a:solidFill>
                <a:latin typeface="Times New Roman" panose="02020603050405020304" pitchFamily="18" charset="0"/>
                <a:cs typeface="Times New Roman" panose="02020603050405020304" pitchFamily="18" charset="0"/>
              </a:rPr>
              <a:t> </a:t>
            </a:r>
            <a:endParaRPr lang="ru-RU" sz="2000" b="1" i="1" dirty="0">
              <a:solidFill>
                <a:srgbClr val="000066"/>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E9919A2E-9F05-47C0-8E51-C973A7BF5C7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1757909" y="1008609"/>
            <a:ext cx="4155873" cy="2943161"/>
          </a:xfrm>
          <a:prstGeom prst="rect">
            <a:avLst/>
          </a:prstGeom>
        </p:spPr>
      </p:pic>
      <p:pic>
        <p:nvPicPr>
          <p:cNvPr id="3" name="Рисунок 2">
            <a:extLst>
              <a:ext uri="{FF2B5EF4-FFF2-40B4-BE49-F238E27FC236}">
                <a16:creationId xmlns:a16="http://schemas.microsoft.com/office/drawing/2014/main" id="{474CADA1-AD8E-26DB-66EF-02C7C86151D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1630017" y="3898395"/>
            <a:ext cx="4378761" cy="2839157"/>
          </a:xfrm>
          <a:prstGeom prst="rect">
            <a:avLst/>
          </a:prstGeom>
        </p:spPr>
      </p:pic>
      <p:sp>
        <p:nvSpPr>
          <p:cNvPr id="6" name="Подзаголовок 2">
            <a:extLst>
              <a:ext uri="{FF2B5EF4-FFF2-40B4-BE49-F238E27FC236}">
                <a16:creationId xmlns:a16="http://schemas.microsoft.com/office/drawing/2014/main" id="{4AB76D1B-EA1C-E533-EDC5-C70B0D7AFFCC}"/>
              </a:ext>
            </a:extLst>
          </p:cNvPr>
          <p:cNvSpPr txBox="1">
            <a:spLocks/>
          </p:cNvSpPr>
          <p:nvPr/>
        </p:nvSpPr>
        <p:spPr bwMode="auto">
          <a:xfrm>
            <a:off x="136925" y="2221867"/>
            <a:ext cx="2347857" cy="422876"/>
          </a:xfrm>
          <a:prstGeom prst="rect">
            <a:avLst/>
          </a:prstGeom>
          <a:solidFill>
            <a:srgbClr val="FFE7E7"/>
          </a:solidFill>
          <a:ln w="9525">
            <a:solidFill>
              <a:srgbClr val="003399"/>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uk-UA" sz="1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Затоплена вулиця Херсонська</a:t>
            </a:r>
            <a:endParaRPr lang="ru-RU" sz="1600" b="1" i="1" dirty="0">
              <a:solidFill>
                <a:srgbClr val="000066"/>
              </a:solidFill>
              <a:latin typeface="Times New Roman" panose="02020603050405020304" pitchFamily="18" charset="0"/>
              <a:cs typeface="Times New Roman" panose="02020603050405020304" pitchFamily="18" charset="0"/>
            </a:endParaRPr>
          </a:p>
        </p:txBody>
      </p:sp>
      <p:sp>
        <p:nvSpPr>
          <p:cNvPr id="7" name="Стрелка: изогнутая вправо 6">
            <a:extLst>
              <a:ext uri="{FF2B5EF4-FFF2-40B4-BE49-F238E27FC236}">
                <a16:creationId xmlns:a16="http://schemas.microsoft.com/office/drawing/2014/main" id="{E7268B45-3104-DDA4-82BC-F785B2350049}"/>
              </a:ext>
            </a:extLst>
          </p:cNvPr>
          <p:cNvSpPr/>
          <p:nvPr/>
        </p:nvSpPr>
        <p:spPr>
          <a:xfrm rot="19636717">
            <a:off x="945094" y="2732648"/>
            <a:ext cx="731520" cy="1216152"/>
          </a:xfrm>
          <a:prstGeom prst="curvedRightArrow">
            <a:avLst/>
          </a:prstGeom>
          <a:solidFill>
            <a:srgbClr val="FFE7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1496635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E5"/>
        </a:solidFill>
        <a:effectLst/>
      </p:bgPr>
    </p:bg>
    <p:spTree>
      <p:nvGrpSpPr>
        <p:cNvPr id="1" name=""/>
        <p:cNvGrpSpPr/>
        <p:nvPr/>
      </p:nvGrpSpPr>
      <p:grpSpPr>
        <a:xfrm>
          <a:off x="0" y="0"/>
          <a:ext cx="0" cy="0"/>
          <a:chOff x="0" y="0"/>
          <a:chExt cx="0" cy="0"/>
        </a:xfrm>
      </p:grpSpPr>
      <p:pic>
        <p:nvPicPr>
          <p:cNvPr id="14" name="Picture 2" descr="Картинки по запросу украинский орнамент">
            <a:extLst>
              <a:ext uri="{FF2B5EF4-FFF2-40B4-BE49-F238E27FC236}">
                <a16:creationId xmlns:a16="http://schemas.microsoft.com/office/drawing/2014/main" id="{1C6CFE2D-ED08-4A97-9784-5DE7648E4A23}"/>
              </a:ext>
            </a:extLst>
          </p:cNvPr>
          <p:cNvPicPr>
            <a:picLocks noChangeAspect="1" noChangeArrowheads="1"/>
          </p:cNvPicPr>
          <p:nvPr/>
        </p:nvPicPr>
        <p:blipFill rotWithShape="1">
          <a:blip r:embed="rId2"/>
          <a:srcRect r="77089"/>
          <a:stretch/>
        </p:blipFill>
        <p:spPr bwMode="auto">
          <a:xfrm>
            <a:off x="0" y="0"/>
            <a:ext cx="1468591" cy="6858000"/>
          </a:xfrm>
          <a:prstGeom prst="rect">
            <a:avLst/>
          </a:prstGeom>
          <a:ln>
            <a:noFill/>
          </a:ln>
          <a:effectLst>
            <a:outerShdw blurRad="190500" algn="tl" rotWithShape="0">
              <a:srgbClr val="000000">
                <a:alpha val="70000"/>
              </a:srgbClr>
            </a:outerShdw>
          </a:effectLst>
        </p:spPr>
      </p:pic>
      <p:pic>
        <p:nvPicPr>
          <p:cNvPr id="4" name="Рисунок 3">
            <a:extLst>
              <a:ext uri="{FF2B5EF4-FFF2-40B4-BE49-F238E27FC236}">
                <a16:creationId xmlns:a16="http://schemas.microsoft.com/office/drawing/2014/main" id="{1EECA423-32EA-1298-864A-E2D7FD436F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38" y="0"/>
            <a:ext cx="1408113"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Заголовок 1">
            <a:extLst>
              <a:ext uri="{FF2B5EF4-FFF2-40B4-BE49-F238E27FC236}">
                <a16:creationId xmlns:a16="http://schemas.microsoft.com/office/drawing/2014/main" id="{2A8C860B-EA3A-F7A7-E758-707F0B7ACA8D}"/>
              </a:ext>
            </a:extLst>
          </p:cNvPr>
          <p:cNvSpPr>
            <a:spLocks noGrp="1"/>
          </p:cNvSpPr>
          <p:nvPr>
            <p:ph type="ctrTitle"/>
          </p:nvPr>
        </p:nvSpPr>
        <p:spPr>
          <a:xfrm>
            <a:off x="1920240" y="96360"/>
            <a:ext cx="9885680" cy="912249"/>
          </a:xfrm>
          <a:solidFill>
            <a:srgbClr val="800000"/>
          </a:solidFill>
        </p:spPr>
        <p:style>
          <a:lnRef idx="3">
            <a:schemeClr val="lt1"/>
          </a:lnRef>
          <a:fillRef idx="1">
            <a:schemeClr val="accent2"/>
          </a:fillRef>
          <a:effectRef idx="1">
            <a:schemeClr val="accent2"/>
          </a:effectRef>
          <a:fontRef idx="minor">
            <a:schemeClr val="lt1"/>
          </a:fontRef>
        </p:style>
        <p:txBody>
          <a:bodyPr rtlCol="0" anchor="ctr">
            <a:normAutofit/>
          </a:bodyPr>
          <a:lstStyle/>
          <a:p>
            <a:pPr algn="ctr" eaLnBrk="1" fontAlgn="auto" hangingPunct="1">
              <a:spcAft>
                <a:spcPts val="0"/>
              </a:spcAft>
              <a:defRPr/>
            </a:pPr>
            <a: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ІСТОРИЧНА ПРОГУЛЯНКА ВУЛИЦЕЮ </a:t>
            </a:r>
            <a:b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ЛЕЙТЕНАНТА ПОКЛАДОВА </a:t>
            </a:r>
            <a:endParaRPr lang="ru-RU" sz="2800" b="1" dirty="0">
              <a:ln/>
              <a:solidFill>
                <a:srgbClr val="FFE6B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Подзаголовок 2">
            <a:extLst>
              <a:ext uri="{FF2B5EF4-FFF2-40B4-BE49-F238E27FC236}">
                <a16:creationId xmlns:a16="http://schemas.microsoft.com/office/drawing/2014/main" id="{F253E851-0C02-2744-461E-88A0D5EA6438}"/>
              </a:ext>
            </a:extLst>
          </p:cNvPr>
          <p:cNvSpPr txBox="1">
            <a:spLocks/>
          </p:cNvSpPr>
          <p:nvPr/>
        </p:nvSpPr>
        <p:spPr bwMode="auto">
          <a:xfrm>
            <a:off x="6583680" y="1229359"/>
            <a:ext cx="5392972" cy="5409979"/>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uk-UA" sz="2400" dirty="0">
                <a:effectLst/>
                <a:latin typeface="Times New Roman" panose="02020603050405020304" pitchFamily="18" charset="0"/>
                <a:ea typeface="Calibri" panose="020F0502020204030204" pitchFamily="34" charset="0"/>
                <a:cs typeface="Times New Roman" panose="02020603050405020304" pitchFamily="18" charset="0"/>
              </a:rPr>
              <a:t>Херсонська вулиця у Х</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V</a:t>
            </a:r>
            <a:r>
              <a:rPr lang="uk-UA" sz="2400" dirty="0">
                <a:effectLst/>
                <a:latin typeface="Times New Roman" panose="02020603050405020304" pitchFamily="18" charset="0"/>
                <a:ea typeface="Calibri" panose="020F0502020204030204" pitchFamily="34" charset="0"/>
                <a:cs typeface="Times New Roman" panose="02020603050405020304" pitchFamily="18" charset="0"/>
              </a:rPr>
              <a:t>ІІІ – першій половині ХІХ століть була важливою транспортною магістраллю міста. Також вона відігравала значну роль у діловому та торговому житті Кременчука.</a:t>
            </a:r>
          </a:p>
          <a:p>
            <a:pPr algn="ctr">
              <a:buNone/>
            </a:pPr>
            <a:r>
              <a:rPr lang="uk-UA" sz="2400" dirty="0">
                <a:effectLst/>
                <a:latin typeface="Times New Roman" panose="02020603050405020304" pitchFamily="18" charset="0"/>
                <a:ea typeface="Times New Roman" panose="02020603050405020304" pitchFamily="18" charset="0"/>
                <a:cs typeface="Times New Roman" panose="02020603050405020304" pitchFamily="18" charset="0"/>
              </a:rPr>
              <a:t>Обмежена з одного буку Дніпром, а з іншого – вулицею Веселою, Херсонська не могла розростатися у довжину, а тому постійно  ущільнювалася в забудові. Наприкінці ХІХ століття це була одна із найжвавіших і густонаселених вулиць Кременчука, де мешкали 1729 містян.</a:t>
            </a:r>
          </a:p>
        </p:txBody>
      </p:sp>
      <p:pic>
        <p:nvPicPr>
          <p:cNvPr id="1026" name="Picture 2" descr="Херсонская улица Кременчуг - фото № 1873">
            <a:extLst>
              <a:ext uri="{FF2B5EF4-FFF2-40B4-BE49-F238E27FC236}">
                <a16:creationId xmlns:a16="http://schemas.microsoft.com/office/drawing/2014/main" id="{20C5E8F1-D807-BDAF-86B1-C2012983D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829" y="1061058"/>
            <a:ext cx="4889832" cy="30255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defined">
            <a:extLst>
              <a:ext uri="{FF2B5EF4-FFF2-40B4-BE49-F238E27FC236}">
                <a16:creationId xmlns:a16="http://schemas.microsoft.com/office/drawing/2014/main" id="{20542E57-1709-B7AB-575B-16A9806E3F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1745" y="4139090"/>
            <a:ext cx="4064000" cy="262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6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E5"/>
        </a:solidFill>
        <a:effectLst/>
      </p:bgPr>
    </p:bg>
    <p:spTree>
      <p:nvGrpSpPr>
        <p:cNvPr id="1" name=""/>
        <p:cNvGrpSpPr/>
        <p:nvPr/>
      </p:nvGrpSpPr>
      <p:grpSpPr>
        <a:xfrm>
          <a:off x="0" y="0"/>
          <a:ext cx="0" cy="0"/>
          <a:chOff x="0" y="0"/>
          <a:chExt cx="0" cy="0"/>
        </a:xfrm>
      </p:grpSpPr>
      <p:pic>
        <p:nvPicPr>
          <p:cNvPr id="14" name="Picture 2" descr="Картинки по запросу украинский орнамент">
            <a:extLst>
              <a:ext uri="{FF2B5EF4-FFF2-40B4-BE49-F238E27FC236}">
                <a16:creationId xmlns:a16="http://schemas.microsoft.com/office/drawing/2014/main" id="{1C6CFE2D-ED08-4A97-9784-5DE7648E4A23}"/>
              </a:ext>
            </a:extLst>
          </p:cNvPr>
          <p:cNvPicPr>
            <a:picLocks noChangeAspect="1" noChangeArrowheads="1"/>
          </p:cNvPicPr>
          <p:nvPr/>
        </p:nvPicPr>
        <p:blipFill rotWithShape="1">
          <a:blip r:embed="rId2"/>
          <a:srcRect r="77089"/>
          <a:stretch/>
        </p:blipFill>
        <p:spPr bwMode="auto">
          <a:xfrm>
            <a:off x="0" y="0"/>
            <a:ext cx="1468591" cy="6858000"/>
          </a:xfrm>
          <a:prstGeom prst="rect">
            <a:avLst/>
          </a:prstGeom>
          <a:ln>
            <a:noFill/>
          </a:ln>
          <a:effectLst>
            <a:outerShdw blurRad="190500" algn="tl" rotWithShape="0">
              <a:srgbClr val="000000">
                <a:alpha val="70000"/>
              </a:srgbClr>
            </a:outerShdw>
          </a:effectLst>
        </p:spPr>
      </p:pic>
      <p:pic>
        <p:nvPicPr>
          <p:cNvPr id="4" name="Рисунок 3">
            <a:extLst>
              <a:ext uri="{FF2B5EF4-FFF2-40B4-BE49-F238E27FC236}">
                <a16:creationId xmlns:a16="http://schemas.microsoft.com/office/drawing/2014/main" id="{1EECA423-32EA-1298-864A-E2D7FD436F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38" y="0"/>
            <a:ext cx="1408113"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Заголовок 1">
            <a:extLst>
              <a:ext uri="{FF2B5EF4-FFF2-40B4-BE49-F238E27FC236}">
                <a16:creationId xmlns:a16="http://schemas.microsoft.com/office/drawing/2014/main" id="{2A8C860B-EA3A-F7A7-E758-707F0B7ACA8D}"/>
              </a:ext>
            </a:extLst>
          </p:cNvPr>
          <p:cNvSpPr>
            <a:spLocks noGrp="1"/>
          </p:cNvSpPr>
          <p:nvPr>
            <p:ph type="ctrTitle"/>
          </p:nvPr>
        </p:nvSpPr>
        <p:spPr>
          <a:xfrm>
            <a:off x="1920240" y="96360"/>
            <a:ext cx="9885680" cy="912249"/>
          </a:xfrm>
          <a:solidFill>
            <a:srgbClr val="800000"/>
          </a:solidFill>
        </p:spPr>
        <p:style>
          <a:lnRef idx="3">
            <a:schemeClr val="lt1"/>
          </a:lnRef>
          <a:fillRef idx="1">
            <a:schemeClr val="accent2"/>
          </a:fillRef>
          <a:effectRef idx="1">
            <a:schemeClr val="accent2"/>
          </a:effectRef>
          <a:fontRef idx="minor">
            <a:schemeClr val="lt1"/>
          </a:fontRef>
        </p:style>
        <p:txBody>
          <a:bodyPr rtlCol="0" anchor="ctr">
            <a:normAutofit/>
          </a:bodyPr>
          <a:lstStyle/>
          <a:p>
            <a:pPr algn="ctr" eaLnBrk="1" fontAlgn="auto" hangingPunct="1">
              <a:spcAft>
                <a:spcPts val="0"/>
              </a:spcAft>
              <a:defRPr/>
            </a:pPr>
            <a: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ІСТОРИЧНА ПРОГУЛЯНКА ВУЛИЦЕЮ </a:t>
            </a:r>
            <a:b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ЛЕЙТЕНАНТА ПОКЛАДОВА </a:t>
            </a:r>
            <a:endParaRPr lang="ru-RU" sz="2800" b="1" dirty="0">
              <a:ln/>
              <a:solidFill>
                <a:srgbClr val="FFE6B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Подзаголовок 2">
            <a:extLst>
              <a:ext uri="{FF2B5EF4-FFF2-40B4-BE49-F238E27FC236}">
                <a16:creationId xmlns:a16="http://schemas.microsoft.com/office/drawing/2014/main" id="{F253E851-0C02-2744-461E-88A0D5EA6438}"/>
              </a:ext>
            </a:extLst>
          </p:cNvPr>
          <p:cNvSpPr txBox="1">
            <a:spLocks/>
          </p:cNvSpPr>
          <p:nvPr/>
        </p:nvSpPr>
        <p:spPr bwMode="auto">
          <a:xfrm>
            <a:off x="6195177" y="1091856"/>
            <a:ext cx="5705713" cy="2296542"/>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ts val="0"/>
              </a:spcBef>
              <a:buNone/>
            </a:pPr>
            <a:r>
              <a:rPr lang="uk-UA" sz="2200" dirty="0">
                <a:effectLst/>
                <a:latin typeface="Times New Roman" panose="02020603050405020304" pitchFamily="18" charset="0"/>
                <a:ea typeface="Times New Roman" panose="02020603050405020304" pitchFamily="18" charset="0"/>
                <a:cs typeface="Times New Roman" panose="02020603050405020304" pitchFamily="18" charset="0"/>
              </a:rPr>
              <a:t>На вулиці знаходилися відділення Банку зовнішньої торгівлі, Володимирське міське училище, приватна жіноча гімназія К</a:t>
            </a:r>
            <a:r>
              <a:rPr lang="uk-UA" sz="2200" dirty="0">
                <a:latin typeface="Times New Roman" panose="02020603050405020304" pitchFamily="18" charset="0"/>
                <a:ea typeface="Times New Roman" panose="02020603050405020304" pitchFamily="18" charset="0"/>
                <a:cs typeface="Times New Roman" panose="02020603050405020304" pitchFamily="18" charset="0"/>
              </a:rPr>
              <a:t>атерини</a:t>
            </a:r>
            <a:r>
              <a:rPr lang="uk-UA"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2200" dirty="0" err="1">
                <a:effectLst/>
                <a:latin typeface="Times New Roman" panose="02020603050405020304" pitchFamily="18" charset="0"/>
                <a:ea typeface="Times New Roman" panose="02020603050405020304" pitchFamily="18" charset="0"/>
                <a:cs typeface="Times New Roman" panose="02020603050405020304" pitchFamily="18" charset="0"/>
              </a:rPr>
              <a:t>Баберіної</a:t>
            </a:r>
            <a:r>
              <a:rPr lang="uk-UA" sz="2200" dirty="0">
                <a:effectLst/>
                <a:latin typeface="Times New Roman" panose="02020603050405020304" pitchFamily="18" charset="0"/>
                <a:ea typeface="Times New Roman" panose="02020603050405020304" pitchFamily="18" charset="0"/>
                <a:cs typeface="Times New Roman" panose="02020603050405020304" pitchFamily="18" charset="0"/>
              </a:rPr>
              <a:t>, готелі «Пальміра», «Вікторія», «Ермітаж», «Лондон». </a:t>
            </a:r>
          </a:p>
          <a:p>
            <a:pPr algn="ctr">
              <a:spcBef>
                <a:spcPts val="0"/>
              </a:spcBef>
              <a:buNone/>
            </a:pPr>
            <a:r>
              <a:rPr lang="uk-UA" sz="2000" b="1" i="1" dirty="0">
                <a:solidFill>
                  <a:srgbClr val="000066"/>
                </a:solidFill>
                <a:latin typeface="Times New Roman" panose="02020603050405020304" pitchFamily="18" charset="0"/>
                <a:cs typeface="Times New Roman" panose="02020603050405020304" pitchFamily="18" charset="0"/>
              </a:rPr>
              <a:t>Посилання на відео: </a:t>
            </a:r>
            <a:r>
              <a:rPr lang="en-US" sz="2000" b="1" i="1" dirty="0">
                <a:solidFill>
                  <a:srgbClr val="000066"/>
                </a:solidFill>
                <a:latin typeface="Times New Roman" panose="02020603050405020304" pitchFamily="18" charset="0"/>
                <a:cs typeface="Times New Roman" panose="02020603050405020304" pitchFamily="18" charset="0"/>
                <a:hlinkClick r:id="rId4"/>
              </a:rPr>
              <a:t>https://youtu.be/1j7ebLYdwFg</a:t>
            </a:r>
            <a:endParaRPr lang="uk-UA" sz="2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22D3D46B-CEF5-3772-90D1-7BC2FDAA83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31" y="1085011"/>
            <a:ext cx="4404500" cy="2800986"/>
          </a:xfrm>
          <a:prstGeom prst="rect">
            <a:avLst/>
          </a:prstGeom>
        </p:spPr>
      </p:pic>
      <p:pic>
        <p:nvPicPr>
          <p:cNvPr id="8" name="Рисунок 7">
            <a:extLst>
              <a:ext uri="{FF2B5EF4-FFF2-40B4-BE49-F238E27FC236}">
                <a16:creationId xmlns:a16="http://schemas.microsoft.com/office/drawing/2014/main" id="{49B03D26-6F5A-F709-D568-4454C6122C4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572231" y="3924147"/>
            <a:ext cx="4385830" cy="2806932"/>
          </a:xfrm>
          <a:prstGeom prst="rect">
            <a:avLst/>
          </a:prstGeom>
        </p:spPr>
      </p:pic>
      <p:sp>
        <p:nvSpPr>
          <p:cNvPr id="2" name="Подзаголовок 2">
            <a:extLst>
              <a:ext uri="{FF2B5EF4-FFF2-40B4-BE49-F238E27FC236}">
                <a16:creationId xmlns:a16="http://schemas.microsoft.com/office/drawing/2014/main" id="{4D4CD872-A567-AD49-D18B-BBFA2B5654D7}"/>
              </a:ext>
            </a:extLst>
          </p:cNvPr>
          <p:cNvSpPr txBox="1">
            <a:spLocks/>
          </p:cNvSpPr>
          <p:nvPr/>
        </p:nvSpPr>
        <p:spPr bwMode="auto">
          <a:xfrm>
            <a:off x="1753835" y="3750961"/>
            <a:ext cx="3561795" cy="422876"/>
          </a:xfrm>
          <a:prstGeom prst="rect">
            <a:avLst/>
          </a:prstGeom>
          <a:solidFill>
            <a:srgbClr val="FFE7E7"/>
          </a:solidFill>
          <a:ln w="9525">
            <a:solidFill>
              <a:srgbClr val="003399"/>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uk-UA" sz="1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Приватна жіноча гімназія                      К. </a:t>
            </a:r>
            <a:r>
              <a:rPr lang="uk-UA" sz="1600" b="1" i="1" dirty="0" err="1">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Баберіної</a:t>
            </a:r>
            <a:endParaRPr lang="ru-RU" sz="1600" b="1" i="1" dirty="0">
              <a:solidFill>
                <a:srgbClr val="000066"/>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F2D57CC1-01B2-007B-BE5D-A077BA76BD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1975" y="3471645"/>
            <a:ext cx="5572119" cy="3134316"/>
          </a:xfrm>
          <a:prstGeom prst="rect">
            <a:avLst/>
          </a:prstGeom>
        </p:spPr>
      </p:pic>
      <p:sp>
        <p:nvSpPr>
          <p:cNvPr id="7" name="Подзаголовок 2">
            <a:extLst>
              <a:ext uri="{FF2B5EF4-FFF2-40B4-BE49-F238E27FC236}">
                <a16:creationId xmlns:a16="http://schemas.microsoft.com/office/drawing/2014/main" id="{0204649C-FA47-F8E9-0238-B64A03EEA464}"/>
              </a:ext>
            </a:extLst>
          </p:cNvPr>
          <p:cNvSpPr txBox="1">
            <a:spLocks/>
          </p:cNvSpPr>
          <p:nvPr/>
        </p:nvSpPr>
        <p:spPr bwMode="auto">
          <a:xfrm>
            <a:off x="7740504" y="6326155"/>
            <a:ext cx="3561795" cy="484859"/>
          </a:xfrm>
          <a:prstGeom prst="rect">
            <a:avLst/>
          </a:prstGeom>
          <a:solidFill>
            <a:srgbClr val="FFE7E7"/>
          </a:solidFill>
          <a:ln w="9525">
            <a:solidFill>
              <a:srgbClr val="003399"/>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uk-UA" sz="1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Вид на сучасну вулицю Лейтенанта Покладова / Херсонську</a:t>
            </a:r>
            <a:endParaRPr lang="ru-RU" sz="1600" b="1" i="1"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7895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E5"/>
        </a:solidFill>
        <a:effectLst/>
      </p:bgPr>
    </p:bg>
    <p:spTree>
      <p:nvGrpSpPr>
        <p:cNvPr id="1" name=""/>
        <p:cNvGrpSpPr/>
        <p:nvPr/>
      </p:nvGrpSpPr>
      <p:grpSpPr>
        <a:xfrm>
          <a:off x="0" y="0"/>
          <a:ext cx="0" cy="0"/>
          <a:chOff x="0" y="0"/>
          <a:chExt cx="0" cy="0"/>
        </a:xfrm>
      </p:grpSpPr>
      <p:pic>
        <p:nvPicPr>
          <p:cNvPr id="14" name="Picture 2" descr="Картинки по запросу украинский орнамент">
            <a:extLst>
              <a:ext uri="{FF2B5EF4-FFF2-40B4-BE49-F238E27FC236}">
                <a16:creationId xmlns:a16="http://schemas.microsoft.com/office/drawing/2014/main" id="{1C6CFE2D-ED08-4A97-9784-5DE7648E4A23}"/>
              </a:ext>
            </a:extLst>
          </p:cNvPr>
          <p:cNvPicPr>
            <a:picLocks noChangeAspect="1" noChangeArrowheads="1"/>
          </p:cNvPicPr>
          <p:nvPr/>
        </p:nvPicPr>
        <p:blipFill rotWithShape="1">
          <a:blip r:embed="rId2"/>
          <a:srcRect r="77089"/>
          <a:stretch/>
        </p:blipFill>
        <p:spPr bwMode="auto">
          <a:xfrm>
            <a:off x="0" y="0"/>
            <a:ext cx="1468591" cy="6858000"/>
          </a:xfrm>
          <a:prstGeom prst="rect">
            <a:avLst/>
          </a:prstGeom>
          <a:ln>
            <a:noFill/>
          </a:ln>
          <a:effectLst>
            <a:outerShdw blurRad="190500" algn="tl" rotWithShape="0">
              <a:srgbClr val="000000">
                <a:alpha val="70000"/>
              </a:srgbClr>
            </a:outerShdw>
          </a:effectLst>
        </p:spPr>
      </p:pic>
      <p:pic>
        <p:nvPicPr>
          <p:cNvPr id="4" name="Рисунок 3">
            <a:extLst>
              <a:ext uri="{FF2B5EF4-FFF2-40B4-BE49-F238E27FC236}">
                <a16:creationId xmlns:a16="http://schemas.microsoft.com/office/drawing/2014/main" id="{1EECA423-32EA-1298-864A-E2D7FD436F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38" y="0"/>
            <a:ext cx="1408113"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Заголовок 1">
            <a:extLst>
              <a:ext uri="{FF2B5EF4-FFF2-40B4-BE49-F238E27FC236}">
                <a16:creationId xmlns:a16="http://schemas.microsoft.com/office/drawing/2014/main" id="{2A8C860B-EA3A-F7A7-E758-707F0B7ACA8D}"/>
              </a:ext>
            </a:extLst>
          </p:cNvPr>
          <p:cNvSpPr>
            <a:spLocks noGrp="1"/>
          </p:cNvSpPr>
          <p:nvPr>
            <p:ph type="ctrTitle"/>
          </p:nvPr>
        </p:nvSpPr>
        <p:spPr>
          <a:xfrm>
            <a:off x="1920240" y="96360"/>
            <a:ext cx="9885680" cy="912249"/>
          </a:xfrm>
          <a:solidFill>
            <a:srgbClr val="800000"/>
          </a:solidFill>
        </p:spPr>
        <p:style>
          <a:lnRef idx="3">
            <a:schemeClr val="lt1"/>
          </a:lnRef>
          <a:fillRef idx="1">
            <a:schemeClr val="accent2"/>
          </a:fillRef>
          <a:effectRef idx="1">
            <a:schemeClr val="accent2"/>
          </a:effectRef>
          <a:fontRef idx="minor">
            <a:schemeClr val="lt1"/>
          </a:fontRef>
        </p:style>
        <p:txBody>
          <a:bodyPr rtlCol="0" anchor="ctr">
            <a:normAutofit/>
          </a:bodyPr>
          <a:lstStyle/>
          <a:p>
            <a:pPr algn="ctr" eaLnBrk="1" fontAlgn="auto" hangingPunct="1">
              <a:spcAft>
                <a:spcPts val="0"/>
              </a:spcAft>
              <a:defRPr/>
            </a:pPr>
            <a: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ІСТОРИЧНА ПРОГУЛЯНКА ВУЛИЦЕЮ </a:t>
            </a:r>
            <a:b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ЛЕЙТЕНАНТА ПОКЛАДОВА </a:t>
            </a:r>
            <a:endParaRPr lang="ru-RU" sz="2800" b="1" dirty="0">
              <a:ln/>
              <a:solidFill>
                <a:srgbClr val="FFE6B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Подзаголовок 2">
            <a:extLst>
              <a:ext uri="{FF2B5EF4-FFF2-40B4-BE49-F238E27FC236}">
                <a16:creationId xmlns:a16="http://schemas.microsoft.com/office/drawing/2014/main" id="{F253E851-0C02-2744-461E-88A0D5EA6438}"/>
              </a:ext>
            </a:extLst>
          </p:cNvPr>
          <p:cNvSpPr txBox="1">
            <a:spLocks/>
          </p:cNvSpPr>
          <p:nvPr/>
        </p:nvSpPr>
        <p:spPr bwMode="auto">
          <a:xfrm>
            <a:off x="7129942" y="1172817"/>
            <a:ext cx="4913159" cy="5416825"/>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uk-UA" sz="2400" dirty="0">
                <a:latin typeface="Times New Roman" panose="02020603050405020304" pitchFamily="18" charset="0"/>
                <a:ea typeface="Times New Roman" panose="02020603050405020304" pitchFamily="18" charset="0"/>
              </a:rPr>
              <a:t>У</a:t>
            </a:r>
            <a:r>
              <a:rPr lang="uk-UA" sz="2400" dirty="0">
                <a:effectLst/>
                <a:latin typeface="Times New Roman" panose="02020603050405020304" pitchFamily="18" charset="0"/>
                <a:ea typeface="Times New Roman" panose="02020603050405020304" pitchFamily="18" charset="0"/>
              </a:rPr>
              <a:t> 1899 році на вулицях Кременчука з’явився трамвай. </a:t>
            </a:r>
          </a:p>
          <a:p>
            <a:pPr algn="ctr">
              <a:buNone/>
            </a:pPr>
            <a:r>
              <a:rPr lang="uk-UA" sz="2400" dirty="0">
                <a:effectLst/>
                <a:latin typeface="Times New Roman" panose="02020603050405020304" pitchFamily="18" charset="0"/>
                <a:ea typeface="Times New Roman" panose="02020603050405020304" pitchFamily="18" charset="0"/>
              </a:rPr>
              <a:t>По Херсонській вулиці повз готелі «Вікторія» і «Пальміра» пролягав  трамвайний маршрут № 3: Пароплавна пристань – вулиця Харчова – вулиця </a:t>
            </a:r>
            <a:r>
              <a:rPr lang="uk-UA" sz="2400" dirty="0" err="1">
                <a:effectLst/>
                <a:latin typeface="Times New Roman" panose="02020603050405020304" pitchFamily="18" charset="0"/>
                <a:ea typeface="Times New Roman" panose="02020603050405020304" pitchFamily="18" charset="0"/>
              </a:rPr>
              <a:t>Мальцевська</a:t>
            </a:r>
            <a:r>
              <a:rPr lang="uk-UA" sz="2400" dirty="0">
                <a:effectLst/>
                <a:latin typeface="Times New Roman" panose="02020603050405020304" pitchFamily="18" charset="0"/>
                <a:ea typeface="Times New Roman" panose="02020603050405020304" pitchFamily="18" charset="0"/>
              </a:rPr>
              <a:t> – вулиця Київська – вулиця Весела – вулиця Херсонська – вулиця Українська. </a:t>
            </a:r>
          </a:p>
          <a:p>
            <a:pPr algn="ctr">
              <a:buNone/>
            </a:pPr>
            <a:r>
              <a:rPr lang="uk-UA" sz="2400" dirty="0">
                <a:effectLst/>
                <a:latin typeface="Times New Roman" panose="02020603050405020304" pitchFamily="18" charset="0"/>
                <a:ea typeface="Times New Roman" panose="02020603050405020304" pitchFamily="18" charset="0"/>
              </a:rPr>
              <a:t>Довжина лінії становила 3,2 км.</a:t>
            </a:r>
          </a:p>
          <a:p>
            <a:pPr algn="ctr">
              <a:buNone/>
            </a:pPr>
            <a:r>
              <a:rPr lang="uk-UA" sz="2000" b="1" i="1" dirty="0">
                <a:solidFill>
                  <a:srgbClr val="000066"/>
                </a:solidFill>
                <a:latin typeface="Times New Roman" panose="02020603050405020304" pitchFamily="18" charset="0"/>
                <a:cs typeface="Times New Roman" panose="02020603050405020304" pitchFamily="18" charset="0"/>
              </a:rPr>
              <a:t>Посилання на відео:</a:t>
            </a:r>
            <a:r>
              <a:rPr lang="uk-UA"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https://youtu.be/OVzLz7b8SJw</a:t>
            </a:r>
            <a:r>
              <a:rPr lang="uk-UA" sz="2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000" b="1" i="1"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096FB423-25C2-E2F1-A400-31CBC006BDE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1650516" y="1078005"/>
            <a:ext cx="5297501" cy="3377157"/>
          </a:xfrm>
          <a:prstGeom prst="rect">
            <a:avLst/>
          </a:prstGeom>
        </p:spPr>
      </p:pic>
      <p:pic>
        <p:nvPicPr>
          <p:cNvPr id="11" name="Рисунок 10">
            <a:extLst>
              <a:ext uri="{FF2B5EF4-FFF2-40B4-BE49-F238E27FC236}">
                <a16:creationId xmlns:a16="http://schemas.microsoft.com/office/drawing/2014/main" id="{E48A2CCC-B362-5CD8-F1A1-7DA5DA15C70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2284807" y="4124750"/>
            <a:ext cx="3609098" cy="2733250"/>
          </a:xfrm>
          <a:prstGeom prst="rect">
            <a:avLst/>
          </a:prstGeom>
        </p:spPr>
      </p:pic>
    </p:spTree>
    <p:extLst>
      <p:ext uri="{BB962C8B-B14F-4D97-AF65-F5344CB8AC3E}">
        <p14:creationId xmlns:p14="http://schemas.microsoft.com/office/powerpoint/2010/main" val="3387380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E5"/>
        </a:solidFill>
        <a:effectLst/>
      </p:bgPr>
    </p:bg>
    <p:spTree>
      <p:nvGrpSpPr>
        <p:cNvPr id="1" name=""/>
        <p:cNvGrpSpPr/>
        <p:nvPr/>
      </p:nvGrpSpPr>
      <p:grpSpPr>
        <a:xfrm>
          <a:off x="0" y="0"/>
          <a:ext cx="0" cy="0"/>
          <a:chOff x="0" y="0"/>
          <a:chExt cx="0" cy="0"/>
        </a:xfrm>
      </p:grpSpPr>
      <p:sp>
        <p:nvSpPr>
          <p:cNvPr id="13" name="Заголовок 1">
            <a:extLst>
              <a:ext uri="{FF2B5EF4-FFF2-40B4-BE49-F238E27FC236}">
                <a16:creationId xmlns:a16="http://schemas.microsoft.com/office/drawing/2014/main" id="{2A8C860B-EA3A-F7A7-E758-707F0B7ACA8D}"/>
              </a:ext>
            </a:extLst>
          </p:cNvPr>
          <p:cNvSpPr>
            <a:spLocks noGrp="1"/>
          </p:cNvSpPr>
          <p:nvPr>
            <p:ph type="ctrTitle"/>
          </p:nvPr>
        </p:nvSpPr>
        <p:spPr>
          <a:xfrm>
            <a:off x="2794385" y="37310"/>
            <a:ext cx="8605299" cy="912249"/>
          </a:xfrm>
          <a:solidFill>
            <a:srgbClr val="800000"/>
          </a:solidFill>
        </p:spPr>
        <p:style>
          <a:lnRef idx="3">
            <a:schemeClr val="lt1"/>
          </a:lnRef>
          <a:fillRef idx="1">
            <a:schemeClr val="accent2"/>
          </a:fillRef>
          <a:effectRef idx="1">
            <a:schemeClr val="accent2"/>
          </a:effectRef>
          <a:fontRef idx="minor">
            <a:schemeClr val="lt1"/>
          </a:fontRef>
        </p:style>
        <p:txBody>
          <a:bodyPr rtlCol="0" anchor="ctr">
            <a:normAutofit/>
          </a:bodyPr>
          <a:lstStyle/>
          <a:p>
            <a:pPr algn="ctr" eaLnBrk="1" fontAlgn="auto" hangingPunct="1">
              <a:spcAft>
                <a:spcPts val="0"/>
              </a:spcAft>
              <a:defRPr/>
            </a:pPr>
            <a: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ІСТОРИЧНА ПРОГУЛЯНКА ВУЛИЦЕЮ </a:t>
            </a:r>
            <a:b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ЛЕЙТЕНАНТА ПОКЛАДОВА </a:t>
            </a:r>
            <a:endParaRPr lang="ru-RU" sz="2800" b="1" dirty="0">
              <a:ln/>
              <a:solidFill>
                <a:srgbClr val="FFE6B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Подзаголовок 2">
            <a:extLst>
              <a:ext uri="{FF2B5EF4-FFF2-40B4-BE49-F238E27FC236}">
                <a16:creationId xmlns:a16="http://schemas.microsoft.com/office/drawing/2014/main" id="{F253E851-0C02-2744-461E-88A0D5EA6438}"/>
              </a:ext>
            </a:extLst>
          </p:cNvPr>
          <p:cNvSpPr txBox="1">
            <a:spLocks/>
          </p:cNvSpPr>
          <p:nvPr/>
        </p:nvSpPr>
        <p:spPr bwMode="auto">
          <a:xfrm>
            <a:off x="7385271" y="1136746"/>
            <a:ext cx="4616749" cy="5512532"/>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Aft>
                <a:spcPts val="1200"/>
              </a:spcAft>
              <a:buNone/>
            </a:pPr>
            <a:r>
              <a:rPr lang="uk-UA" sz="2200" dirty="0">
                <a:effectLst/>
                <a:latin typeface="Times New Roman" panose="02020603050405020304" pitchFamily="18" charset="0"/>
                <a:ea typeface="Times New Roman" panose="02020603050405020304" pitchFamily="18" charset="0"/>
              </a:rPr>
              <a:t>На початку ХХ століття на Херсонській відкриваються </a:t>
            </a:r>
            <a:r>
              <a:rPr lang="uk-UA" sz="2200" dirty="0" err="1">
                <a:effectLst/>
                <a:latin typeface="Times New Roman" panose="02020603050405020304" pitchFamily="18" charset="0"/>
                <a:ea typeface="Times New Roman" panose="02020603050405020304" pitchFamily="18" charset="0"/>
              </a:rPr>
              <a:t>проми</a:t>
            </a:r>
            <a:r>
              <a:rPr lang="uk-UA" sz="2200" dirty="0">
                <a:effectLst/>
                <a:latin typeface="Times New Roman" panose="02020603050405020304" pitchFamily="18" charset="0"/>
                <a:ea typeface="Times New Roman" panose="02020603050405020304" pitchFamily="18" charset="0"/>
              </a:rPr>
              <a:t>-слові, біржові та торгові контори,</a:t>
            </a:r>
            <a:r>
              <a:rPr lang="uk-UA" sz="2200" dirty="0">
                <a:latin typeface="Times New Roman" panose="02020603050405020304" pitchFamily="18" charset="0"/>
                <a:ea typeface="Times New Roman" panose="02020603050405020304" pitchFamily="18" charset="0"/>
              </a:rPr>
              <a:t> також</a:t>
            </a:r>
            <a:r>
              <a:rPr lang="uk-UA" sz="2200" dirty="0">
                <a:effectLst/>
                <a:latin typeface="Times New Roman" panose="02020603050405020304" pitchFamily="18" charset="0"/>
                <a:ea typeface="Times New Roman" panose="02020603050405020304" pitchFamily="18" charset="0"/>
              </a:rPr>
              <a:t> вулиця стає одним із культурних осередків міста. Містяни інколи називали цю вулицю Торговим рядом. У 1912 році запрацював театр мініатюр («російсько-єврейський театр»). Тут ставили твори легкого жанру, розраховані на широку аудиторію. У 1914 році театр мініатюр був переобладнаний під «ілюзіон» - </a:t>
            </a:r>
            <a:r>
              <a:rPr lang="uk-UA" sz="2200" dirty="0" err="1">
                <a:effectLst/>
                <a:latin typeface="Times New Roman" panose="02020603050405020304" pitchFamily="18" charset="0"/>
                <a:ea typeface="Times New Roman" panose="02020603050405020304" pitchFamily="18" charset="0"/>
              </a:rPr>
              <a:t>біоскоп</a:t>
            </a:r>
            <a:r>
              <a:rPr lang="uk-UA" sz="2200" dirty="0">
                <a:effectLst/>
                <a:latin typeface="Times New Roman" panose="02020603050405020304" pitchFamily="18" charset="0"/>
                <a:ea typeface="Times New Roman" panose="02020603050405020304" pitchFamily="18" charset="0"/>
              </a:rPr>
              <a:t> «Зірка». А згодом у приміщенні </a:t>
            </a:r>
            <a:r>
              <a:rPr lang="uk-UA" sz="2200" dirty="0" err="1">
                <a:effectLst/>
                <a:latin typeface="Times New Roman" panose="02020603050405020304" pitchFamily="18" charset="0"/>
                <a:ea typeface="Times New Roman" panose="02020603050405020304" pitchFamily="18" charset="0"/>
              </a:rPr>
              <a:t>біоскопу</a:t>
            </a:r>
            <a:r>
              <a:rPr lang="uk-UA" sz="2200" dirty="0">
                <a:effectLst/>
                <a:latin typeface="Times New Roman" panose="02020603050405020304" pitchFamily="18" charset="0"/>
                <a:ea typeface="Times New Roman" panose="02020603050405020304" pitchFamily="18" charset="0"/>
              </a:rPr>
              <a:t> «Зірка» розмістився театр «Фарс». </a:t>
            </a:r>
            <a:r>
              <a:rPr lang="uk-UA" sz="2200"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3" name="Рисунок 2">
            <a:extLst>
              <a:ext uri="{FF2B5EF4-FFF2-40B4-BE49-F238E27FC236}">
                <a16:creationId xmlns:a16="http://schemas.microsoft.com/office/drawing/2014/main" id="{5DA25701-26B0-CED1-38A7-24A19602703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4361" t="9660" r="33862"/>
          <a:stretch/>
        </p:blipFill>
        <p:spPr>
          <a:xfrm>
            <a:off x="175306" y="0"/>
            <a:ext cx="2222298" cy="4288017"/>
          </a:xfrm>
          <a:prstGeom prst="rect">
            <a:avLst/>
          </a:prstGeom>
          <a:ln>
            <a:solidFill>
              <a:srgbClr val="000066"/>
            </a:solidFill>
          </a:ln>
        </p:spPr>
      </p:pic>
      <p:pic>
        <p:nvPicPr>
          <p:cNvPr id="5" name="Рисунок 4">
            <a:extLst>
              <a:ext uri="{FF2B5EF4-FFF2-40B4-BE49-F238E27FC236}">
                <a16:creationId xmlns:a16="http://schemas.microsoft.com/office/drawing/2014/main" id="{A107BFAE-0C80-77A3-3ABC-A71BC8605C1B}"/>
              </a:ext>
            </a:extLst>
          </p:cNvPr>
          <p:cNvPicPr>
            <a:picLocks noChangeAspect="1"/>
          </p:cNvPicPr>
          <p:nvPr/>
        </p:nvPicPr>
        <p:blipFill rotWithShape="1">
          <a:blip r:embed="rId4">
            <a:extLst>
              <a:ext uri="{28A0092B-C50C-407E-A947-70E740481C1C}">
                <a14:useLocalDpi xmlns:a14="http://schemas.microsoft.com/office/drawing/2010/main" val="0"/>
              </a:ext>
            </a:extLst>
          </a:blip>
          <a:srcRect r="2548" b="27192"/>
          <a:stretch/>
        </p:blipFill>
        <p:spPr>
          <a:xfrm>
            <a:off x="2560078" y="982676"/>
            <a:ext cx="4647441" cy="2477365"/>
          </a:xfrm>
          <a:prstGeom prst="rect">
            <a:avLst/>
          </a:prstGeom>
        </p:spPr>
      </p:pic>
      <p:pic>
        <p:nvPicPr>
          <p:cNvPr id="8" name="Рисунок 7">
            <a:extLst>
              <a:ext uri="{FF2B5EF4-FFF2-40B4-BE49-F238E27FC236}">
                <a16:creationId xmlns:a16="http://schemas.microsoft.com/office/drawing/2014/main" id="{FFF3FD9F-F439-221A-2D60-3EC1AE015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5356" y="3493158"/>
            <a:ext cx="4647441" cy="3292189"/>
          </a:xfrm>
          <a:prstGeom prst="rect">
            <a:avLst/>
          </a:prstGeom>
        </p:spPr>
      </p:pic>
      <p:sp>
        <p:nvSpPr>
          <p:cNvPr id="11" name="Подзаголовок 2">
            <a:extLst>
              <a:ext uri="{FF2B5EF4-FFF2-40B4-BE49-F238E27FC236}">
                <a16:creationId xmlns:a16="http://schemas.microsoft.com/office/drawing/2014/main" id="{94062269-4FC3-B31A-02F7-17AE93D1EC01}"/>
              </a:ext>
            </a:extLst>
          </p:cNvPr>
          <p:cNvSpPr txBox="1">
            <a:spLocks/>
          </p:cNvSpPr>
          <p:nvPr/>
        </p:nvSpPr>
        <p:spPr bwMode="auto">
          <a:xfrm>
            <a:off x="3110540" y="3248603"/>
            <a:ext cx="3561795" cy="422876"/>
          </a:xfrm>
          <a:prstGeom prst="rect">
            <a:avLst/>
          </a:prstGeom>
          <a:solidFill>
            <a:srgbClr val="FFE7E7"/>
          </a:solidFill>
          <a:ln w="9525">
            <a:solidFill>
              <a:srgbClr val="003399"/>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uk-UA" sz="1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Будівля колишнього театру мініатюр</a:t>
            </a:r>
            <a:endParaRPr lang="ru-RU" sz="1600" b="1" i="1" dirty="0">
              <a:solidFill>
                <a:srgbClr val="000066"/>
              </a:solidFill>
              <a:latin typeface="Times New Roman" panose="02020603050405020304" pitchFamily="18" charset="0"/>
              <a:cs typeface="Times New Roman" panose="02020603050405020304" pitchFamily="18" charset="0"/>
            </a:endParaRPr>
          </a:p>
        </p:txBody>
      </p:sp>
      <p:pic>
        <p:nvPicPr>
          <p:cNvPr id="20" name="Рисунок 19">
            <a:extLst>
              <a:ext uri="{FF2B5EF4-FFF2-40B4-BE49-F238E27FC236}">
                <a16:creationId xmlns:a16="http://schemas.microsoft.com/office/drawing/2014/main" id="{FFB98B0A-FE16-2B91-BBA1-71BB06B3E2F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89980" y="4375202"/>
            <a:ext cx="1882662" cy="2569983"/>
          </a:xfrm>
          <a:prstGeom prst="rect">
            <a:avLst/>
          </a:prstGeom>
          <a:ln>
            <a:solidFill>
              <a:srgbClr val="000066"/>
            </a:solidFill>
          </a:ln>
        </p:spPr>
      </p:pic>
    </p:spTree>
    <p:extLst>
      <p:ext uri="{BB962C8B-B14F-4D97-AF65-F5344CB8AC3E}">
        <p14:creationId xmlns:p14="http://schemas.microsoft.com/office/powerpoint/2010/main" val="2164412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E5"/>
        </a:solidFill>
        <a:effectLst/>
      </p:bgPr>
    </p:bg>
    <p:spTree>
      <p:nvGrpSpPr>
        <p:cNvPr id="1" name=""/>
        <p:cNvGrpSpPr/>
        <p:nvPr/>
      </p:nvGrpSpPr>
      <p:grpSpPr>
        <a:xfrm>
          <a:off x="0" y="0"/>
          <a:ext cx="0" cy="0"/>
          <a:chOff x="0" y="0"/>
          <a:chExt cx="0" cy="0"/>
        </a:xfrm>
      </p:grpSpPr>
      <p:pic>
        <p:nvPicPr>
          <p:cNvPr id="14" name="Picture 2" descr="Картинки по запросу украинский орнамент">
            <a:extLst>
              <a:ext uri="{FF2B5EF4-FFF2-40B4-BE49-F238E27FC236}">
                <a16:creationId xmlns:a16="http://schemas.microsoft.com/office/drawing/2014/main" id="{1C6CFE2D-ED08-4A97-9784-5DE7648E4A23}"/>
              </a:ext>
            </a:extLst>
          </p:cNvPr>
          <p:cNvPicPr>
            <a:picLocks noChangeAspect="1" noChangeArrowheads="1"/>
          </p:cNvPicPr>
          <p:nvPr/>
        </p:nvPicPr>
        <p:blipFill rotWithShape="1">
          <a:blip r:embed="rId2"/>
          <a:srcRect r="77089"/>
          <a:stretch/>
        </p:blipFill>
        <p:spPr bwMode="auto">
          <a:xfrm>
            <a:off x="0" y="0"/>
            <a:ext cx="1468591" cy="6858000"/>
          </a:xfrm>
          <a:prstGeom prst="rect">
            <a:avLst/>
          </a:prstGeom>
          <a:ln>
            <a:noFill/>
          </a:ln>
          <a:effectLst>
            <a:outerShdw blurRad="190500" algn="tl" rotWithShape="0">
              <a:srgbClr val="000000">
                <a:alpha val="70000"/>
              </a:srgbClr>
            </a:outerShdw>
          </a:effectLst>
        </p:spPr>
      </p:pic>
      <p:sp>
        <p:nvSpPr>
          <p:cNvPr id="13" name="Заголовок 1">
            <a:extLst>
              <a:ext uri="{FF2B5EF4-FFF2-40B4-BE49-F238E27FC236}">
                <a16:creationId xmlns:a16="http://schemas.microsoft.com/office/drawing/2014/main" id="{2A8C860B-EA3A-F7A7-E758-707F0B7ACA8D}"/>
              </a:ext>
            </a:extLst>
          </p:cNvPr>
          <p:cNvSpPr>
            <a:spLocks noGrp="1"/>
          </p:cNvSpPr>
          <p:nvPr>
            <p:ph type="ctrTitle"/>
          </p:nvPr>
        </p:nvSpPr>
        <p:spPr>
          <a:xfrm>
            <a:off x="1920240" y="96360"/>
            <a:ext cx="9885680" cy="912249"/>
          </a:xfrm>
          <a:solidFill>
            <a:srgbClr val="800000"/>
          </a:solidFill>
        </p:spPr>
        <p:style>
          <a:lnRef idx="3">
            <a:schemeClr val="lt1"/>
          </a:lnRef>
          <a:fillRef idx="1">
            <a:schemeClr val="accent2"/>
          </a:fillRef>
          <a:effectRef idx="1">
            <a:schemeClr val="accent2"/>
          </a:effectRef>
          <a:fontRef idx="minor">
            <a:schemeClr val="lt1"/>
          </a:fontRef>
        </p:style>
        <p:txBody>
          <a:bodyPr rtlCol="0" anchor="ctr">
            <a:normAutofit/>
          </a:bodyPr>
          <a:lstStyle/>
          <a:p>
            <a:pPr algn="ctr" eaLnBrk="1" fontAlgn="auto" hangingPunct="1">
              <a:spcAft>
                <a:spcPts val="0"/>
              </a:spcAft>
              <a:defRPr/>
            </a:pPr>
            <a: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ІСТОРИЧНА ПРОГУЛЯНКА ВУЛИЦЕЮ </a:t>
            </a:r>
            <a:b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ЛЕЙТЕНАНТА ПОКЛАДОВА </a:t>
            </a:r>
            <a:endParaRPr lang="ru-RU" sz="2800" b="1" dirty="0">
              <a:ln/>
              <a:solidFill>
                <a:srgbClr val="FFE6B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Подзаголовок 2">
            <a:extLst>
              <a:ext uri="{FF2B5EF4-FFF2-40B4-BE49-F238E27FC236}">
                <a16:creationId xmlns:a16="http://schemas.microsoft.com/office/drawing/2014/main" id="{F253E851-0C02-2744-461E-88A0D5EA6438}"/>
              </a:ext>
            </a:extLst>
          </p:cNvPr>
          <p:cNvSpPr txBox="1">
            <a:spLocks/>
          </p:cNvSpPr>
          <p:nvPr/>
        </p:nvSpPr>
        <p:spPr bwMode="auto">
          <a:xfrm>
            <a:off x="7540669" y="1211535"/>
            <a:ext cx="4570682" cy="5479643"/>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None/>
            </a:pPr>
            <a:r>
              <a:rPr lang="uk-UA" sz="1950" dirty="0">
                <a:effectLst/>
                <a:latin typeface="Times New Roman" panose="02020603050405020304" pitchFamily="18" charset="0"/>
                <a:ea typeface="Times New Roman" panose="02020603050405020304" pitchFamily="18" charset="0"/>
              </a:rPr>
              <a:t>В кінці Херсонської знаходилися контора і житловий будинок найстарішого в Україні садового закладу Карла Бера. Між ними був вхід до садиби через гарні ажурні ковані хвіртки та ворота. На воротах вгорі красувалась вивіска «К.І.Бер». Біля будинку тротуар був вимощений гранітними плитами, ліхтар освітлював вулицю, на якій росли дерева, здіймаючи свої крони вище дахів. </a:t>
            </a:r>
            <a:r>
              <a:rPr lang="uk-UA" sz="1950" dirty="0">
                <a:latin typeface="Times New Roman" panose="02020603050405020304" pitchFamily="18" charset="0"/>
                <a:ea typeface="Times New Roman" panose="02020603050405020304" pitchFamily="18" charset="0"/>
              </a:rPr>
              <a:t>Садиба Карла Бера мала абонентський номер користувача телефоном - № 24. На будинку була встановлена поштова скринька – одна з двох наявних на вулиці. Оранжереї і склади розміщувалися також на території приватної садиби на вулиці Херсонській. </a:t>
            </a:r>
            <a:endParaRPr lang="uk-UA" sz="1950" dirty="0">
              <a:effectLst/>
              <a:latin typeface="Times New Roman" panose="02020603050405020304" pitchFamily="18" charset="0"/>
              <a:ea typeface="Times New Roman" panose="02020603050405020304" pitchFamily="18" charset="0"/>
            </a:endParaRPr>
          </a:p>
        </p:txBody>
      </p:sp>
      <p:pic>
        <p:nvPicPr>
          <p:cNvPr id="10" name="Рисунок 9">
            <a:extLst>
              <a:ext uri="{FF2B5EF4-FFF2-40B4-BE49-F238E27FC236}">
                <a16:creationId xmlns:a16="http://schemas.microsoft.com/office/drawing/2014/main" id="{566A5EBF-F5B4-ED0A-6EF5-6E35D3E7723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087541" y="4243977"/>
            <a:ext cx="3409452" cy="2258761"/>
          </a:xfrm>
          <a:prstGeom prst="rect">
            <a:avLst/>
          </a:prstGeom>
        </p:spPr>
      </p:pic>
      <p:pic>
        <p:nvPicPr>
          <p:cNvPr id="6" name="Рисунок 5">
            <a:extLst>
              <a:ext uri="{FF2B5EF4-FFF2-40B4-BE49-F238E27FC236}">
                <a16:creationId xmlns:a16="http://schemas.microsoft.com/office/drawing/2014/main" id="{B38323FB-5FBF-4B4E-50A8-97BEC8FD24C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87686" y="1218488"/>
            <a:ext cx="4115957" cy="2670227"/>
          </a:xfrm>
          <a:prstGeom prst="rect">
            <a:avLst/>
          </a:prstGeom>
        </p:spPr>
      </p:pic>
      <p:pic>
        <p:nvPicPr>
          <p:cNvPr id="4" name="Рисунок 3">
            <a:extLst>
              <a:ext uri="{FF2B5EF4-FFF2-40B4-BE49-F238E27FC236}">
                <a16:creationId xmlns:a16="http://schemas.microsoft.com/office/drawing/2014/main" id="{1EECA423-32EA-1298-864A-E2D7FD436F1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238" y="0"/>
            <a:ext cx="1408113"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Рисунок 14">
            <a:extLst>
              <a:ext uri="{FF2B5EF4-FFF2-40B4-BE49-F238E27FC236}">
                <a16:creationId xmlns:a16="http://schemas.microsoft.com/office/drawing/2014/main" id="{2D7AA267-F89F-8AD4-55D4-13CA93658DD6}"/>
              </a:ext>
            </a:extLst>
          </p:cNvPr>
          <p:cNvPicPr>
            <a:picLocks noChangeAspect="1"/>
          </p:cNvPicPr>
          <p:nvPr/>
        </p:nvPicPr>
        <p:blipFill rotWithShape="1">
          <a:blip r:embed="rId8">
            <a:extLst>
              <a:ext uri="{28A0092B-C50C-407E-A947-70E740481C1C}">
                <a14:useLocalDpi xmlns:a14="http://schemas.microsoft.com/office/drawing/2010/main" val="0"/>
              </a:ext>
            </a:extLst>
          </a:blip>
          <a:srcRect l="8152" r="8900"/>
          <a:stretch/>
        </p:blipFill>
        <p:spPr>
          <a:xfrm>
            <a:off x="4461091" y="1094738"/>
            <a:ext cx="2922130" cy="2835945"/>
          </a:xfrm>
          <a:prstGeom prst="rect">
            <a:avLst/>
          </a:prstGeom>
        </p:spPr>
      </p:pic>
      <p:pic>
        <p:nvPicPr>
          <p:cNvPr id="7" name="Рисунок 6">
            <a:extLst>
              <a:ext uri="{FF2B5EF4-FFF2-40B4-BE49-F238E27FC236}">
                <a16:creationId xmlns:a16="http://schemas.microsoft.com/office/drawing/2014/main" id="{D3A8038E-3860-E2E1-29BD-662C9A52A6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7261" y="4092343"/>
            <a:ext cx="3448878" cy="2630649"/>
          </a:xfrm>
          <a:prstGeom prst="rect">
            <a:avLst/>
          </a:prstGeom>
        </p:spPr>
      </p:pic>
    </p:spTree>
    <p:extLst>
      <p:ext uri="{BB962C8B-B14F-4D97-AF65-F5344CB8AC3E}">
        <p14:creationId xmlns:p14="http://schemas.microsoft.com/office/powerpoint/2010/main" val="195837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E5"/>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CFE01D1-52AE-A4F8-3020-983356FA36D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422034" y="1072760"/>
            <a:ext cx="4613499" cy="3629286"/>
          </a:xfrm>
          <a:prstGeom prst="rect">
            <a:avLst/>
          </a:prstGeom>
        </p:spPr>
      </p:pic>
      <p:sp>
        <p:nvSpPr>
          <p:cNvPr id="6" name="Стрелка: изогнутая вправо 5">
            <a:extLst>
              <a:ext uri="{FF2B5EF4-FFF2-40B4-BE49-F238E27FC236}">
                <a16:creationId xmlns:a16="http://schemas.microsoft.com/office/drawing/2014/main" id="{55C1CFDF-3784-C982-3C21-071D883D0CFF}"/>
              </a:ext>
            </a:extLst>
          </p:cNvPr>
          <p:cNvSpPr/>
          <p:nvPr/>
        </p:nvSpPr>
        <p:spPr>
          <a:xfrm rot="19636717">
            <a:off x="1815993" y="1790658"/>
            <a:ext cx="597868" cy="1015750"/>
          </a:xfrm>
          <a:prstGeom prst="curvedRightArrow">
            <a:avLst/>
          </a:prstGeom>
          <a:solidFill>
            <a:srgbClr val="FFE7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14" name="Picture 2" descr="Картинки по запросу украинский орнамент">
            <a:extLst>
              <a:ext uri="{FF2B5EF4-FFF2-40B4-BE49-F238E27FC236}">
                <a16:creationId xmlns:a16="http://schemas.microsoft.com/office/drawing/2014/main" id="{1C6CFE2D-ED08-4A97-9784-5DE7648E4A23}"/>
              </a:ext>
            </a:extLst>
          </p:cNvPr>
          <p:cNvPicPr>
            <a:picLocks noChangeAspect="1" noChangeArrowheads="1"/>
          </p:cNvPicPr>
          <p:nvPr/>
        </p:nvPicPr>
        <p:blipFill rotWithShape="1">
          <a:blip r:embed="rId4"/>
          <a:srcRect r="77089"/>
          <a:stretch/>
        </p:blipFill>
        <p:spPr bwMode="auto">
          <a:xfrm>
            <a:off x="0" y="0"/>
            <a:ext cx="1468591" cy="6858000"/>
          </a:xfrm>
          <a:prstGeom prst="rect">
            <a:avLst/>
          </a:prstGeom>
          <a:ln>
            <a:noFill/>
          </a:ln>
          <a:effectLst>
            <a:outerShdw blurRad="190500" algn="tl" rotWithShape="0">
              <a:srgbClr val="000000">
                <a:alpha val="70000"/>
              </a:srgbClr>
            </a:outerShdw>
          </a:effectLst>
        </p:spPr>
      </p:pic>
      <p:pic>
        <p:nvPicPr>
          <p:cNvPr id="4" name="Рисунок 3">
            <a:extLst>
              <a:ext uri="{FF2B5EF4-FFF2-40B4-BE49-F238E27FC236}">
                <a16:creationId xmlns:a16="http://schemas.microsoft.com/office/drawing/2014/main" id="{1EECA423-32EA-1298-864A-E2D7FD436F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238" y="0"/>
            <a:ext cx="1408113"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Заголовок 1">
            <a:extLst>
              <a:ext uri="{FF2B5EF4-FFF2-40B4-BE49-F238E27FC236}">
                <a16:creationId xmlns:a16="http://schemas.microsoft.com/office/drawing/2014/main" id="{2A8C860B-EA3A-F7A7-E758-707F0B7ACA8D}"/>
              </a:ext>
            </a:extLst>
          </p:cNvPr>
          <p:cNvSpPr>
            <a:spLocks noGrp="1"/>
          </p:cNvSpPr>
          <p:nvPr>
            <p:ph type="ctrTitle"/>
          </p:nvPr>
        </p:nvSpPr>
        <p:spPr>
          <a:xfrm>
            <a:off x="1920240" y="96360"/>
            <a:ext cx="9885680" cy="912249"/>
          </a:xfrm>
          <a:solidFill>
            <a:srgbClr val="800000"/>
          </a:solidFill>
        </p:spPr>
        <p:style>
          <a:lnRef idx="3">
            <a:schemeClr val="lt1"/>
          </a:lnRef>
          <a:fillRef idx="1">
            <a:schemeClr val="accent2"/>
          </a:fillRef>
          <a:effectRef idx="1">
            <a:schemeClr val="accent2"/>
          </a:effectRef>
          <a:fontRef idx="minor">
            <a:schemeClr val="lt1"/>
          </a:fontRef>
        </p:style>
        <p:txBody>
          <a:bodyPr rtlCol="0" anchor="ctr">
            <a:normAutofit/>
          </a:bodyPr>
          <a:lstStyle/>
          <a:p>
            <a:pPr algn="ctr" eaLnBrk="1" fontAlgn="auto" hangingPunct="1">
              <a:spcAft>
                <a:spcPts val="0"/>
              </a:spcAft>
              <a:defRPr/>
            </a:pPr>
            <a: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ІСТОРИЧНА ПРОГУЛЯНКА ВУЛИЦЕЮ </a:t>
            </a:r>
            <a:b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uk-UA" sz="2800" b="1" dirty="0">
                <a:ln/>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ЛЕЙТЕНАНТА ПОКЛАДОВА </a:t>
            </a:r>
            <a:endParaRPr lang="ru-RU" sz="2800" b="1" dirty="0">
              <a:ln/>
              <a:solidFill>
                <a:srgbClr val="FFE6B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Подзаголовок 2">
            <a:extLst>
              <a:ext uri="{FF2B5EF4-FFF2-40B4-BE49-F238E27FC236}">
                <a16:creationId xmlns:a16="http://schemas.microsoft.com/office/drawing/2014/main" id="{F253E851-0C02-2744-461E-88A0D5EA6438}"/>
              </a:ext>
            </a:extLst>
          </p:cNvPr>
          <p:cNvSpPr txBox="1">
            <a:spLocks/>
          </p:cNvSpPr>
          <p:nvPr/>
        </p:nvSpPr>
        <p:spPr bwMode="auto">
          <a:xfrm>
            <a:off x="7408506" y="1100036"/>
            <a:ext cx="4613499" cy="5492611"/>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buNone/>
            </a:pPr>
            <a:r>
              <a:rPr lang="uk-UA" sz="2000" dirty="0">
                <a:effectLst/>
                <a:latin typeface="Times New Roman" panose="02020603050405020304" pitchFamily="18" charset="0"/>
                <a:ea typeface="Times New Roman" panose="02020603050405020304" pitchFamily="18" charset="0"/>
                <a:cs typeface="Times New Roman" panose="02020603050405020304" pitchFamily="18" charset="0"/>
              </a:rPr>
              <a:t>За часів </a:t>
            </a:r>
            <a:r>
              <a:rPr lang="uk-UA" sz="2000" dirty="0" err="1">
                <a:effectLst/>
                <a:latin typeface="Times New Roman" panose="02020603050405020304" pitchFamily="18" charset="0"/>
                <a:ea typeface="Times New Roman" panose="02020603050405020304" pitchFamily="18" charset="0"/>
                <a:cs typeface="Times New Roman" panose="02020603050405020304" pitchFamily="18" charset="0"/>
              </a:rPr>
              <a:t>совєтської</a:t>
            </a:r>
            <a:r>
              <a:rPr lang="uk-UA" sz="2000" dirty="0">
                <a:effectLst/>
                <a:latin typeface="Times New Roman" panose="02020603050405020304" pitchFamily="18" charset="0"/>
                <a:ea typeface="Times New Roman" panose="02020603050405020304" pitchFamily="18" charset="0"/>
                <a:cs typeface="Times New Roman" panose="02020603050405020304" pitchFamily="18" charset="0"/>
              </a:rPr>
              <a:t> влади вулицю двічі перейменовували. У 1919 році Херсонська отримала нову назву – вулиця Карла Лібкнехта, з 1959 року –вулиця Карла Маркса. У нових назвах – імена теоретиків та практиків комуністичних ідей.</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0"/>
              </a:spcBef>
              <a:buNone/>
            </a:pPr>
            <a:r>
              <a:rPr lang="uk-UA" sz="2000" dirty="0">
                <a:effectLst/>
                <a:latin typeface="Times New Roman" panose="02020603050405020304" pitchFamily="18" charset="0"/>
                <a:ea typeface="Times New Roman" panose="02020603050405020304" pitchFamily="18" charset="0"/>
                <a:cs typeface="Times New Roman" panose="02020603050405020304" pitchFamily="18" charset="0"/>
              </a:rPr>
              <a:t>У роки Другої світової війни Кременчук було вщент зруйновано (97% будівель були знищені в ході німецького відступу у вересні 1943 року). </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Bef>
                <a:spcPts val="0"/>
              </a:spcBef>
              <a:buNone/>
            </a:pPr>
            <a:r>
              <a:rPr lang="uk-UA" sz="2000" dirty="0">
                <a:effectLst/>
                <a:latin typeface="Times New Roman" panose="02020603050405020304" pitchFamily="18" charset="0"/>
                <a:ea typeface="Times New Roman" panose="02020603050405020304" pitchFamily="18" charset="0"/>
              </a:rPr>
              <a:t>З численних будівель вулиці Херсон-</a:t>
            </a:r>
            <a:r>
              <a:rPr lang="uk-UA" sz="2000" dirty="0" err="1">
                <a:effectLst/>
                <a:latin typeface="Times New Roman" panose="02020603050405020304" pitchFamily="18" charset="0"/>
                <a:ea typeface="Times New Roman" panose="02020603050405020304" pitchFamily="18" charset="0"/>
              </a:rPr>
              <a:t>ської</a:t>
            </a:r>
            <a:r>
              <a:rPr lang="uk-UA" sz="2000" dirty="0">
                <a:effectLst/>
                <a:latin typeface="Times New Roman" panose="02020603050405020304" pitchFamily="18" charset="0"/>
                <a:ea typeface="Times New Roman" panose="02020603050405020304" pitchFamily="18" charset="0"/>
              </a:rPr>
              <a:t> до наших днів збереглися колишні готелі «Вікторія» і «Пальміра».</a:t>
            </a:r>
            <a:r>
              <a:rPr lang="uk-UA"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0000"/>
              </a:lnSpc>
              <a:spcBef>
                <a:spcPts val="0"/>
              </a:spcBef>
              <a:buNone/>
            </a:pPr>
            <a:r>
              <a:rPr lang="uk-UA" sz="1800" b="1" i="1" dirty="0">
                <a:solidFill>
                  <a:srgbClr val="000066"/>
                </a:solidFill>
                <a:latin typeface="Times New Roman" panose="02020603050405020304" pitchFamily="18" charset="0"/>
                <a:cs typeface="Times New Roman" panose="02020603050405020304" pitchFamily="18" charset="0"/>
              </a:rPr>
              <a:t>Посилання на відео: </a:t>
            </a:r>
            <a:r>
              <a:rPr lang="en-US" sz="1800" b="1" i="1" dirty="0">
                <a:solidFill>
                  <a:srgbClr val="000066"/>
                </a:solidFill>
                <a:latin typeface="Times New Roman" panose="02020603050405020304" pitchFamily="18" charset="0"/>
                <a:cs typeface="Times New Roman" panose="02020603050405020304" pitchFamily="18" charset="0"/>
                <a:hlinkClick r:id="rId6"/>
              </a:rPr>
              <a:t>https://youtu.be/ivOlIcNCk88</a:t>
            </a:r>
            <a:r>
              <a:rPr lang="uk-UA" sz="1800" b="1" i="1" dirty="0">
                <a:solidFill>
                  <a:srgbClr val="000066"/>
                </a:solidFill>
                <a:latin typeface="Times New Roman" panose="02020603050405020304" pitchFamily="18" charset="0"/>
                <a:cs typeface="Times New Roman" panose="02020603050405020304" pitchFamily="18" charset="0"/>
              </a:rPr>
              <a:t> </a:t>
            </a:r>
            <a:r>
              <a:rPr lang="uk-UA" sz="23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300"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849D8E29-16C3-4412-0B52-3C682CD9424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0238" y="4321287"/>
            <a:ext cx="3757991" cy="2112721"/>
          </a:xfrm>
          <a:prstGeom prst="rect">
            <a:avLst/>
          </a:prstGeom>
        </p:spPr>
      </p:pic>
      <p:pic>
        <p:nvPicPr>
          <p:cNvPr id="9" name="Рисунок 8">
            <a:extLst>
              <a:ext uri="{FF2B5EF4-FFF2-40B4-BE49-F238E27FC236}">
                <a16:creationId xmlns:a16="http://schemas.microsoft.com/office/drawing/2014/main" id="{0B2F533B-D2BB-8A9F-BE86-FB71FC94E3AF}"/>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438136" y="4582284"/>
            <a:ext cx="3898952" cy="2192693"/>
          </a:xfrm>
          <a:prstGeom prst="rect">
            <a:avLst/>
          </a:prstGeom>
        </p:spPr>
      </p:pic>
      <p:sp>
        <p:nvSpPr>
          <p:cNvPr id="2" name="Подзаголовок 2">
            <a:extLst>
              <a:ext uri="{FF2B5EF4-FFF2-40B4-BE49-F238E27FC236}">
                <a16:creationId xmlns:a16="http://schemas.microsoft.com/office/drawing/2014/main" id="{22E6BAEC-D0AC-2E29-B214-9C0691DF85C2}"/>
              </a:ext>
            </a:extLst>
          </p:cNvPr>
          <p:cNvSpPr txBox="1">
            <a:spLocks/>
          </p:cNvSpPr>
          <p:nvPr/>
        </p:nvSpPr>
        <p:spPr bwMode="auto">
          <a:xfrm>
            <a:off x="498021" y="1524192"/>
            <a:ext cx="2079382" cy="310853"/>
          </a:xfrm>
          <a:prstGeom prst="rect">
            <a:avLst/>
          </a:prstGeom>
          <a:solidFill>
            <a:srgbClr val="FFE7E7"/>
          </a:solidFill>
          <a:ln w="9525">
            <a:solidFill>
              <a:srgbClr val="003399"/>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uk-UA" sz="1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Кременчук 1943 року</a:t>
            </a:r>
            <a:endParaRPr lang="ru-RU" sz="1600" b="1" i="1" dirty="0">
              <a:solidFill>
                <a:srgbClr val="000066"/>
              </a:solidFill>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AC2864CF-9BD7-DC28-4BCD-22915CD5CCEC}"/>
              </a:ext>
            </a:extLst>
          </p:cNvPr>
          <p:cNvSpPr txBox="1">
            <a:spLocks/>
          </p:cNvSpPr>
          <p:nvPr/>
        </p:nvSpPr>
        <p:spPr bwMode="auto">
          <a:xfrm>
            <a:off x="0" y="3165397"/>
            <a:ext cx="2766814" cy="892812"/>
          </a:xfrm>
          <a:prstGeom prst="rect">
            <a:avLst/>
          </a:prstGeom>
          <a:solidFill>
            <a:srgbClr val="FFE7E7"/>
          </a:solidFill>
          <a:ln w="9525">
            <a:solidFill>
              <a:srgbClr val="003399"/>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uk-UA" sz="1600" b="1" i="1" dirty="0">
                <a:solidFill>
                  <a:srgbClr val="000066"/>
                </a:solidFill>
                <a:effectLst/>
                <a:latin typeface="Times New Roman" panose="02020603050405020304" pitchFamily="18" charset="0"/>
                <a:ea typeface="Times New Roman" panose="02020603050405020304" pitchFamily="18" charset="0"/>
                <a:cs typeface="Times New Roman" panose="02020603050405020304" pitchFamily="18" charset="0"/>
              </a:rPr>
              <a:t>Замальовки зруйнованого Кременчука з власного архіву краєзнавця Євгена Бергера </a:t>
            </a:r>
            <a:endParaRPr lang="ru-RU" sz="1600" b="1" i="1" dirty="0">
              <a:solidFill>
                <a:srgbClr val="000066"/>
              </a:solidFill>
              <a:latin typeface="Times New Roman" panose="02020603050405020304" pitchFamily="18" charset="0"/>
              <a:cs typeface="Times New Roman" panose="02020603050405020304" pitchFamily="18" charset="0"/>
            </a:endParaRPr>
          </a:p>
        </p:txBody>
      </p:sp>
      <p:sp>
        <p:nvSpPr>
          <p:cNvPr id="10" name="Стрелка: изогнутая вниз 9">
            <a:extLst>
              <a:ext uri="{FF2B5EF4-FFF2-40B4-BE49-F238E27FC236}">
                <a16:creationId xmlns:a16="http://schemas.microsoft.com/office/drawing/2014/main" id="{B6BF7AB8-37AD-D938-D1F5-A55FC06FA6ED}"/>
              </a:ext>
            </a:extLst>
          </p:cNvPr>
          <p:cNvSpPr/>
          <p:nvPr/>
        </p:nvSpPr>
        <p:spPr>
          <a:xfrm rot="699615">
            <a:off x="2326229" y="3955632"/>
            <a:ext cx="1838077" cy="566514"/>
          </a:xfrm>
          <a:prstGeom prst="curvedDownArrow">
            <a:avLst/>
          </a:prstGeom>
          <a:solidFill>
            <a:srgbClr val="FFE7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102236971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1881</TotalTime>
  <Words>1407</Words>
  <Application>Microsoft Office PowerPoint</Application>
  <PresentationFormat>Широкоэкранный</PresentationFormat>
  <Paragraphs>66</Paragraphs>
  <Slides>14</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14</vt:i4>
      </vt:variant>
    </vt:vector>
  </HeadingPairs>
  <TitlesOfParts>
    <vt:vector size="21" baseType="lpstr">
      <vt:lpstr>Arial</vt:lpstr>
      <vt:lpstr>Calibri</vt:lpstr>
      <vt:lpstr>Calibri Light</vt:lpstr>
      <vt:lpstr>Mistral</vt:lpstr>
      <vt:lpstr>Times New Roman</vt:lpstr>
      <vt:lpstr>Wingdings</vt:lpstr>
      <vt:lpstr>Тема Office</vt:lpstr>
      <vt:lpstr>Всеукраїнський інтерактивний конкурс  «МАН-Юніор Дослідник» Номінація «Історик-Юніор»</vt:lpstr>
      <vt:lpstr>МЕТА ТА ЗАВДАННЯ ДОСЛІДЖЕННЯ </vt:lpstr>
      <vt:lpstr>ЗАПРОШУЄМО НА ІСТОРИЧНУ ПРОГУЛЯНКУ ВУЛИЦЕЮ ЛЕЙТЕНАНТА ПОКЛАДОВА </vt:lpstr>
      <vt:lpstr>ІСТОРИЧНА ПРОГУЛЯНКА ВУЛИЦЕЮ  ЛЕЙТЕНАНТА ПОКЛАДОВА </vt:lpstr>
      <vt:lpstr>ІСТОРИЧНА ПРОГУЛЯНКА ВУЛИЦЕЮ  ЛЕЙТЕНАНТА ПОКЛАДОВА </vt:lpstr>
      <vt:lpstr>ІСТОРИЧНА ПРОГУЛЯНКА ВУЛИЦЕЮ  ЛЕЙТЕНАНТА ПОКЛАДОВА </vt:lpstr>
      <vt:lpstr>ІСТОРИЧНА ПРОГУЛЯНКА ВУЛИЦЕЮ  ЛЕЙТЕНАНТА ПОКЛАДОВА </vt:lpstr>
      <vt:lpstr>ІСТОРИЧНА ПРОГУЛЯНКА ВУЛИЦЕЮ  ЛЕЙТЕНАНТА ПОКЛАДОВА </vt:lpstr>
      <vt:lpstr>ІСТОРИЧНА ПРОГУЛЯНКА ВУЛИЦЕЮ  ЛЕЙТЕНАНТА ПОКЛАДОВА </vt:lpstr>
      <vt:lpstr>ІСТОРИЧНА ПРОГУЛЯНКА ВУЛИЦЕЮ  ЛЕЙТЕНАНТА ПОКЛАДОВА. ГОТЕЛЬ «ВІКТОРІЯ» </vt:lpstr>
      <vt:lpstr>ІСТОРИЧНА ПРОГУЛЯНКА ВУЛИЦЕЮ  ЛЕЙТЕНАНТА ПОКЛАДОВА. ГОТЕЛЬ «ПАЛЬМІРА» </vt:lpstr>
      <vt:lpstr>ІСТОРИЧНА ПРОГУЛЯНКА ВУЛИЦЕЮ  ЛЕЙТЕНАНТА ПОКЛАДОВА</vt:lpstr>
      <vt:lpstr>ВИСНОВКИ</vt:lpstr>
      <vt:lpstr>СПИСОК ВИКОРИСТАНИХ ДЖЕРЕЛ</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Всеукраїнський інтерактивний конкурс  «МАН-Юніор Дослідник» Номінація «Історик-Юніор»</dc:title>
  <dc:creator>Владислав Карпенко</dc:creator>
  <cp:lastModifiedBy>Владислав Карпенко</cp:lastModifiedBy>
  <cp:revision>67</cp:revision>
  <dcterms:created xsi:type="dcterms:W3CDTF">2024-04-07T10:12:21Z</dcterms:created>
  <dcterms:modified xsi:type="dcterms:W3CDTF">2024-04-12T11:52:01Z</dcterms:modified>
</cp:coreProperties>
</file>