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61" r:id="rId15"/>
    <p:sldId id="273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B91"/>
    <a:srgbClr val="9C0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82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991B98-B925-4E18-8AC9-0F55F632D009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4DDF1C7-3258-44B3-96EE-90A11E633F94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  <a:alpha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uk-UA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41E717D9-5B20-4C29-856F-2D4B31FA9D70}" type="sibTrans" cxnId="{75B0B0C9-1C68-43DE-98D3-697BC79EEEE4}">
      <dgm:prSet/>
      <dgm:spPr/>
      <dgm:t>
        <a:bodyPr/>
        <a:lstStyle/>
        <a:p>
          <a:endParaRPr lang="uk-UA"/>
        </a:p>
      </dgm:t>
    </dgm:pt>
    <dgm:pt modelId="{182DCFCD-3FFB-4C5C-8277-24F0096829BD}" type="parTrans" cxnId="{75B0B0C9-1C68-43DE-98D3-697BC79EEEE4}">
      <dgm:prSet/>
      <dgm:spPr/>
      <dgm:t>
        <a:bodyPr/>
        <a:lstStyle/>
        <a:p>
          <a:endParaRPr lang="uk-UA"/>
        </a:p>
      </dgm:t>
    </dgm:pt>
    <dgm:pt modelId="{31821020-932A-48CA-883C-164253049D38}" type="pres">
      <dgm:prSet presAssocID="{46991B98-B925-4E18-8AC9-0F55F632D00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37F53FF6-DEE4-40C2-ABA4-F558916E0976}" type="pres">
      <dgm:prSet presAssocID="{64DDF1C7-3258-44B3-96EE-90A11E633F94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uk-UA"/>
        </a:p>
      </dgm:t>
    </dgm:pt>
    <dgm:pt modelId="{5A1BE448-91A8-4543-8EC8-DC02213B63C8}" type="pres">
      <dgm:prSet presAssocID="{64DDF1C7-3258-44B3-96EE-90A11E633F94}" presName="rootComposite" presStyleCnt="0">
        <dgm:presLayoutVars/>
      </dgm:prSet>
      <dgm:spPr/>
      <dgm:t>
        <a:bodyPr/>
        <a:lstStyle/>
        <a:p>
          <a:endParaRPr lang="uk-UA"/>
        </a:p>
      </dgm:t>
    </dgm:pt>
    <dgm:pt modelId="{39AC0C36-3335-4C2B-8B1C-CD9884476A9C}" type="pres">
      <dgm:prSet presAssocID="{64DDF1C7-3258-44B3-96EE-90A11E633F94}" presName="rootText" presStyleLbl="node0" presStyleIdx="0" presStyleCnt="1" custScaleY="400000" custLinFactY="100000" custLinFactNeighborY="100000">
        <dgm:presLayoutVars>
          <dgm:chMax/>
          <dgm:chPref val="4"/>
        </dgm:presLayoutVars>
      </dgm:prSet>
      <dgm:spPr>
        <a:xfrm>
          <a:off x="0" y="0"/>
          <a:ext cx="8712967" cy="2232248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uk-UA"/>
        </a:p>
      </dgm:t>
    </dgm:pt>
    <dgm:pt modelId="{38FEBD84-6110-4E96-B619-1EE88E6EB2F7}" type="pres">
      <dgm:prSet presAssocID="{64DDF1C7-3258-44B3-96EE-90A11E633F94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</dgm:ptLst>
  <dgm:cxnLst>
    <dgm:cxn modelId="{D1752B03-EFED-4D1E-B835-DCDA4E2F48F4}" type="presOf" srcId="{64DDF1C7-3258-44B3-96EE-90A11E633F94}" destId="{39AC0C36-3335-4C2B-8B1C-CD9884476A9C}" srcOrd="0" destOrd="0" presId="urn:microsoft.com/office/officeart/2008/layout/PictureAccentList"/>
    <dgm:cxn modelId="{75B0B0C9-1C68-43DE-98D3-697BC79EEEE4}" srcId="{46991B98-B925-4E18-8AC9-0F55F632D009}" destId="{64DDF1C7-3258-44B3-96EE-90A11E633F94}" srcOrd="0" destOrd="0" parTransId="{182DCFCD-3FFB-4C5C-8277-24F0096829BD}" sibTransId="{41E717D9-5B20-4C29-856F-2D4B31FA9D70}"/>
    <dgm:cxn modelId="{E862F39D-70DA-4DA2-8E9C-BC3E1040BFFC}" type="presOf" srcId="{46991B98-B925-4E18-8AC9-0F55F632D009}" destId="{31821020-932A-48CA-883C-164253049D38}" srcOrd="0" destOrd="0" presId="urn:microsoft.com/office/officeart/2008/layout/PictureAccentList"/>
    <dgm:cxn modelId="{4BE8125C-460B-46B0-A273-50737CB3DFAC}" type="presParOf" srcId="{31821020-932A-48CA-883C-164253049D38}" destId="{37F53FF6-DEE4-40C2-ABA4-F558916E0976}" srcOrd="0" destOrd="0" presId="urn:microsoft.com/office/officeart/2008/layout/PictureAccentList"/>
    <dgm:cxn modelId="{DF64220D-F95D-4D54-BCA2-B6186696F20D}" type="presParOf" srcId="{37F53FF6-DEE4-40C2-ABA4-F558916E0976}" destId="{5A1BE448-91A8-4543-8EC8-DC02213B63C8}" srcOrd="0" destOrd="0" presId="urn:microsoft.com/office/officeart/2008/layout/PictureAccentList"/>
    <dgm:cxn modelId="{6174905C-3EB1-4945-86BF-28F649F39694}" type="presParOf" srcId="{5A1BE448-91A8-4543-8EC8-DC02213B63C8}" destId="{39AC0C36-3335-4C2B-8B1C-CD9884476A9C}" srcOrd="0" destOrd="0" presId="urn:microsoft.com/office/officeart/2008/layout/PictureAccentList"/>
    <dgm:cxn modelId="{E9B58C79-B499-4E19-9015-9D49BEB374CF}" type="presParOf" srcId="{37F53FF6-DEE4-40C2-ABA4-F558916E0976}" destId="{38FEBD84-6110-4E96-B619-1EE88E6EB2F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991B98-B925-4E18-8AC9-0F55F632D009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4DDF1C7-3258-44B3-96EE-90A11E633F94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  <a:alpha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uk-UA" b="0" cap="none" spc="0" dirty="0">
            <a:ln w="0"/>
            <a:solidFill>
              <a:schemeClr val="accent1"/>
            </a:solidFill>
            <a:effectLst/>
          </a:endParaRPr>
        </a:p>
      </dgm:t>
    </dgm:pt>
    <dgm:pt modelId="{41E717D9-5B20-4C29-856F-2D4B31FA9D70}" type="sibTrans" cxnId="{75B0B0C9-1C68-43DE-98D3-697BC79EEEE4}">
      <dgm:prSet/>
      <dgm:spPr/>
      <dgm:t>
        <a:bodyPr/>
        <a:lstStyle/>
        <a:p>
          <a:endParaRPr lang="uk-UA"/>
        </a:p>
      </dgm:t>
    </dgm:pt>
    <dgm:pt modelId="{182DCFCD-3FFB-4C5C-8277-24F0096829BD}" type="parTrans" cxnId="{75B0B0C9-1C68-43DE-98D3-697BC79EEEE4}">
      <dgm:prSet/>
      <dgm:spPr/>
      <dgm:t>
        <a:bodyPr/>
        <a:lstStyle/>
        <a:p>
          <a:endParaRPr lang="uk-UA"/>
        </a:p>
      </dgm:t>
    </dgm:pt>
    <dgm:pt modelId="{31821020-932A-48CA-883C-164253049D38}" type="pres">
      <dgm:prSet presAssocID="{46991B98-B925-4E18-8AC9-0F55F632D00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37F53FF6-DEE4-40C2-ABA4-F558916E0976}" type="pres">
      <dgm:prSet presAssocID="{64DDF1C7-3258-44B3-96EE-90A11E633F94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uk-UA"/>
        </a:p>
      </dgm:t>
    </dgm:pt>
    <dgm:pt modelId="{5A1BE448-91A8-4543-8EC8-DC02213B63C8}" type="pres">
      <dgm:prSet presAssocID="{64DDF1C7-3258-44B3-96EE-90A11E633F94}" presName="rootComposite" presStyleCnt="0">
        <dgm:presLayoutVars/>
      </dgm:prSet>
      <dgm:spPr/>
      <dgm:t>
        <a:bodyPr/>
        <a:lstStyle/>
        <a:p>
          <a:endParaRPr lang="uk-UA"/>
        </a:p>
      </dgm:t>
    </dgm:pt>
    <dgm:pt modelId="{39AC0C36-3335-4C2B-8B1C-CD9884476A9C}" type="pres">
      <dgm:prSet presAssocID="{64DDF1C7-3258-44B3-96EE-90A11E633F94}" presName="rootText" presStyleLbl="node0" presStyleIdx="0" presStyleCnt="1" custScaleX="100000" custScaleY="400000" custLinFactY="200000" custLinFactNeighborX="-11036" custLinFactNeighborY="295096">
        <dgm:presLayoutVars>
          <dgm:chMax/>
          <dgm:chPref val="4"/>
        </dgm:presLayoutVars>
      </dgm:prSet>
      <dgm:spPr>
        <a:xfrm>
          <a:off x="0" y="0"/>
          <a:ext cx="8712967" cy="2232248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uk-UA"/>
        </a:p>
      </dgm:t>
    </dgm:pt>
    <dgm:pt modelId="{38FEBD84-6110-4E96-B619-1EE88E6EB2F7}" type="pres">
      <dgm:prSet presAssocID="{64DDF1C7-3258-44B3-96EE-90A11E633F94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</dgm:ptLst>
  <dgm:cxnLst>
    <dgm:cxn modelId="{D1752B03-EFED-4D1E-B835-DCDA4E2F48F4}" type="presOf" srcId="{64DDF1C7-3258-44B3-96EE-90A11E633F94}" destId="{39AC0C36-3335-4C2B-8B1C-CD9884476A9C}" srcOrd="0" destOrd="0" presId="urn:microsoft.com/office/officeart/2008/layout/PictureAccentList"/>
    <dgm:cxn modelId="{75B0B0C9-1C68-43DE-98D3-697BC79EEEE4}" srcId="{46991B98-B925-4E18-8AC9-0F55F632D009}" destId="{64DDF1C7-3258-44B3-96EE-90A11E633F94}" srcOrd="0" destOrd="0" parTransId="{182DCFCD-3FFB-4C5C-8277-24F0096829BD}" sibTransId="{41E717D9-5B20-4C29-856F-2D4B31FA9D70}"/>
    <dgm:cxn modelId="{E862F39D-70DA-4DA2-8E9C-BC3E1040BFFC}" type="presOf" srcId="{46991B98-B925-4E18-8AC9-0F55F632D009}" destId="{31821020-932A-48CA-883C-164253049D38}" srcOrd="0" destOrd="0" presId="urn:microsoft.com/office/officeart/2008/layout/PictureAccentList"/>
    <dgm:cxn modelId="{4BE8125C-460B-46B0-A273-50737CB3DFAC}" type="presParOf" srcId="{31821020-932A-48CA-883C-164253049D38}" destId="{37F53FF6-DEE4-40C2-ABA4-F558916E0976}" srcOrd="0" destOrd="0" presId="urn:microsoft.com/office/officeart/2008/layout/PictureAccentList"/>
    <dgm:cxn modelId="{DF64220D-F95D-4D54-BCA2-B6186696F20D}" type="presParOf" srcId="{37F53FF6-DEE4-40C2-ABA4-F558916E0976}" destId="{5A1BE448-91A8-4543-8EC8-DC02213B63C8}" srcOrd="0" destOrd="0" presId="urn:microsoft.com/office/officeart/2008/layout/PictureAccentList"/>
    <dgm:cxn modelId="{6174905C-3EB1-4945-86BF-28F649F39694}" type="presParOf" srcId="{5A1BE448-91A8-4543-8EC8-DC02213B63C8}" destId="{39AC0C36-3335-4C2B-8B1C-CD9884476A9C}" srcOrd="0" destOrd="0" presId="urn:microsoft.com/office/officeart/2008/layout/PictureAccentList"/>
    <dgm:cxn modelId="{E9B58C79-B499-4E19-9015-9D49BEB374CF}" type="presParOf" srcId="{37F53FF6-DEE4-40C2-ABA4-F558916E0976}" destId="{38FEBD84-6110-4E96-B619-1EE88E6EB2F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991B98-B925-4E18-8AC9-0F55F632D009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4DDF1C7-3258-44B3-96EE-90A11E633F94}">
      <dgm:prSet phldrT="[Текст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  <a:alpha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uk-UA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41E717D9-5B20-4C29-856F-2D4B31FA9D70}" type="sibTrans" cxnId="{75B0B0C9-1C68-43DE-98D3-697BC79EEEE4}">
      <dgm:prSet/>
      <dgm:spPr/>
      <dgm:t>
        <a:bodyPr/>
        <a:lstStyle/>
        <a:p>
          <a:endParaRPr lang="uk-UA"/>
        </a:p>
      </dgm:t>
    </dgm:pt>
    <dgm:pt modelId="{182DCFCD-3FFB-4C5C-8277-24F0096829BD}" type="parTrans" cxnId="{75B0B0C9-1C68-43DE-98D3-697BC79EEEE4}">
      <dgm:prSet/>
      <dgm:spPr/>
      <dgm:t>
        <a:bodyPr/>
        <a:lstStyle/>
        <a:p>
          <a:endParaRPr lang="uk-UA"/>
        </a:p>
      </dgm:t>
    </dgm:pt>
    <dgm:pt modelId="{31821020-932A-48CA-883C-164253049D38}" type="pres">
      <dgm:prSet presAssocID="{46991B98-B925-4E18-8AC9-0F55F632D00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37F53FF6-DEE4-40C2-ABA4-F558916E0976}" type="pres">
      <dgm:prSet presAssocID="{64DDF1C7-3258-44B3-96EE-90A11E633F94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uk-UA"/>
        </a:p>
      </dgm:t>
    </dgm:pt>
    <dgm:pt modelId="{5A1BE448-91A8-4543-8EC8-DC02213B63C8}" type="pres">
      <dgm:prSet presAssocID="{64DDF1C7-3258-44B3-96EE-90A11E633F94}" presName="rootComposite" presStyleCnt="0">
        <dgm:presLayoutVars/>
      </dgm:prSet>
      <dgm:spPr/>
      <dgm:t>
        <a:bodyPr/>
        <a:lstStyle/>
        <a:p>
          <a:endParaRPr lang="uk-UA"/>
        </a:p>
      </dgm:t>
    </dgm:pt>
    <dgm:pt modelId="{39AC0C36-3335-4C2B-8B1C-CD9884476A9C}" type="pres">
      <dgm:prSet presAssocID="{64DDF1C7-3258-44B3-96EE-90A11E633F94}" presName="rootText" presStyleLbl="node0" presStyleIdx="0" presStyleCnt="1" custScaleY="400000" custLinFactY="21051" custLinFactNeighborY="100000">
        <dgm:presLayoutVars>
          <dgm:chMax/>
          <dgm:chPref val="4"/>
        </dgm:presLayoutVars>
      </dgm:prSet>
      <dgm:spPr>
        <a:xfrm>
          <a:off x="0" y="0"/>
          <a:ext cx="8712967" cy="2232248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uk-UA"/>
        </a:p>
      </dgm:t>
    </dgm:pt>
    <dgm:pt modelId="{38FEBD84-6110-4E96-B619-1EE88E6EB2F7}" type="pres">
      <dgm:prSet presAssocID="{64DDF1C7-3258-44B3-96EE-90A11E633F94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</dgm:ptLst>
  <dgm:cxnLst>
    <dgm:cxn modelId="{D1752B03-EFED-4D1E-B835-DCDA4E2F48F4}" type="presOf" srcId="{64DDF1C7-3258-44B3-96EE-90A11E633F94}" destId="{39AC0C36-3335-4C2B-8B1C-CD9884476A9C}" srcOrd="0" destOrd="0" presId="urn:microsoft.com/office/officeart/2008/layout/PictureAccentList"/>
    <dgm:cxn modelId="{75B0B0C9-1C68-43DE-98D3-697BC79EEEE4}" srcId="{46991B98-B925-4E18-8AC9-0F55F632D009}" destId="{64DDF1C7-3258-44B3-96EE-90A11E633F94}" srcOrd="0" destOrd="0" parTransId="{182DCFCD-3FFB-4C5C-8277-24F0096829BD}" sibTransId="{41E717D9-5B20-4C29-856F-2D4B31FA9D70}"/>
    <dgm:cxn modelId="{E862F39D-70DA-4DA2-8E9C-BC3E1040BFFC}" type="presOf" srcId="{46991B98-B925-4E18-8AC9-0F55F632D009}" destId="{31821020-932A-48CA-883C-164253049D38}" srcOrd="0" destOrd="0" presId="urn:microsoft.com/office/officeart/2008/layout/PictureAccentList"/>
    <dgm:cxn modelId="{4BE8125C-460B-46B0-A273-50737CB3DFAC}" type="presParOf" srcId="{31821020-932A-48CA-883C-164253049D38}" destId="{37F53FF6-DEE4-40C2-ABA4-F558916E0976}" srcOrd="0" destOrd="0" presId="urn:microsoft.com/office/officeart/2008/layout/PictureAccentList"/>
    <dgm:cxn modelId="{DF64220D-F95D-4D54-BCA2-B6186696F20D}" type="presParOf" srcId="{37F53FF6-DEE4-40C2-ABA4-F558916E0976}" destId="{5A1BE448-91A8-4543-8EC8-DC02213B63C8}" srcOrd="0" destOrd="0" presId="urn:microsoft.com/office/officeart/2008/layout/PictureAccentList"/>
    <dgm:cxn modelId="{6174905C-3EB1-4945-86BF-28F649F39694}" type="presParOf" srcId="{5A1BE448-91A8-4543-8EC8-DC02213B63C8}" destId="{39AC0C36-3335-4C2B-8B1C-CD9884476A9C}" srcOrd="0" destOrd="0" presId="urn:microsoft.com/office/officeart/2008/layout/PictureAccentList"/>
    <dgm:cxn modelId="{E9B58C79-B499-4E19-9015-9D49BEB374CF}" type="presParOf" srcId="{37F53FF6-DEE4-40C2-ABA4-F558916E0976}" destId="{38FEBD84-6110-4E96-B619-1EE88E6EB2F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C0C36-3335-4C2B-8B1C-CD9884476A9C}">
      <dsp:nvSpPr>
        <dsp:cNvPr id="0" name=""/>
        <dsp:cNvSpPr/>
      </dsp:nvSpPr>
      <dsp:spPr>
        <a:xfrm>
          <a:off x="0" y="0"/>
          <a:ext cx="7375189" cy="1274574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8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37331" y="37331"/>
        <a:ext cx="7300527" cy="1199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C0C36-3335-4C2B-8B1C-CD9884476A9C}">
      <dsp:nvSpPr>
        <dsp:cNvPr id="0" name=""/>
        <dsp:cNvSpPr/>
      </dsp:nvSpPr>
      <dsp:spPr>
        <a:xfrm>
          <a:off x="0" y="0"/>
          <a:ext cx="6105142" cy="2535159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8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b="0" kern="1200" cap="none" spc="0" dirty="0">
            <a:ln w="0"/>
            <a:solidFill>
              <a:schemeClr val="accent1"/>
            </a:solidFill>
            <a:effectLst/>
          </a:endParaRPr>
        </a:p>
      </dsp:txBody>
      <dsp:txXfrm>
        <a:off x="74252" y="74252"/>
        <a:ext cx="5956638" cy="2386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C0C36-3335-4C2B-8B1C-CD9884476A9C}">
      <dsp:nvSpPr>
        <dsp:cNvPr id="0" name=""/>
        <dsp:cNvSpPr/>
      </dsp:nvSpPr>
      <dsp:spPr>
        <a:xfrm>
          <a:off x="0" y="0"/>
          <a:ext cx="7375189" cy="1274574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8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37331" y="37331"/>
        <a:ext cx="7300527" cy="1199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188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0914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950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740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440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099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52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0327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041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0243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370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B1CD6-2E44-44DD-832F-E44D713B0FFF}" type="datetimeFigureOut">
              <a:rPr lang="uk-UA" smtClean="0"/>
              <a:t>13.04.2024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2F585-BF76-427B-BFDA-E4A61617CEB3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341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26136" y="232744"/>
            <a:ext cx="11539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5723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ХМЕЛЬНИЦЬКЕ ТЕРИТОРІАЛЬНЕ ВІДДІЛЕННЯ МАЛОЇ АКАДЕМІЇ НАУК УКРАЇНИ</a:t>
            </a:r>
          </a:p>
          <a:p>
            <a:pPr algn="ctr" defTabSz="115723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КАМ’ЯНЕЦЬ-ПОДІЛЬСЬКЕ МІСЬКЕ НАУКОВЕ ТОВАРИСТВО МАН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20967058"/>
              </p:ext>
            </p:extLst>
          </p:nvPr>
        </p:nvGraphicFramePr>
        <p:xfrm>
          <a:off x="2408403" y="2198257"/>
          <a:ext cx="7375189" cy="127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кутник 5"/>
          <p:cNvSpPr/>
          <p:nvPr/>
        </p:nvSpPr>
        <p:spPr>
          <a:xfrm>
            <a:off x="3183148" y="2327905"/>
            <a:ext cx="58256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«Фігури Ліссажу»</a:t>
            </a:r>
            <a:endParaRPr lang="uk-UA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26134" y="1170047"/>
            <a:ext cx="11539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5723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Всеукраїнський інтерактивний конкурс «МАН–Юніор Дослідник»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652018128"/>
              </p:ext>
            </p:extLst>
          </p:nvPr>
        </p:nvGraphicFramePr>
        <p:xfrm>
          <a:off x="5760720" y="4039376"/>
          <a:ext cx="6105142" cy="2535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Прямокутник 9"/>
          <p:cNvSpPr/>
          <p:nvPr/>
        </p:nvSpPr>
        <p:spPr>
          <a:xfrm>
            <a:off x="5760720" y="4137688"/>
            <a:ext cx="61051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</a:t>
            </a:r>
            <a:r>
              <a:rPr lang="uk-U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виконали:</a:t>
            </a:r>
            <a:endParaRPr lang="uk-UA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Дудко Олександр Артемович, Ясінський Владислав </a:t>
            </a:r>
            <a:r>
              <a:rPr lang="uk-U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Олегович,</a:t>
            </a:r>
          </a:p>
          <a:p>
            <a:pPr algn="just"/>
            <a:r>
              <a:rPr lang="uk-U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 освіти 7 класу </a:t>
            </a:r>
            <a:r>
              <a: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Кам’янець-Подільського ліцею №1 Кам’янець-Подільської міської ради Хмельницької області</a:t>
            </a:r>
          </a:p>
          <a:p>
            <a:pPr algn="just"/>
            <a:endParaRPr lang="uk-UA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</a:t>
            </a:r>
            <a:r>
              <a: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керівник:</a:t>
            </a:r>
          </a:p>
          <a:p>
            <a:pPr algn="just"/>
            <a:r>
              <a:rPr lang="uk-U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Теличко </a:t>
            </a:r>
            <a:r>
              <a: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Іван </a:t>
            </a:r>
            <a:r>
              <a:rPr lang="uk-U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Іванович, вчитель </a:t>
            </a:r>
            <a:r>
              <a: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фізики </a:t>
            </a:r>
            <a:r>
              <a:rPr lang="uk-U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Кам’янець-Подільського ліцею </a:t>
            </a:r>
            <a:r>
              <a: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 Кам’янець-Подільської </a:t>
            </a:r>
            <a:r>
              <a:rPr lang="uk-U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 ради </a:t>
            </a:r>
            <a:r>
              <a: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Хмельницької області</a:t>
            </a:r>
          </a:p>
          <a:p>
            <a:pPr algn="just"/>
            <a:endParaRPr lang="uk-UA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9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  <p:bldP spid="6" grpId="0"/>
      <p:bldP spid="8" grpId="0"/>
      <p:bldGraphic spid="9" grpId="0">
        <p:bldAsOne/>
      </p:bldGraphic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9320" y="16778"/>
            <a:ext cx="11500447" cy="797038"/>
          </a:xfrm>
          <a:prstGeom prst="rect">
            <a:avLst/>
          </a:prstGeom>
        </p:spPr>
        <p:txBody>
          <a:bodyPr lIns="102870" tIns="51435" rIns="102870" bIns="51435" anchor="ctr"/>
          <a:lstStyle>
            <a:lvl1pPr algn="l" defTabSz="1028700" rtl="0" eaLnBrk="1" latinLnBrk="1" hangingPunct="1">
              <a:spcBef>
                <a:spcPct val="0"/>
              </a:spcBef>
              <a:buNone/>
              <a:defRPr sz="45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 фігур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0" y="1655064"/>
            <a:ext cx="5400000" cy="43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767" y="1655064"/>
            <a:ext cx="5400000" cy="43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Прямокутник 9"/>
          <p:cNvSpPr/>
          <p:nvPr/>
        </p:nvSpPr>
        <p:spPr>
          <a:xfrm>
            <a:off x="359321" y="882909"/>
            <a:ext cx="540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60 </a:t>
            </a:r>
            <a:r>
              <a:rPr lang="uk-UA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Гц</a:t>
            </a:r>
            <a:endParaRPr lang="uk-UA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459767" y="882908"/>
            <a:ext cx="540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65 </a:t>
            </a:r>
            <a:r>
              <a:rPr lang="uk-UA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Гц</a:t>
            </a:r>
            <a:endParaRPr lang="uk-UA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4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9320" y="16778"/>
            <a:ext cx="11500447" cy="797038"/>
          </a:xfrm>
          <a:prstGeom prst="rect">
            <a:avLst/>
          </a:prstGeom>
        </p:spPr>
        <p:txBody>
          <a:bodyPr lIns="102870" tIns="51435" rIns="102870" bIns="51435" anchor="ctr"/>
          <a:lstStyle>
            <a:lvl1pPr algn="l" defTabSz="1028700" rtl="0" eaLnBrk="1" latinLnBrk="1" hangingPunct="1">
              <a:spcBef>
                <a:spcPct val="0"/>
              </a:spcBef>
              <a:buNone/>
              <a:defRPr sz="45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 фігур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0" y="1645920"/>
            <a:ext cx="5400000" cy="43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767" y="1645920"/>
            <a:ext cx="5400000" cy="43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Прямокутник 9"/>
          <p:cNvSpPr/>
          <p:nvPr/>
        </p:nvSpPr>
        <p:spPr>
          <a:xfrm>
            <a:off x="359321" y="882909"/>
            <a:ext cx="540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70 </a:t>
            </a:r>
            <a:r>
              <a:rPr lang="uk-UA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Гц</a:t>
            </a:r>
            <a:endParaRPr lang="uk-UA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459767" y="882908"/>
            <a:ext cx="540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75 </a:t>
            </a:r>
            <a:r>
              <a:rPr lang="uk-UA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Гц</a:t>
            </a:r>
            <a:endParaRPr lang="uk-UA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88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9320" y="16778"/>
            <a:ext cx="11500447" cy="797038"/>
          </a:xfrm>
          <a:prstGeom prst="rect">
            <a:avLst/>
          </a:prstGeom>
        </p:spPr>
        <p:txBody>
          <a:bodyPr lIns="102870" tIns="51435" rIns="102870" bIns="51435" anchor="ctr"/>
          <a:lstStyle>
            <a:lvl1pPr algn="l" defTabSz="1028700" rtl="0" eaLnBrk="1" latinLnBrk="1" hangingPunct="1">
              <a:spcBef>
                <a:spcPct val="0"/>
              </a:spcBef>
              <a:buNone/>
              <a:defRPr sz="45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 фігур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0" y="1645920"/>
            <a:ext cx="5400000" cy="43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767" y="1645920"/>
            <a:ext cx="5400000" cy="43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Прямокутник 9"/>
          <p:cNvSpPr/>
          <p:nvPr/>
        </p:nvSpPr>
        <p:spPr>
          <a:xfrm>
            <a:off x="359321" y="882909"/>
            <a:ext cx="540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80 </a:t>
            </a:r>
            <a:r>
              <a:rPr lang="uk-UA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Гц</a:t>
            </a:r>
            <a:endParaRPr lang="uk-UA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459767" y="882908"/>
            <a:ext cx="540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85 </a:t>
            </a:r>
            <a:r>
              <a:rPr lang="uk-UA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Гц</a:t>
            </a:r>
            <a:endParaRPr lang="uk-UA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5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9320" y="16778"/>
            <a:ext cx="11500447" cy="797038"/>
          </a:xfrm>
          <a:prstGeom prst="rect">
            <a:avLst/>
          </a:prstGeom>
        </p:spPr>
        <p:txBody>
          <a:bodyPr lIns="102870" tIns="51435" rIns="102870" bIns="51435" anchor="ctr"/>
          <a:lstStyle>
            <a:lvl1pPr algn="l" defTabSz="1028700" rtl="0" eaLnBrk="1" latinLnBrk="1" hangingPunct="1">
              <a:spcBef>
                <a:spcPct val="0"/>
              </a:spcBef>
              <a:buNone/>
              <a:defRPr sz="45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359321" y="968246"/>
            <a:ext cx="78889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Метод фігур Ліссажу використовується для визначення частоти </a:t>
            </a: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невідомого гармонійного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коливання. Досліджуване коливання складається із взаємно </a:t>
            </a: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перпендикулярним йому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коливанням відомої частоти. В результаті додавання коливань виходять криві </a:t>
            </a: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складної форми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(фігури Ліссажу), по виду яких можна визначити частоту досліджуваного сингала</a:t>
            </a: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5" t="9173" r="9252" b="9228"/>
          <a:stretch/>
        </p:blipFill>
        <p:spPr>
          <a:xfrm>
            <a:off x="8473178" y="1158474"/>
            <a:ext cx="3363729" cy="336856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кутник 5"/>
          <p:cNvSpPr/>
          <p:nvPr/>
        </p:nvSpPr>
        <p:spPr>
          <a:xfrm>
            <a:off x="8473177" y="4660299"/>
            <a:ext cx="3363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експериментальної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 роботи</a:t>
            </a:r>
            <a:endParaRPr lang="uk-UA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58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9320" y="16778"/>
            <a:ext cx="11500447" cy="797038"/>
          </a:xfrm>
          <a:prstGeom prst="rect">
            <a:avLst/>
          </a:prstGeom>
        </p:spPr>
        <p:txBody>
          <a:bodyPr lIns="102870" tIns="51435" rIns="102870" bIns="51435" anchor="ctr"/>
          <a:lstStyle>
            <a:lvl1pPr algn="l" defTabSz="1028700" rtl="0" eaLnBrk="1" latinLnBrk="1" hangingPunct="1">
              <a:spcBef>
                <a:spcPct val="0"/>
              </a:spcBef>
              <a:buNone/>
              <a:defRPr sz="45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345776" y="1021189"/>
            <a:ext cx="115004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Акустична техніка. Т.4. Основи архітектурної та фізіологічної акустики: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Навч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Посібник /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Дідковський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В.С.,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Луньова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С.А. – Київ, 2001, – 424 с.</a:t>
            </a:r>
          </a:p>
          <a:p>
            <a:pPr indent="447675" algn="just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2. О.П. Гребінь. Конспект лекцій з дисципліни «Архітектурна акустика», розділ «Проектування акустичних умов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кінотеатральних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зал» / О.П. Гребінь, Н.Ф. Левенець. – К.: НТУУ «КПІ», ФЕЛ, 2016. – 104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</a:p>
          <a:p>
            <a:pPr indent="447675"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Загальна гігієна з основами екології: Підручник / Кондратюк В.А.,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Сергета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В.М., Бойчук Б.Р. та ін. – Тернопіль, 2003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447675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4. Козицький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С.В. Поліщук Д.Д., Механіка. Підручник, т.1; Курс загальної фізики у 6т.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– Одеса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Астропринт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2011. – 472 с.</a:t>
            </a:r>
          </a:p>
          <a:p>
            <a:pPr indent="447675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5.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Чолпан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П.П. Основи фізики. К.: Вища школа, 1995, 488 с.</a:t>
            </a:r>
          </a:p>
          <a:p>
            <a:pPr indent="447675" algn="just"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6.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Свірідова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О.В.,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Спіріхіна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М.П..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Сліозберг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Т.М.,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Свірідова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О.В., Фізика.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Навчальний посібник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– О.: Наука і техніка, 2015. – 184с.</a:t>
            </a:r>
          </a:p>
        </p:txBody>
      </p:sp>
    </p:spTree>
    <p:extLst>
      <p:ext uri="{BB962C8B-B14F-4D97-AF65-F5344CB8AC3E}">
        <p14:creationId xmlns:p14="http://schemas.microsoft.com/office/powerpoint/2010/main" val="10659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54363913"/>
              </p:ext>
            </p:extLst>
          </p:nvPr>
        </p:nvGraphicFramePr>
        <p:xfrm>
          <a:off x="2408405" y="2618503"/>
          <a:ext cx="7375189" cy="127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кутник 5"/>
          <p:cNvSpPr/>
          <p:nvPr/>
        </p:nvSpPr>
        <p:spPr>
          <a:xfrm>
            <a:off x="3307255" y="2714622"/>
            <a:ext cx="55774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Дякуємо за увагу</a:t>
            </a:r>
            <a:endParaRPr lang="uk-UA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585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9320" y="16778"/>
            <a:ext cx="11500447" cy="797038"/>
          </a:xfrm>
          <a:prstGeom prst="rect">
            <a:avLst/>
          </a:prstGeom>
        </p:spPr>
        <p:txBody>
          <a:bodyPr lIns="102870" tIns="51435" rIns="102870" bIns="51435" anchor="ctr"/>
          <a:lstStyle>
            <a:lvl1pPr algn="l" defTabSz="1028700" rtl="0" eaLnBrk="1" latinLnBrk="1" hangingPunct="1">
              <a:spcBef>
                <a:spcPct val="0"/>
              </a:spcBef>
              <a:buNone/>
              <a:defRPr sz="45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апарат дослідження</a:t>
            </a:r>
            <a:endParaRPr lang="uk-UA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59320" y="965205"/>
            <a:ext cx="1150044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 проєкту</a:t>
            </a:r>
            <a:r>
              <a:rPr lang="uk-UA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полягає у моделюванні та досліджені фігур Ліссажу утворених з допомогою звукових коливань зі змінними частотами.</a:t>
            </a:r>
          </a:p>
          <a:p>
            <a:pPr indent="450215" algn="just">
              <a:spcBef>
                <a:spcPts val="1200"/>
              </a:spcBef>
              <a:spcAft>
                <a:spcPts val="0"/>
              </a:spcAft>
            </a:pPr>
            <a:r>
              <a:rPr lang="uk-UA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досягнення зазначених цілей вирішувалися такі </a:t>
            </a:r>
            <a:r>
              <a:rPr lang="uk-UA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дослідження:</a:t>
            </a:r>
            <a:endParaRPr lang="uk-UA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конструкцію для відображення звукових коливань;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комплексні експериментальні дослідження утворених фігур за допомогою світлових лазерних ефектів.</a:t>
            </a:r>
          </a:p>
        </p:txBody>
      </p:sp>
    </p:spTree>
    <p:extLst>
      <p:ext uri="{BB962C8B-B14F-4D97-AF65-F5344CB8AC3E}">
        <p14:creationId xmlns:p14="http://schemas.microsoft.com/office/powerpoint/2010/main" val="150143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9320" y="16778"/>
            <a:ext cx="11500447" cy="797038"/>
          </a:xfrm>
          <a:prstGeom prst="rect">
            <a:avLst/>
          </a:prstGeom>
        </p:spPr>
        <p:txBody>
          <a:bodyPr lIns="102870" tIns="51435" rIns="102870" bIns="51435" anchor="ctr"/>
          <a:lstStyle>
            <a:lvl1pPr algn="l" defTabSz="1028700" rtl="0" eaLnBrk="1" latinLnBrk="1" hangingPunct="1">
              <a:spcBef>
                <a:spcPct val="0"/>
              </a:spcBef>
              <a:buNone/>
              <a:defRPr sz="45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Фігури Ліссажу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359320" y="965205"/>
            <a:ext cx="115004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Фігури Ліссажу - це замкнуті траєкторії, які прокреслюються точкою, що здійснює одночасно два гармонійних коливання у двох взаємно перпендикулярних напрямках. Вид фігур залежить від співвідношення між частотами, фазами і амплітудами обох коливань.</a:t>
            </a:r>
            <a:endParaRPr lang="uk-UA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0" y="3519750"/>
            <a:ext cx="2520000" cy="25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499" y="3519750"/>
            <a:ext cx="2520000" cy="25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88" y="3519750"/>
            <a:ext cx="2520000" cy="25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767" y="3519750"/>
            <a:ext cx="2520000" cy="25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80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9320" y="16778"/>
            <a:ext cx="11500447" cy="797038"/>
          </a:xfrm>
          <a:prstGeom prst="rect">
            <a:avLst/>
          </a:prstGeom>
        </p:spPr>
        <p:txBody>
          <a:bodyPr lIns="102870" tIns="51435" rIns="102870" bIns="51435" anchor="ctr"/>
          <a:lstStyle>
            <a:lvl1pPr algn="l" defTabSz="1028700" rtl="0" eaLnBrk="1" latinLnBrk="1" hangingPunct="1">
              <a:spcBef>
                <a:spcPct val="0"/>
              </a:spcBef>
              <a:buNone/>
              <a:defRPr sz="45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</a:t>
            </a:r>
            <a:r>
              <a:rPr lang="uk-UA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звуку</a:t>
            </a:r>
            <a:endParaRPr lang="uk-UA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59320" y="965205"/>
            <a:ext cx="115004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Пружні хвилі, які розповсюджуються в суцільних середовищах, називають звуковими.</a:t>
            </a:r>
            <a:endParaRPr lang="uk-UA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359320" y="2183500"/>
            <a:ext cx="62374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 звукових належать хвилі, частоти яких лежить в межах сприйняття органами слуху. Людина сприймає звуки тоді, коли на його органи слуху діють хвилі з частотами від 16 до 20 000 </a:t>
            </a:r>
            <a:r>
              <a:rPr lang="uk-UA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Гц</a:t>
            </a: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uk-UA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242" y="1728005"/>
            <a:ext cx="4684526" cy="406929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948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9320" y="16778"/>
            <a:ext cx="11500447" cy="797038"/>
          </a:xfrm>
          <a:prstGeom prst="rect">
            <a:avLst/>
          </a:prstGeom>
        </p:spPr>
        <p:txBody>
          <a:bodyPr lIns="102870" tIns="51435" rIns="102870" bIns="51435" anchor="ctr"/>
          <a:lstStyle>
            <a:lvl1pPr algn="l" defTabSz="1028700" rtl="0" eaLnBrk="1" latinLnBrk="1" hangingPunct="1">
              <a:spcBef>
                <a:spcPct val="0"/>
              </a:spcBef>
              <a:buNone/>
              <a:defRPr sz="45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 фігур</a:t>
            </a:r>
            <a:endParaRPr lang="uk-UA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6748271" y="968246"/>
            <a:ext cx="51114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Для створення фігур нам знадобиться: акустична система, лазерна указка, дзеркало і на смартфон додаток частотний звуковий генератор.</a:t>
            </a:r>
            <a:endParaRPr lang="uk-UA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85"/>
          <a:stretch/>
        </p:blipFill>
        <p:spPr>
          <a:xfrm>
            <a:off x="6748271" y="4169664"/>
            <a:ext cx="5111495" cy="18653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36" y="877824"/>
            <a:ext cx="6354531" cy="515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9320" y="16778"/>
            <a:ext cx="11500447" cy="797038"/>
          </a:xfrm>
          <a:prstGeom prst="rect">
            <a:avLst/>
          </a:prstGeom>
        </p:spPr>
        <p:txBody>
          <a:bodyPr lIns="102870" tIns="51435" rIns="102870" bIns="51435" anchor="ctr"/>
          <a:lstStyle>
            <a:lvl1pPr algn="l" defTabSz="1028700" rtl="0" eaLnBrk="1" latinLnBrk="1" hangingPunct="1">
              <a:spcBef>
                <a:spcPct val="0"/>
              </a:spcBef>
              <a:buNone/>
              <a:defRPr sz="45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 фігур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359320" y="882909"/>
            <a:ext cx="11500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Додатки «Частотний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звуковий </a:t>
            </a: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генератор».</a:t>
            </a:r>
            <a:endParaRPr lang="uk-UA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7" b="2129"/>
          <a:stretch/>
        </p:blipFill>
        <p:spPr>
          <a:xfrm>
            <a:off x="1508582" y="1527633"/>
            <a:ext cx="9201922" cy="459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1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9320" y="16778"/>
            <a:ext cx="11500447" cy="797038"/>
          </a:xfrm>
          <a:prstGeom prst="rect">
            <a:avLst/>
          </a:prstGeom>
        </p:spPr>
        <p:txBody>
          <a:bodyPr lIns="102870" tIns="51435" rIns="102870" bIns="51435" anchor="ctr"/>
          <a:lstStyle>
            <a:lvl1pPr algn="l" defTabSz="1028700" rtl="0" eaLnBrk="1" latinLnBrk="1" hangingPunct="1">
              <a:spcBef>
                <a:spcPct val="0"/>
              </a:spcBef>
              <a:buNone/>
              <a:defRPr sz="45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 фігур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359321" y="882909"/>
            <a:ext cx="540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30 </a:t>
            </a:r>
            <a:r>
              <a:rPr lang="uk-UA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Гц</a:t>
            </a:r>
            <a:endParaRPr lang="uk-UA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0" y="1655648"/>
            <a:ext cx="5400000" cy="43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767" y="1655648"/>
            <a:ext cx="5400000" cy="43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Прямокутник 12"/>
          <p:cNvSpPr/>
          <p:nvPr/>
        </p:nvSpPr>
        <p:spPr>
          <a:xfrm>
            <a:off x="6459767" y="882908"/>
            <a:ext cx="540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35 </a:t>
            </a:r>
            <a:r>
              <a:rPr lang="uk-UA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Гц</a:t>
            </a:r>
            <a:endParaRPr lang="uk-UA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6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9320" y="16778"/>
            <a:ext cx="11500447" cy="797038"/>
          </a:xfrm>
          <a:prstGeom prst="rect">
            <a:avLst/>
          </a:prstGeom>
        </p:spPr>
        <p:txBody>
          <a:bodyPr lIns="102870" tIns="51435" rIns="102870" bIns="51435" anchor="ctr"/>
          <a:lstStyle>
            <a:lvl1pPr algn="l" defTabSz="1028700" rtl="0" eaLnBrk="1" latinLnBrk="1" hangingPunct="1">
              <a:spcBef>
                <a:spcPct val="0"/>
              </a:spcBef>
              <a:buNone/>
              <a:defRPr sz="45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 фігур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0" y="1645920"/>
            <a:ext cx="5400001" cy="43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767" y="1645920"/>
            <a:ext cx="5400000" cy="43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Прямокутник 9"/>
          <p:cNvSpPr/>
          <p:nvPr/>
        </p:nvSpPr>
        <p:spPr>
          <a:xfrm>
            <a:off x="359321" y="882909"/>
            <a:ext cx="540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40 </a:t>
            </a:r>
            <a:r>
              <a:rPr lang="uk-UA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Гц</a:t>
            </a:r>
            <a:endParaRPr lang="uk-UA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459767" y="882908"/>
            <a:ext cx="540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45 </a:t>
            </a:r>
            <a:r>
              <a:rPr lang="uk-UA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Гц</a:t>
            </a:r>
            <a:endParaRPr lang="uk-UA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70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9320" y="16778"/>
            <a:ext cx="11500447" cy="797038"/>
          </a:xfrm>
          <a:prstGeom prst="rect">
            <a:avLst/>
          </a:prstGeom>
        </p:spPr>
        <p:txBody>
          <a:bodyPr lIns="102870" tIns="51435" rIns="102870" bIns="51435" anchor="ctr"/>
          <a:lstStyle>
            <a:lvl1pPr algn="l" defTabSz="1028700" rtl="0" eaLnBrk="1" latinLnBrk="1" hangingPunct="1">
              <a:spcBef>
                <a:spcPct val="0"/>
              </a:spcBef>
              <a:buNone/>
              <a:defRPr sz="45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uk-U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 фігур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0" y="1655064"/>
            <a:ext cx="5400000" cy="43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767" y="1655064"/>
            <a:ext cx="5400000" cy="432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Прямокутник 9"/>
          <p:cNvSpPr/>
          <p:nvPr/>
        </p:nvSpPr>
        <p:spPr>
          <a:xfrm>
            <a:off x="359321" y="882909"/>
            <a:ext cx="540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50 </a:t>
            </a:r>
            <a:r>
              <a:rPr lang="uk-UA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Гц</a:t>
            </a:r>
            <a:endParaRPr lang="uk-UA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459767" y="882908"/>
            <a:ext cx="540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55 </a:t>
            </a:r>
            <a:r>
              <a:rPr lang="uk-UA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Гц</a:t>
            </a:r>
            <a:endParaRPr lang="uk-UA" sz="3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2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507</Words>
  <Application>Microsoft Office PowerPoint</Application>
  <PresentationFormat>Широкий екран</PresentationFormat>
  <Paragraphs>54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СЗОШ №1</dc:creator>
  <cp:lastModifiedBy>СЗОШ №1</cp:lastModifiedBy>
  <cp:revision>30</cp:revision>
  <dcterms:created xsi:type="dcterms:W3CDTF">2024-03-26T17:49:45Z</dcterms:created>
  <dcterms:modified xsi:type="dcterms:W3CDTF">2024-04-13T20:39:17Z</dcterms:modified>
</cp:coreProperties>
</file>