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sldIdLst>
    <p:sldId id="410" r:id="rId5"/>
    <p:sldId id="371" r:id="rId6"/>
    <p:sldId id="388" r:id="rId7"/>
    <p:sldId id="391" r:id="rId8"/>
    <p:sldId id="396" r:id="rId9"/>
    <p:sldId id="407" r:id="rId10"/>
    <p:sldId id="404" r:id="rId11"/>
    <p:sldId id="372" r:id="rId12"/>
    <p:sldId id="403" r:id="rId13"/>
    <p:sldId id="409" r:id="rId14"/>
    <p:sldId id="400" r:id="rId15"/>
    <p:sldId id="4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598" autoAdjust="0"/>
  </p:normalViewPr>
  <p:slideViewPr>
    <p:cSldViewPr snapToGrid="0">
      <p:cViewPr varScale="1">
        <p:scale>
          <a:sx n="66" d="100"/>
          <a:sy n="66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4/20/2024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1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273115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anchor="t">
            <a:noAutofit/>
          </a:bodyPr>
          <a:lstStyle>
            <a:lvl1pPr marL="1371600">
              <a:lnSpc>
                <a:spcPct val="280000"/>
              </a:lnSpc>
              <a:spcBef>
                <a:spcPts val="1800"/>
              </a:spcBef>
              <a:defRPr>
                <a:solidFill>
                  <a:schemeClr val="bg2"/>
                </a:solidFill>
              </a:defRPr>
            </a:lvl1pPr>
          </a:lstStyle>
          <a:p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77125" y="0"/>
            <a:ext cx="4714875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>
            <a:no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 sz="2000">
                <a:solidFill>
                  <a:schemeClr val="bg2"/>
                </a:solidFill>
              </a:defRPr>
            </a:lvl2pPr>
            <a:lvl3pPr>
              <a:buNone/>
              <a:defRPr sz="2000">
                <a:solidFill>
                  <a:schemeClr val="bg2"/>
                </a:solidFill>
              </a:defRPr>
            </a:lvl3pPr>
            <a:lvl4pPr>
              <a:buNone/>
              <a:defRPr sz="2000">
                <a:solidFill>
                  <a:schemeClr val="bg2"/>
                </a:solidFill>
              </a:defRPr>
            </a:lvl4pPr>
            <a:lvl5pPr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6597" y="1679012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6597" y="2633472"/>
            <a:ext cx="3200400" cy="3554040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6" y="1682496"/>
            <a:ext cx="3200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6" y="2633472"/>
            <a:ext cx="3200400" cy="3554040"/>
          </a:xfrm>
        </p:spPr>
        <p:txBody>
          <a:bodyPr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004EF54-C6D4-4C47-9462-80F2D376F5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6184" y="2126134"/>
            <a:ext cx="2434622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092" y="2118839"/>
            <a:ext cx="2427169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4344" y="4503573"/>
            <a:ext cx="2434622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966" y="4507560"/>
            <a:ext cx="2436462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1816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anchor="b">
            <a:noAutofit/>
          </a:bodyPr>
          <a:lstStyle/>
          <a:p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>
            <a:normAutofit/>
          </a:bodyPr>
          <a:lstStyle/>
          <a:p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80244"/>
            <a:ext cx="12192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4166" y="-1798"/>
            <a:ext cx="2846566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733" y="-1798"/>
            <a:ext cx="2826990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4169" y="2856391"/>
            <a:ext cx="2846565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28943"/>
            <a:ext cx="2835544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54864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83" y="0"/>
            <a:ext cx="2773332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484" y="2202508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484" y="4530254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01" y="1"/>
            <a:ext cx="6134099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11576868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anchor="t"/>
          <a:lstStyle>
            <a:lvl1pPr marL="9144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0036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728" y="6434560"/>
            <a:ext cx="3428012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1"/>
            <a:ext cx="42672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44850" y="-770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59"/>
            <a:ext cx="12191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Picture Placeholder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3600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98" y="3970230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4181" y="4948171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93592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3592" y="3971853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93592" y="4948171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9360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3971853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9360" y="4949098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Picture Placeholder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15984" y="2185416"/>
            <a:ext cx="2286000" cy="1746504"/>
          </a:xfrm>
          <a:solidFill>
            <a:schemeClr val="accent6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5984" y="3976192"/>
            <a:ext cx="2286000" cy="87782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15984" y="4945456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1000" dirty="0"/>
              <a:t>Sample Footer Text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2/8/20XX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62" r:id="rId5"/>
    <p:sldLayoutId id="2147483688" r:id="rId6"/>
    <p:sldLayoutId id="2147483679" r:id="rId7"/>
    <p:sldLayoutId id="2147483685" r:id="rId8"/>
    <p:sldLayoutId id="2147483665" r:id="rId9"/>
    <p:sldLayoutId id="2147483681" r:id="rId10"/>
    <p:sldLayoutId id="2147483678" r:id="rId11"/>
    <p:sldLayoutId id="2147483683" r:id="rId12"/>
    <p:sldLayoutId id="2147483684" r:id="rId13"/>
    <p:sldLayoutId id="2147483661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nature, night sky, northern lights">
            <a:extLst>
              <a:ext uri="{FF2B5EF4-FFF2-40B4-BE49-F238E27FC236}">
                <a16:creationId xmlns:a16="http://schemas.microsoft.com/office/drawing/2014/main" id="{973A7C7E-C448-42BB-B732-541A6CC83C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1393714" cy="6858000"/>
          </a:xfr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9DAE0213-8971-4F41-9E3D-5FCCD40DC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292" y="2815772"/>
            <a:ext cx="10290708" cy="40422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астробіології</a:t>
            </a:r>
            <a:r>
              <a:rPr lang="ru-RU" dirty="0" smtClean="0"/>
              <a:t> для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за межами </a:t>
            </a:r>
            <a:r>
              <a:rPr lang="ru-RU" dirty="0" err="1" smtClean="0"/>
              <a:t>Землі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Дударчук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Владислав,                                             Кулик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астрофізики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Кременецької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Кременецького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учитель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Кременецького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У.Самчука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У.Самчука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829" y="48455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</a:p>
          <a:p>
            <a:pPr algn="ctr"/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«МАН –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Юніор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 </a:t>
            </a:r>
            <a:r>
              <a:rPr lang="ru-RU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  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Юніор</a:t>
            </a:r>
            <a:r>
              <a:rPr lang="ru-RU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32804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dirty="0"/>
              <a:t>Запуск </a:t>
            </a:r>
            <a:r>
              <a:rPr lang="en-US" dirty="0"/>
              <a:t>Juice</a:t>
            </a:r>
            <a:endParaRPr lang="uk-UA" dirty="0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7"/>
          </p:nvPr>
        </p:nvSpPr>
        <p:spPr>
          <a:xfrm>
            <a:off x="612953" y="2322286"/>
            <a:ext cx="6429829" cy="3761106"/>
          </a:xfrm>
        </p:spPr>
        <p:txBody>
          <a:bodyPr>
            <a:noAutofit/>
          </a:bodyPr>
          <a:lstStyle/>
          <a:p>
            <a:r>
              <a:rPr lang="uk-UA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Стартував </a:t>
            </a:r>
            <a:r>
              <a:rPr lang="uk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європейсь</a:t>
            </a:r>
            <a:r>
              <a:rPr lang="uk-UA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 космодрому у Французькій Гвіані 14 квітня 2023 року. </a:t>
            </a:r>
            <a:endParaRPr lang="uk-UA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 </a:t>
            </a:r>
            <a:r>
              <a:rPr lang="uk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на меті провести детальні спостереження за гігантською газовою </a:t>
            </a:r>
            <a:r>
              <a:rPr lang="uk-UA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планетою Юпітер  </a:t>
            </a:r>
            <a:r>
              <a:rPr lang="uk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її трьома великими супутниками </a:t>
            </a:r>
            <a:r>
              <a:rPr lang="uk-UA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Ганімедом</a:t>
            </a:r>
            <a:r>
              <a:rPr lang="uk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Каллісто</a:t>
            </a:r>
            <a:r>
              <a:rPr lang="uk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Європою</a:t>
            </a:r>
            <a:r>
              <a:rPr lang="uk-UA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Juice </a:t>
            </a:r>
            <a:r>
              <a:rPr lang="uk-UA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прибуде в систему Юпітера в 2031 році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703" y="1619150"/>
            <a:ext cx="4518611" cy="272438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042782" y="4522608"/>
            <a:ext cx="488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Juice </a:t>
            </a:r>
            <a:r>
              <a:rPr lang="uk-UA" dirty="0">
                <a:solidFill>
                  <a:schemeClr val="bg1"/>
                </a:solidFill>
              </a:rPr>
              <a:t>під час обльоту </a:t>
            </a:r>
            <a:r>
              <a:rPr lang="uk-UA" dirty="0" smtClean="0">
                <a:solidFill>
                  <a:schemeClr val="bg1"/>
                </a:solidFill>
              </a:rPr>
              <a:t>Землі - Місяця </a:t>
            </a:r>
            <a:r>
              <a:rPr lang="uk-UA" dirty="0">
                <a:solidFill>
                  <a:schemeClr val="bg1"/>
                </a:solidFill>
              </a:rPr>
              <a:t>— </a:t>
            </a:r>
            <a:r>
              <a:rPr lang="en-US" dirty="0">
                <a:solidFill>
                  <a:schemeClr val="bg1"/>
                </a:solidFill>
              </a:rPr>
              <a:t>ESA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C466-2297-4C1B-8079-A514AB8D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7D86-1B97-419B-878E-C18BA725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5" y="2126134"/>
            <a:ext cx="6894014" cy="5029409"/>
          </a:xfrm>
        </p:spPr>
        <p:txBody>
          <a:bodyPr>
            <a:normAutofit fontScale="47500" lnSpcReduction="20000"/>
          </a:bodyPr>
          <a:lstStyle/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під час пошуку планет, на яких можливе життя,  слід звертати увагу на наявність фізичних ( тиск, магнітне поле, гравітація) та біологічних ( вода, атмосфера, хімічні елементи чи сполуки, озоновий шар) умов існування;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на досліджуваних тілах у нашій Сонячній системі, життя у звичних для нас формах не існує; 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використання методу відбитка пальця  у астробіології дасть можливість ідентифікувати мікроорганізми, або відшукати сліди їхнього перебування;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дослідження показують, що Місячний і Марсіанський ґрунт можна використовувати для вирощування рослин, але потрібно проводити збагачення ґрунтів із використанням бактерій ;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5)варто  проводити дослідження чи має реголіт у своєму складі сполуки, які теоретично можуть бути використані для виробництва кисню за допомогою сонячного,  або і якогось штучно створеного випромінювання;</a:t>
            </a:r>
          </a:p>
          <a:p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Місія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JUICE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 вивчення супутників Юпітера: Європи,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Ганімеда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Каллісто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щоб розширити  наші знання щодо можливої населеності цих світів. </a:t>
            </a:r>
          </a:p>
          <a:p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Placeholder 8" descr="Moon in the evening sky">
            <a:extLst>
              <a:ext uri="{FF2B5EF4-FFF2-40B4-BE49-F238E27FC236}">
                <a16:creationId xmlns:a16="http://schemas.microsoft.com/office/drawing/2014/main" id="{B7D17764-41DE-474B-801F-3A31C13890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7326184" y="2126134"/>
            <a:ext cx="2434622" cy="2503056"/>
          </a:xfrm>
        </p:spPr>
      </p:pic>
      <p:pic>
        <p:nvPicPr>
          <p:cNvPr id="11" name="Picture Placeholder 10" descr="A picture containing sky, outdoor, stars, satellite">
            <a:extLst>
              <a:ext uri="{FF2B5EF4-FFF2-40B4-BE49-F238E27FC236}">
                <a16:creationId xmlns:a16="http://schemas.microsoft.com/office/drawing/2014/main" id="{D47600FE-FF70-4943-A9DC-B1AF91EC0C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9759092" y="2118839"/>
            <a:ext cx="2427169" cy="2498880"/>
          </a:xfrm>
        </p:spPr>
      </p:pic>
      <p:pic>
        <p:nvPicPr>
          <p:cNvPr id="15" name="Picture Placeholder 14" descr="Star in the evening sky">
            <a:extLst>
              <a:ext uri="{FF2B5EF4-FFF2-40B4-BE49-F238E27FC236}">
                <a16:creationId xmlns:a16="http://schemas.microsoft.com/office/drawing/2014/main" id="{0A64F2A4-8811-44F1-825B-9D04590EB4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" b="641"/>
          <a:stretch/>
        </p:blipFill>
        <p:spPr>
          <a:xfrm>
            <a:off x="7324344" y="4503573"/>
            <a:ext cx="2434622" cy="2354427"/>
          </a:xfrm>
        </p:spPr>
      </p:pic>
      <p:pic>
        <p:nvPicPr>
          <p:cNvPr id="13" name="Picture Placeholder 12" descr="The Northern Lights ">
            <a:extLst>
              <a:ext uri="{FF2B5EF4-FFF2-40B4-BE49-F238E27FC236}">
                <a16:creationId xmlns:a16="http://schemas.microsoft.com/office/drawing/2014/main" id="{38CED09D-01FE-44EB-A655-6EC0819B709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" b="522"/>
          <a:stretch/>
        </p:blipFill>
        <p:spPr>
          <a:xfrm>
            <a:off x="9758966" y="4507560"/>
            <a:ext cx="2436462" cy="2350439"/>
          </a:xfr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CFCA4BA-5731-4BC1-9FF7-23403BFA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4C88-9468-43F0-84FE-87E6F899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/>
          <a:lstStyle/>
          <a:p>
            <a:r>
              <a:rPr lang="uk-UA" dirty="0"/>
              <a:t>СПИСОК ВИКОРИСТАНИХ ДЖЕРЕЛ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A9107-342C-447F-BD0F-E20064E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	Як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планетах? URL: https://zbruc.eu/node/34007 (дата </a:t>
            </a:r>
            <a:r>
              <a:rPr lang="ru-RU" dirty="0" err="1"/>
              <a:t>звернення</a:t>
            </a:r>
            <a:r>
              <a:rPr lang="ru-RU" dirty="0"/>
              <a:t>: </a:t>
            </a:r>
            <a:r>
              <a:rPr lang="ru-RU" dirty="0" smtClean="0"/>
              <a:t>18.02.2024)</a:t>
            </a:r>
          </a:p>
          <a:p>
            <a:r>
              <a:rPr lang="ru-RU" dirty="0" smtClean="0"/>
              <a:t>2.</a:t>
            </a:r>
            <a:r>
              <a:rPr lang="ru-RU" dirty="0"/>
              <a:t>	</a:t>
            </a:r>
            <a:r>
              <a:rPr lang="ru-RU" dirty="0" err="1"/>
              <a:t>Готуємось</a:t>
            </a:r>
            <a:r>
              <a:rPr lang="ru-RU" dirty="0"/>
              <a:t>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висадки</a:t>
            </a:r>
            <a:r>
              <a:rPr lang="ru-RU" dirty="0"/>
              <a:t>?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виростили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у </a:t>
            </a:r>
            <a:r>
              <a:rPr lang="ru-RU" dirty="0" err="1"/>
              <a:t>місячному</a:t>
            </a:r>
            <a:r>
              <a:rPr lang="ru-RU" dirty="0"/>
              <a:t> </a:t>
            </a:r>
            <a:r>
              <a:rPr lang="ru-RU" dirty="0" err="1"/>
              <a:t>ґрунті</a:t>
            </a:r>
            <a:r>
              <a:rPr lang="ru-RU" dirty="0"/>
              <a:t> URL: https://</a:t>
            </a:r>
            <a:r>
              <a:rPr lang="ru-RU" dirty="0" smtClean="0"/>
              <a:t>techno.nv.ua/ukr/popscience/roslini-u-misyachnomu-grunti-50242918.html </a:t>
            </a:r>
            <a:r>
              <a:rPr lang="ru-RU" dirty="0"/>
              <a:t>(дата </a:t>
            </a:r>
            <a:r>
              <a:rPr lang="ru-RU" dirty="0" err="1"/>
              <a:t>звернення</a:t>
            </a:r>
            <a:r>
              <a:rPr lang="ru-RU" dirty="0" smtClean="0"/>
              <a:t>: 04.03.2024 )</a:t>
            </a:r>
          </a:p>
          <a:p>
            <a:r>
              <a:rPr lang="ru-RU" dirty="0" smtClean="0"/>
              <a:t>3.</a:t>
            </a:r>
            <a:r>
              <a:rPr lang="ru-RU" dirty="0"/>
              <a:t>	У NASA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видобувати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на </a:t>
            </a:r>
            <a:r>
              <a:rPr lang="ru-RU" dirty="0" err="1"/>
              <a:t>Місяці</a:t>
            </a:r>
            <a:r>
              <a:rPr lang="ru-RU" dirty="0"/>
              <a:t> URL: </a:t>
            </a:r>
            <a:r>
              <a:rPr lang="ru-RU" dirty="0" smtClean="0"/>
              <a:t>https://weukraine.tv/tehno/u-nasa-zrozumily-yak-vydobuvaty-kysen-na-misyatsi (</a:t>
            </a:r>
            <a:r>
              <a:rPr lang="ru-RU" dirty="0"/>
              <a:t>дата </a:t>
            </a:r>
            <a:r>
              <a:rPr lang="ru-RU" dirty="0" err="1"/>
              <a:t>звернення</a:t>
            </a:r>
            <a:r>
              <a:rPr lang="ru-RU" dirty="0"/>
              <a:t>: </a:t>
            </a:r>
            <a:r>
              <a:rPr lang="ru-RU" dirty="0" smtClean="0"/>
              <a:t>04.03.2024)</a:t>
            </a:r>
          </a:p>
          <a:p>
            <a:r>
              <a:rPr lang="ru-RU" dirty="0" smtClean="0"/>
              <a:t>4.</a:t>
            </a:r>
            <a:r>
              <a:rPr lang="ru-RU" dirty="0"/>
              <a:t>	</a:t>
            </a:r>
            <a:r>
              <a:rPr lang="ru-RU" dirty="0" err="1"/>
              <a:t>Неземні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: 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дослідження</a:t>
            </a:r>
            <a:r>
              <a:rPr lang="ru-RU" dirty="0"/>
              <a:t> URL: https://osvita.ua/vnz/reports/astronom/25895/ (дата </a:t>
            </a:r>
            <a:r>
              <a:rPr lang="ru-RU" dirty="0" err="1"/>
              <a:t>звернення</a:t>
            </a:r>
            <a:r>
              <a:rPr lang="ru-RU" dirty="0"/>
              <a:t>: </a:t>
            </a:r>
            <a:r>
              <a:rPr lang="ru-RU" dirty="0" smtClean="0"/>
              <a:t>17.03.2024)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83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D072B0-076E-4AAF-84A8-1A907CED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4" y="635476"/>
            <a:ext cx="6520098" cy="1963318"/>
          </a:xfrm>
        </p:spPr>
        <p:txBody>
          <a:bodyPr>
            <a:noAutofit/>
          </a:bodyPr>
          <a:lstStyle/>
          <a:p>
            <a:pPr>
              <a:tabLst>
                <a:tab pos="5108575" algn="l"/>
              </a:tabLst>
            </a:pPr>
            <a:r>
              <a:rPr lang="ru-RU" sz="2400" dirty="0"/>
              <a:t>Мета  </a:t>
            </a:r>
            <a:r>
              <a:rPr lang="ru-RU" sz="2400" dirty="0" err="1"/>
              <a:t>роботи</a:t>
            </a:r>
            <a:r>
              <a:rPr lang="ru-RU" sz="2400" dirty="0"/>
              <a:t>:  </a:t>
            </a:r>
            <a:r>
              <a:rPr lang="ru-RU" sz="2400" dirty="0" err="1"/>
              <a:t>проаналізувати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критерії</a:t>
            </a:r>
            <a:r>
              <a:rPr lang="ru-RU" sz="2400" dirty="0"/>
              <a:t> </a:t>
            </a:r>
            <a:r>
              <a:rPr lang="ru-RU" sz="2400" dirty="0" err="1"/>
              <a:t>пошуку</a:t>
            </a:r>
            <a:r>
              <a:rPr lang="ru-RU" sz="2400" dirty="0"/>
              <a:t> планет </a:t>
            </a:r>
            <a:r>
              <a:rPr lang="ru-RU" sz="2400" dirty="0" err="1"/>
              <a:t>придатних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; </a:t>
            </a:r>
            <a:r>
              <a:rPr lang="ru-RU" sz="2400" dirty="0" err="1"/>
              <a:t>визначити</a:t>
            </a:r>
            <a:r>
              <a:rPr lang="ru-RU" sz="2400" dirty="0"/>
              <a:t> </a:t>
            </a:r>
            <a:r>
              <a:rPr lang="ru-RU" sz="2400" dirty="0" err="1"/>
              <a:t>основні</a:t>
            </a:r>
            <a:r>
              <a:rPr lang="ru-RU" sz="2400" dirty="0"/>
              <a:t> напрямки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астробіології</a:t>
            </a:r>
            <a:r>
              <a:rPr lang="ru-RU" sz="2400" dirty="0"/>
              <a:t>;  </a:t>
            </a:r>
            <a:r>
              <a:rPr lang="ru-RU" sz="2400" dirty="0" err="1"/>
              <a:t>встановити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бути </a:t>
            </a:r>
            <a:r>
              <a:rPr lang="ru-RU" sz="2400" dirty="0" err="1"/>
              <a:t>корисним</a:t>
            </a:r>
            <a:r>
              <a:rPr lang="ru-RU" sz="2400" dirty="0"/>
              <a:t> для </a:t>
            </a:r>
            <a:r>
              <a:rPr lang="ru-RU" sz="2400" dirty="0" err="1"/>
              <a:t>збагачення</a:t>
            </a:r>
            <a:r>
              <a:rPr lang="ru-RU" sz="2400" dirty="0"/>
              <a:t> </a:t>
            </a:r>
            <a:r>
              <a:rPr lang="ru-RU" sz="2400" dirty="0" err="1"/>
              <a:t>реголіту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7041F-5C33-40F8-A459-751AEB102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є планети Сонячної системи.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 є пошук слідів життя  за межами Землі</a:t>
            </a:r>
            <a:r>
              <a:rPr lang="uk-UA" dirty="0"/>
              <a:t>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Інформаційною базою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були сучасні підручники з астрофізики,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статті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даною тематикою, відео лекції провідних фахівців  та інтернет-джерела.</a:t>
            </a:r>
          </a:p>
          <a:p>
            <a:endParaRPr lang="en-US" dirty="0"/>
          </a:p>
        </p:txBody>
      </p:sp>
      <p:pic>
        <p:nvPicPr>
          <p:cNvPr id="12" name="Picture Placeholder 11" descr="A galaxy in space">
            <a:extLst>
              <a:ext uri="{FF2B5EF4-FFF2-40B4-BE49-F238E27FC236}">
                <a16:creationId xmlns:a16="http://schemas.microsoft.com/office/drawing/2014/main" id="{74CBA211-37A0-4CC8-ACD3-522C5BE677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4166" y="-1798"/>
            <a:ext cx="2846566" cy="2872294"/>
          </a:xfrm>
        </p:spPr>
      </p:pic>
      <p:pic>
        <p:nvPicPr>
          <p:cNvPr id="14" name="Picture Placeholder 13" descr="A spiral galaxy in space">
            <a:extLst>
              <a:ext uri="{FF2B5EF4-FFF2-40B4-BE49-F238E27FC236}">
                <a16:creationId xmlns:a16="http://schemas.microsoft.com/office/drawing/2014/main" id="{1EAE460E-5FC8-45EA-B10F-E699814E8E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0733" y="-1798"/>
            <a:ext cx="2826990" cy="2854594"/>
          </a:xfrm>
        </p:spPr>
      </p:pic>
      <p:pic>
        <p:nvPicPr>
          <p:cNvPr id="18" name="Picture Placeholder 17" descr="Star in the evening sky">
            <a:extLst>
              <a:ext uri="{FF2B5EF4-FFF2-40B4-BE49-F238E27FC236}">
                <a16:creationId xmlns:a16="http://schemas.microsoft.com/office/drawing/2014/main" id="{D9F63E76-B657-482E-810D-3321F4B962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4169" y="2856391"/>
            <a:ext cx="2846565" cy="4001609"/>
          </a:xfrm>
        </p:spPr>
      </p:pic>
      <p:pic>
        <p:nvPicPr>
          <p:cNvPr id="16" name="Picture Placeholder 15" descr="The Northern Lights ">
            <a:extLst>
              <a:ext uri="{FF2B5EF4-FFF2-40B4-BE49-F238E27FC236}">
                <a16:creationId xmlns:a16="http://schemas.microsoft.com/office/drawing/2014/main" id="{0B4EBE43-9BF3-4053-9882-9A8FE1110E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6456" y="2828943"/>
            <a:ext cx="2835544" cy="4038805"/>
          </a:xfrm>
        </p:spPr>
      </p:pic>
    </p:spTree>
    <p:extLst>
      <p:ext uri="{BB962C8B-B14F-4D97-AF65-F5344CB8AC3E}">
        <p14:creationId xmlns:p14="http://schemas.microsoft.com/office/powerpoint/2010/main" val="154483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1ED9-04DB-4CDE-9061-CBB220C8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/>
          <a:lstStyle/>
          <a:p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Moon in the evening sky">
            <a:extLst>
              <a:ext uri="{FF2B5EF4-FFF2-40B4-BE49-F238E27FC236}">
                <a16:creationId xmlns:a16="http://schemas.microsoft.com/office/drawing/2014/main" id="{F5199BAF-8671-4A5C-B912-4B2556FF9B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7901" y="1"/>
            <a:ext cx="6134099" cy="6857999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55FC34B-AEBB-4162-8BC0-9234A2B83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93143"/>
            <a:ext cx="11576868" cy="3664857"/>
          </a:xfrm>
        </p:spPr>
        <p:txBody>
          <a:bodyPr/>
          <a:lstStyle/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/>
              <a:t>Гравітація; </a:t>
            </a:r>
            <a:endParaRPr lang="uk-UA" dirty="0" smtClean="0"/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Атмосфера</a:t>
            </a:r>
            <a:r>
              <a:rPr lang="uk-UA" dirty="0"/>
              <a:t>; </a:t>
            </a:r>
            <a:endParaRPr lang="uk-UA" dirty="0" smtClean="0"/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Наявність </a:t>
            </a:r>
            <a:r>
              <a:rPr lang="uk-UA" dirty="0"/>
              <a:t>води</a:t>
            </a:r>
            <a:r>
              <a:rPr lang="uk-UA" dirty="0" smtClean="0"/>
              <a:t>;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Зона життя; 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Наявність </a:t>
            </a:r>
            <a:r>
              <a:rPr lang="uk-UA" dirty="0"/>
              <a:t>певних хімічних елементів, будівельних блоків </a:t>
            </a:r>
            <a:r>
              <a:rPr lang="uk-UA" dirty="0" smtClean="0"/>
              <a:t>життя; 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Наявність енергії;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Озоновий шар;</a:t>
            </a:r>
          </a:p>
          <a:p>
            <a:pPr marL="12573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Магнітне поле.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7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3378"/>
              </p:ext>
            </p:extLst>
          </p:nvPr>
        </p:nvGraphicFramePr>
        <p:xfrm>
          <a:off x="516320" y="0"/>
          <a:ext cx="11298308" cy="68580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21654">
                  <a:extLst>
                    <a:ext uri="{9D8B030D-6E8A-4147-A177-3AD203B41FA5}">
                      <a16:colId xmlns:a16="http://schemas.microsoft.com/office/drawing/2014/main" val="2061868900"/>
                    </a:ext>
                  </a:extLst>
                </a:gridCol>
                <a:gridCol w="1439282">
                  <a:extLst>
                    <a:ext uri="{9D8B030D-6E8A-4147-A177-3AD203B41FA5}">
                      <a16:colId xmlns:a16="http://schemas.microsoft.com/office/drawing/2014/main" val="453790280"/>
                    </a:ext>
                  </a:extLst>
                </a:gridCol>
                <a:gridCol w="1252276">
                  <a:extLst>
                    <a:ext uri="{9D8B030D-6E8A-4147-A177-3AD203B41FA5}">
                      <a16:colId xmlns:a16="http://schemas.microsoft.com/office/drawing/2014/main" val="721909356"/>
                    </a:ext>
                  </a:extLst>
                </a:gridCol>
                <a:gridCol w="1335760">
                  <a:extLst>
                    <a:ext uri="{9D8B030D-6E8A-4147-A177-3AD203B41FA5}">
                      <a16:colId xmlns:a16="http://schemas.microsoft.com/office/drawing/2014/main" val="821409047"/>
                    </a:ext>
                  </a:extLst>
                </a:gridCol>
                <a:gridCol w="1252276">
                  <a:extLst>
                    <a:ext uri="{9D8B030D-6E8A-4147-A177-3AD203B41FA5}">
                      <a16:colId xmlns:a16="http://schemas.microsoft.com/office/drawing/2014/main" val="3507493487"/>
                    </a:ext>
                  </a:extLst>
                </a:gridCol>
                <a:gridCol w="1420358">
                  <a:extLst>
                    <a:ext uri="{9D8B030D-6E8A-4147-A177-3AD203B41FA5}">
                      <a16:colId xmlns:a16="http://schemas.microsoft.com/office/drawing/2014/main" val="1108206048"/>
                    </a:ext>
                  </a:extLst>
                </a:gridCol>
                <a:gridCol w="1369155">
                  <a:extLst>
                    <a:ext uri="{9D8B030D-6E8A-4147-A177-3AD203B41FA5}">
                      <a16:colId xmlns:a16="http://schemas.microsoft.com/office/drawing/2014/main" val="3322657509"/>
                    </a:ext>
                  </a:extLst>
                </a:gridCol>
                <a:gridCol w="1707547">
                  <a:extLst>
                    <a:ext uri="{9D8B030D-6E8A-4147-A177-3AD203B41FA5}">
                      <a16:colId xmlns:a16="http://schemas.microsoft.com/office/drawing/2014/main" val="1154620620"/>
                    </a:ext>
                  </a:extLst>
                </a:gridCol>
              </a:tblGrid>
              <a:tr h="85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Назва космічного тіла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Тип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Наявність енергії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Наявність води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Наявність хімічних сполук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Наявність атмосфери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Наявність магнітного поля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Висновок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extLst>
                  <a:ext uri="{0D108BD9-81ED-4DB2-BD59-A6C34878D82A}">
                    <a16:rowId xmlns:a16="http://schemas.microsoft.com/office/drawing/2014/main" val="2629537019"/>
                  </a:ext>
                </a:extLst>
              </a:tr>
              <a:tr h="17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Місяць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Супутник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Є,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Сонячна 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Є, </a:t>
                      </a:r>
                      <a:r>
                        <a:rPr lang="uk-UA" sz="1600" dirty="0" smtClean="0">
                          <a:effectLst/>
                        </a:rPr>
                        <a:t>у </a:t>
                      </a:r>
                      <a:r>
                        <a:rPr lang="uk-UA" sz="1600" dirty="0">
                          <a:effectLst/>
                        </a:rPr>
                        <a:t>твердому стані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Немає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Життя не може існувати оскільки не має захисту від сонячної радіації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extLst>
                  <a:ext uri="{0D108BD9-81ED-4DB2-BD59-A6C34878D82A}">
                    <a16:rowId xmlns:a16="http://schemas.microsoft.com/office/drawing/2014/main" val="907485151"/>
                  </a:ext>
                </a:extLst>
              </a:tr>
              <a:tr h="85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Венера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Планета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Сонячна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 має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Життя не може існувати без води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extLst>
                  <a:ext uri="{0D108BD9-81ED-4DB2-BD59-A6C34878D82A}">
                    <a16:rowId xmlns:a16="http://schemas.microsoft.com/office/drawing/2014/main" val="2733293593"/>
                  </a:ext>
                </a:extLst>
              </a:tr>
              <a:tr h="56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Марс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Планета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Сонячна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Життя може існувати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extLst>
                  <a:ext uri="{0D108BD9-81ED-4DB2-BD59-A6C34878D82A}">
                    <a16:rowId xmlns:a16="http://schemas.microsoft.com/office/drawing/2014/main" val="2060262007"/>
                  </a:ext>
                </a:extLst>
              </a:tr>
              <a:tr h="56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Європа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Супутник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Сонячна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Життя може існувати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extLst>
                  <a:ext uri="{0D108BD9-81ED-4DB2-BD59-A6C34878D82A}">
                    <a16:rowId xmlns:a16="http://schemas.microsoft.com/office/drawing/2014/main" val="1802324217"/>
                  </a:ext>
                </a:extLst>
              </a:tr>
              <a:tr h="170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Іо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Супутник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Сонячна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 досліжено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Немає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Життя не може існувати оскільки не має захисту від сонячної радіації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extLst>
                  <a:ext uri="{0D108BD9-81ED-4DB2-BD59-A6C34878D82A}">
                    <a16:rowId xmlns:a16="http://schemas.microsoft.com/office/drawing/2014/main" val="1635487288"/>
                  </a:ext>
                </a:extLst>
              </a:tr>
              <a:tr h="60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Калісто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Супутник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Сонячна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 досліжено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 досліжено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Є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?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19" marR="52519" marT="0" marB="0"/>
                </a:tc>
                <a:extLst>
                  <a:ext uri="{0D108BD9-81ED-4DB2-BD59-A6C34878D82A}">
                    <a16:rowId xmlns:a16="http://schemas.microsoft.com/office/drawing/2014/main" val="3621651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47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074EFDE-BA5F-45C9-82A2-B73BB548F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63" y="-1315483"/>
            <a:ext cx="7010401" cy="3782912"/>
          </a:xfrm>
        </p:spPr>
        <p:txBody>
          <a:bodyPr anchor="b" anchorCtr="0">
            <a:norm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Астробіологія 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міждисциплінарна наука, що враховує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з астрономії, біології, геології, хімії та фізики для розв'язання складних проблем, пов'язаних з пошуком життя 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космосі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D6DBFEE-49C8-4A03-9DB6-00EECA975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69" y="3020079"/>
            <a:ext cx="6356159" cy="34123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слідів життя  шляхом аналізу світла, яке випромінюють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 (метод відбитка пальця);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Марсіанського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реголіту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Placeholder 12" descr="The Northern Lights ">
            <a:extLst>
              <a:ext uri="{FF2B5EF4-FFF2-40B4-BE49-F238E27FC236}">
                <a16:creationId xmlns:a16="http://schemas.microsoft.com/office/drawing/2014/main" id="{36B7155F-34CC-4B9E-A9FB-FA34CA0B36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9911" y="4474"/>
            <a:ext cx="42672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568" y="75910"/>
            <a:ext cx="4054067" cy="33530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80223" y="3504910"/>
            <a:ext cx="2831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Відбиток мікроорганізмів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568" y="3874242"/>
            <a:ext cx="4054067" cy="21276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51279" y="6247790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Ріст рослин у реголіті</a:t>
            </a:r>
          </a:p>
        </p:txBody>
      </p:sp>
    </p:spTree>
    <p:extLst>
      <p:ext uri="{BB962C8B-B14F-4D97-AF65-F5344CB8AC3E}">
        <p14:creationId xmlns:p14="http://schemas.microsoft.com/office/powerpoint/2010/main" val="40471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24B7-710C-4A57-8CFD-02AED0241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228" y="279927"/>
            <a:ext cx="5618922" cy="154250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6" name="Picture Placeholder 5" descr="The Northern Lights ">
            <a:extLst>
              <a:ext uri="{FF2B5EF4-FFF2-40B4-BE49-F238E27FC236}">
                <a16:creationId xmlns:a16="http://schemas.microsoft.com/office/drawing/2014/main" id="{331D72FC-DA58-4C81-8A6D-2766DA418F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5181600" cy="685799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A8907-8F83-4D28-A679-FA8F63B9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FFFF00"/>
                </a:solidFill>
              </a:rPr>
              <a:t>С</a:t>
            </a:r>
            <a:r>
              <a:rPr lang="uk-UA" dirty="0" smtClean="0">
                <a:solidFill>
                  <a:srgbClr val="FFFF00"/>
                </a:solidFill>
              </a:rPr>
              <a:t>имбіотичні </a:t>
            </a:r>
            <a:r>
              <a:rPr lang="uk-UA" dirty="0" err="1">
                <a:solidFill>
                  <a:srgbClr val="FFFF00"/>
                </a:solidFill>
              </a:rPr>
              <a:t>азотофіксувальні</a:t>
            </a:r>
            <a:r>
              <a:rPr lang="uk-UA" dirty="0">
                <a:solidFill>
                  <a:srgbClr val="FFFF00"/>
                </a:solidFill>
              </a:rPr>
              <a:t> бактерії </a:t>
            </a:r>
            <a:r>
              <a:rPr lang="uk-UA" dirty="0" smtClean="0"/>
              <a:t>утворюють </a:t>
            </a:r>
            <a:r>
              <a:rPr lang="uk-UA" dirty="0"/>
              <a:t>на коренях бобових рослин бульбочки, що </a:t>
            </a:r>
            <a:r>
              <a:rPr lang="uk-UA" dirty="0" smtClean="0"/>
              <a:t> приведе </a:t>
            </a:r>
            <a:r>
              <a:rPr lang="uk-UA" dirty="0"/>
              <a:t>до накопичення азоту з наступним утворенням амонію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 err="1" smtClean="0">
                <a:solidFill>
                  <a:srgbClr val="FFFF00"/>
                </a:solidFill>
              </a:rPr>
              <a:t>Хемосинтезувальні</a:t>
            </a:r>
            <a:r>
              <a:rPr lang="uk-UA" dirty="0" smtClean="0">
                <a:solidFill>
                  <a:srgbClr val="FFFF00"/>
                </a:solidFill>
              </a:rPr>
              <a:t>  бактерії</a:t>
            </a: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dirty="0"/>
              <a:t>продукують органічні речовини там, де фотосинтез неможливий. Вони не засвоюють вуглеводні, а тільки вуглекислий газ, окислюють різні хімічні сполуки з виділенням енергії завдяки якій вони живляться.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93E6D-52CE-414C-A9A9-7A3C0CE0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50" y="1822434"/>
            <a:ext cx="4361526" cy="2243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3497" y="4155550"/>
            <a:ext cx="2393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Азотфіксація рослин</a:t>
            </a:r>
          </a:p>
        </p:txBody>
      </p:sp>
    </p:spTree>
    <p:extLst>
      <p:ext uri="{BB962C8B-B14F-4D97-AF65-F5344CB8AC3E}">
        <p14:creationId xmlns:p14="http://schemas.microsoft.com/office/powerpoint/2010/main" val="19948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1DE9-CAB6-4FC9-96EE-EE9AE9D5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932886" cy="1325563"/>
          </a:xfrm>
        </p:spPr>
        <p:txBody>
          <a:bodyPr/>
          <a:lstStyle/>
          <a:p>
            <a:r>
              <a:rPr lang="uk-UA" dirty="0" smtClean="0"/>
              <a:t>Використання </a:t>
            </a:r>
            <a:r>
              <a:rPr lang="uk-UA" dirty="0" err="1" smtClean="0"/>
              <a:t>хемосинтезувальних</a:t>
            </a:r>
            <a:r>
              <a:rPr lang="uk-UA" dirty="0" smtClean="0"/>
              <a:t> бактерій</a:t>
            </a:r>
            <a:endParaRPr lang="en-US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1506685"/>
            <a:ext cx="2121592" cy="1627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558" y="3928129"/>
            <a:ext cx="2121592" cy="1549502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823871" y="3678362"/>
            <a:ext cx="2115495" cy="1627773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quarter" idx="14"/>
          </p:nvPr>
        </p:nvPicPr>
        <p:blipFill>
          <a:blip r:embed="rId6"/>
          <a:stretch>
            <a:fillRect/>
          </a:stretch>
        </p:blipFill>
        <p:spPr>
          <a:xfrm>
            <a:off x="9269558" y="1529339"/>
            <a:ext cx="2121592" cy="16277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77274" y="3239004"/>
            <a:ext cx="176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Залізобактерії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14400" y="5518438"/>
            <a:ext cx="1659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Сіркобактерії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376406" y="3239004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Нітрифікувальні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724577" y="5544456"/>
            <a:ext cx="102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Водневі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5530" y="1529339"/>
            <a:ext cx="6020921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0">
              <a:spcBef>
                <a:spcPts val="1000"/>
              </a:spcBef>
            </a:pP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Сіркобактерії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сполуки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сульфуру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 виникають навколо підводних гарячих джерел для свого росту, а ними живляться інші живі організми. </a:t>
            </a:r>
          </a:p>
          <a:p>
            <a:pPr defTabSz="0">
              <a:spcBef>
                <a:spcPts val="1000"/>
              </a:spcBef>
            </a:pPr>
            <a:r>
              <a:rPr lang="uk-UA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Залізобактерії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є творцями корисних копалин понад мільйон років. Більшість світових покладів залізних руд створено завдяки життєдіяльності цих мікроорганізмів.</a:t>
            </a:r>
          </a:p>
          <a:p>
            <a:pPr defTabSz="0">
              <a:spcBef>
                <a:spcPts val="1000"/>
              </a:spcBef>
            </a:pP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Водневі  </a:t>
            </a:r>
            <a:r>
              <a:rPr lang="uk-UA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 у ґрунтах і відіграють важливу роль у процесах перетворення речовин</a:t>
            </a:r>
          </a:p>
          <a:p>
            <a:pPr defTabSz="0">
              <a:spcBef>
                <a:spcPts val="1000"/>
              </a:spcBef>
            </a:pPr>
            <a:r>
              <a:rPr lang="uk-UA" sz="2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Нітрифікувальні</a:t>
            </a:r>
            <a:r>
              <a:rPr lang="uk-UA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бактерії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окислюють аміак до нітратної кислоти.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58">
            <a:extLst>
              <a:ext uri="{FF2B5EF4-FFF2-40B4-BE49-F238E27FC236}">
                <a16:creationId xmlns:a16="http://schemas.microsoft.com/office/drawing/2014/main" id="{FD483A78-48D6-4682-BE37-B2D0C566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685" y="67923"/>
            <a:ext cx="9432315" cy="2198972"/>
          </a:xfrm>
        </p:spPr>
        <p:txBody>
          <a:bodyPr/>
          <a:lstStyle/>
          <a:p>
            <a:r>
              <a:rPr lang="uk-UA" dirty="0" smtClean="0"/>
              <a:t>Збагачення ґрунтів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2598B45-0899-4C64-A088-FE05835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Вважаю також,  що  необхідно працювати над збагаченням ґрунтів за рахунок їх багаторазового використання. Для прикладу : організми ростуть і гинуть. Вони стають ресурсом, який забезпечує вітаміни, інші мінерали чи розкладні органічні сполуки, щоб підтримувати інші рослини. Отже, створюється середовище мікро оазису, яке може перетворюватися на більші оазиси. І коли середовище оазису досить велике, воно може підтримувати людей.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17" b="271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24330"/>
            <a:ext cx="2916691" cy="23356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5" y="30124"/>
            <a:ext cx="2876493" cy="22025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5" y="2305659"/>
            <a:ext cx="2895486" cy="22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/>
          <a:lstStyle/>
          <a:p>
            <a:r>
              <a:rPr lang="uk-UA" dirty="0" smtClean="0"/>
              <a:t>Дослідження реголіту на наявність кисню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2988" y="2017486"/>
            <a:ext cx="5157787" cy="367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Н</a:t>
            </a:r>
            <a:r>
              <a:rPr lang="ru-RU" dirty="0" err="1" smtClean="0"/>
              <a:t>еобхідно</a:t>
            </a:r>
            <a:r>
              <a:rPr lang="ru-RU" dirty="0" smtClean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реголіт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теоретично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використані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сонячного</a:t>
            </a:r>
            <a:r>
              <a:rPr lang="ru-RU" dirty="0"/>
              <a:t>,  а </a:t>
            </a:r>
            <a:r>
              <a:rPr lang="ru-RU" dirty="0" err="1"/>
              <a:t>можливо</a:t>
            </a:r>
            <a:r>
              <a:rPr lang="ru-RU" dirty="0"/>
              <a:t> і </a:t>
            </a:r>
            <a:r>
              <a:rPr lang="ru-RU" dirty="0" err="1"/>
              <a:t>якогось</a:t>
            </a:r>
            <a:r>
              <a:rPr lang="ru-RU" dirty="0"/>
              <a:t> штучно </a:t>
            </a:r>
            <a:r>
              <a:rPr lang="ru-RU" dirty="0" err="1"/>
              <a:t>створеного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. </a:t>
            </a:r>
            <a:r>
              <a:rPr lang="ru-RU" dirty="0" err="1"/>
              <a:t>Кисень</a:t>
            </a:r>
            <a:r>
              <a:rPr lang="ru-RU" dirty="0"/>
              <a:t> у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приведе</a:t>
            </a:r>
            <a:r>
              <a:rPr lang="ru-RU" dirty="0"/>
              <a:t> до </a:t>
            </a:r>
            <a:r>
              <a:rPr lang="ru-RU" dirty="0" err="1"/>
              <a:t>покращення</a:t>
            </a:r>
            <a:r>
              <a:rPr lang="ru-RU" dirty="0"/>
              <a:t> росту </a:t>
            </a:r>
            <a:r>
              <a:rPr lang="ru-RU" dirty="0" err="1"/>
              <a:t>рослин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  </a:t>
            </a:r>
            <a:r>
              <a:rPr lang="ru-RU" dirty="0" err="1"/>
              <a:t>прискориться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збагачення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9D214-3225-48E6-A8E2-B3627BF46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11127" y="5050816"/>
            <a:ext cx="5183188" cy="50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 - хімік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377" y="1904092"/>
            <a:ext cx="4691947" cy="30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AD131-67BF-4393-AA4E-623975A4AB51}">
  <ds:schemaRefs>
    <ds:schemaRef ds:uri="http://purl.org/dc/terms/"/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B118D6-128D-43B3-85E6-8FCAA2EB05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20E838-9521-45C8-9ECF-0A68B7D2B38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_ModOverlayVTI</Template>
  <TotalTime>0</TotalTime>
  <Words>790</Words>
  <Application>Microsoft Office PowerPoint</Application>
  <PresentationFormat>Широкоэкранный</PresentationFormat>
  <Paragraphs>126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Nova Light</vt:lpstr>
      <vt:lpstr>Calibri</vt:lpstr>
      <vt:lpstr>Elephant</vt:lpstr>
      <vt:lpstr>Times New Roman</vt:lpstr>
      <vt:lpstr>ModOverlayVTI</vt:lpstr>
      <vt:lpstr>Застосування астробіології для пошуку життя за межами Землі  Роботу виконав:                                                      Науковий керівник: Дударчук Владислав,                                             Кулик Марія Володимирівна, учень 9 класу                                                          керівник секції астрофізики, Кременецької філії,                   Кременецького академічного                               учитель фізики Кременецького академічного ліцею імені У.Самчука                                           ліцею імені У.Самчука   </vt:lpstr>
      <vt:lpstr>Мета  роботи:  проаналізувати основні критерії пошуку планет придатних для життя; визначити основні напрямки роботи астробіології;  встановити використання яких бактерій може бути корисним для збагачення реголіту.  g</vt:lpstr>
      <vt:lpstr>Необхідні умови для виникнення життя на планеті: </vt:lpstr>
      <vt:lpstr>Презентация PowerPoint</vt:lpstr>
      <vt:lpstr>Астробіологія -  міждисциплінарна наука, що враховує знання з астрономії, біології, геології, хімії та фізики для розв'язання складних проблем, пов'язаних з пошуком життя в космосі.</vt:lpstr>
      <vt:lpstr>Для покращення властивостей ґрунту пропоную використовувати бактерії. </vt:lpstr>
      <vt:lpstr>Використання хемосинтезувальних бактерій</vt:lpstr>
      <vt:lpstr>Збагачення ґрунтів</vt:lpstr>
      <vt:lpstr>Дослідження реголіту на наявність кисню</vt:lpstr>
      <vt:lpstr> Запуск Juice</vt:lpstr>
      <vt:lpstr>ВИСНОВКИ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2021-01-30T10:53:51Z</dcterms:created>
  <dcterms:modified xsi:type="dcterms:W3CDTF">2024-04-20T15:20:08Z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