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Century Gothic"/>
      <p:regular r:id="rId21"/>
      <p:bold r:id="rId22"/>
      <p:italic r:id="rId23"/>
      <p:boldItalic r:id="rId24"/>
    </p:embeddedFont>
    <p:embeddedFont>
      <p:font typeface="Open Sans"/>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29" roundtripDataSignature="AMtx7mh9/At7UIV9ojbe2JaDuEtFYS1fq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CenturyGothic-bold.fntdata"/><Relationship Id="rId21" Type="http://schemas.openxmlformats.org/officeDocument/2006/relationships/font" Target="fonts/CenturyGothic-regular.fntdata"/><Relationship Id="rId24" Type="http://schemas.openxmlformats.org/officeDocument/2006/relationships/font" Target="fonts/CenturyGothic-boldItalic.fntdata"/><Relationship Id="rId23" Type="http://schemas.openxmlformats.org/officeDocument/2006/relationships/font" Target="fonts/CenturyGothic-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bold.fntdata"/><Relationship Id="rId25" Type="http://schemas.openxmlformats.org/officeDocument/2006/relationships/font" Target="fonts/OpenSans-regular.fntdata"/><Relationship Id="rId28" Type="http://schemas.openxmlformats.org/officeDocument/2006/relationships/font" Target="fonts/OpenSans-boldItalic.fntdata"/><Relationship Id="rId27" Type="http://schemas.openxmlformats.org/officeDocument/2006/relationships/font" Target="fonts/OpenSans-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customschemas.google.com/relationships/presentationmetadata" Target="meta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1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1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2: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1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97" name="Google Shape;197;p1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1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1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00" name="Google Shape;100;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9: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69" name="Google Shape;169;p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6"/>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7"/>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7"/>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1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1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1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2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21"/>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2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2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2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2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5"/>
          <p:cNvSpPr/>
          <p:nvPr>
            <p:ph idx="2" type="pic"/>
          </p:nvPr>
        </p:nvSpPr>
        <p:spPr>
          <a:xfrm>
            <a:off x="1792288" y="612775"/>
            <a:ext cx="5486400" cy="4114800"/>
          </a:xfrm>
          <a:prstGeom prst="rect">
            <a:avLst/>
          </a:prstGeom>
          <a:noFill/>
          <a:ln>
            <a:noFill/>
          </a:ln>
        </p:spPr>
      </p:sp>
      <p:sp>
        <p:nvSpPr>
          <p:cNvPr id="68" name="Google Shape;68;p2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9.jpg"/><Relationship Id="rId4" Type="http://schemas.openxmlformats.org/officeDocument/2006/relationships/image" Target="../media/image11.png"/><Relationship Id="rId9" Type="http://schemas.openxmlformats.org/officeDocument/2006/relationships/image" Target="../media/image26.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9.png"/><Relationship Id="rId8"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30.png"/><Relationship Id="rId5"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0.jpg"/><Relationship Id="rId4" Type="http://schemas.openxmlformats.org/officeDocument/2006/relationships/image" Target="../media/image25.jpg"/><Relationship Id="rId5" Type="http://schemas.openxmlformats.org/officeDocument/2006/relationships/image" Target="../media/image34.jpg"/><Relationship Id="rId6"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40" Type="http://schemas.openxmlformats.org/officeDocument/2006/relationships/hyperlink" Target="https://www.academia.edu/36688296/%D0%97%D0%B1%D1%96%D1%80%D0%BD%D0%B8%D0%BA_2018_%D0%A2%D0%BE%D0%BC_%D0%86_pdf" TargetMode="External"/><Relationship Id="rId20" Type="http://schemas.openxmlformats.org/officeDocument/2006/relationships/hyperlink" Target="http://bazar.nikolaev.ua/node/2678" TargetMode="External"/><Relationship Id="rId22" Type="http://schemas.openxmlformats.org/officeDocument/2006/relationships/hyperlink" Target="https://www.wikidata.uk-ua.nina.az/%D0%A2%D0%B5%D0%BC%D0%B2%D0%BE%D0%B4_(%D0%9C%D0%B8%D0%BA%D0%BE%D0%BB%D0%B0%D1%97%D0%B2).html" TargetMode="External"/><Relationship Id="rId21" Type="http://schemas.openxmlformats.org/officeDocument/2006/relationships/hyperlink" Target="http://bazar.nikolaev.ua/node/2678" TargetMode="External"/><Relationship Id="rId24" Type="http://schemas.openxmlformats.org/officeDocument/2006/relationships/hyperlink" Target="https://www.researchgate.net/profile/Yuriy-Kotlyar/publication/358107120_Istoria_Etnografia_Kultura_Novi_doslidzenna_zbirnik_naukovih_materialiv_HII_Mikolaivskoi_oblasnoi_kraeznavcoi_konferencii_2021/links/61f05205dafcdb25fd4ea60b/Istoria-Etnografia-Kultura-Novi-doslidzenna-zbirnik-naukovih-materialiv-HII-Mikolaivskoi-oblasnoi-kraeznavcoi-konferencii-2021.pdf" TargetMode="External"/><Relationship Id="rId23" Type="http://schemas.openxmlformats.org/officeDocument/2006/relationships/hyperlink" Target="https://www.wikidata.uk-ua.nina.az/%D0%A2%D0%B5%D0%BC%D0%B2%D0%BE%D0%B4_(%D0%9C%D0%B8%D0%BA%D0%BE%D0%BB%D0%B0%D1%97%D0%B2).html" TargetMode="External"/><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hyperlink" Target="https://www.academia.edu/36688296/%D0%97%D0%B1%D1%96%D1%80%D0%BD%D0%B8%D0%BA_2018_%D0%A2%D0%BE%D0%BC_%D0%86_pdf" TargetMode="External"/><Relationship Id="rId9" Type="http://schemas.openxmlformats.org/officeDocument/2006/relationships/hyperlink" Target="https://www.slideshare.net/unbib/364-53567540" TargetMode="External"/><Relationship Id="rId26" Type="http://schemas.openxmlformats.org/officeDocument/2006/relationships/hyperlink" Target="https://www.0512.com.ua/news/3275628/izgotovavlivali-truby-dla-snaradov-i-sovremennye-pribory-upravlenia-artillerijskim-ognem-istoria-zavoda-temvod-v-nikolaeve-foto" TargetMode="External"/><Relationship Id="rId25" Type="http://schemas.openxmlformats.org/officeDocument/2006/relationships/hyperlink" Target="https://www.researchgate.net/profile/Yuriy-Kotlyar/publication/358107120_Istoria_Etnografia_Kultura_Novi_doslidzenna_zbirnik_naukovih_materialiv_HII_Mikolaivskoi_oblasnoi_kraeznavcoi_konferencii_2021/links/61f05205dafcdb25fd4ea60b/Istoria-Etnografia-Kultura-Novi-doslidzenna-zbirnik-naukovih-materialiv-HII-Mikolaivskoi-oblasnoi-kraeznavcoi-konferencii-2021.pdf" TargetMode="External"/><Relationship Id="rId28" Type="http://schemas.openxmlformats.org/officeDocument/2006/relationships/hyperlink" Target="https://mer.mk.ua/novosti-organizacii/post/tainstvennyj-temvod-v-nikolaeve-proveli-ekskursiyu-po-mestam-zabytoj-istorii" TargetMode="External"/><Relationship Id="rId27" Type="http://schemas.openxmlformats.org/officeDocument/2006/relationships/hyperlink" Target="https://www.0512.com.ua/news/3275628/izgotovavlivali-truby-dla-snaradov-i-sovremennye-pribory-upravlenia-artillerijskim-ognem-istoria-zavoda-temvod-v-nikolaeve-foto" TargetMode="External"/><Relationship Id="rId5" Type="http://schemas.openxmlformats.org/officeDocument/2006/relationships/hyperlink" Target="https://www.academia.edu/36688296/%D0%97%D0%B1%D1%96%D1%80%D0%BD%D0%B8%D0%BA_2018_%D0%A2%D0%BE%D0%BC_%D0%86_pdf" TargetMode="External"/><Relationship Id="rId6" Type="http://schemas.openxmlformats.org/officeDocument/2006/relationships/hyperlink" Target="https://suspilne.media/237236-konctabir-u-centri-mikolaeva-so-vidbuvalisa-za-stinami-stalagu-364-v-roki-drugoi-svitovoi-ta-pisla-nei/" TargetMode="External"/><Relationship Id="rId29" Type="http://schemas.openxmlformats.org/officeDocument/2006/relationships/hyperlink" Target="https://mer.mk.ua/novosti-organizacii/post/tainstvennyj-temvod-v-nikolaeve-proveli-ekskursiyu-po-mestam-zabytoj-istorii" TargetMode="External"/><Relationship Id="rId7" Type="http://schemas.openxmlformats.org/officeDocument/2006/relationships/hyperlink" Target="https://suspilne.media/237236-konctabir-u-centri-mikolaeva-so-vidbuvalisa-za-stinami-stalagu-364-v-roki-drugoi-svitovoi-ta-pisla-nei/" TargetMode="External"/><Relationship Id="rId8" Type="http://schemas.openxmlformats.org/officeDocument/2006/relationships/hyperlink" Target="https://www.slideshare.net/unbib/364-53567540" TargetMode="External"/><Relationship Id="rId31" Type="http://schemas.openxmlformats.org/officeDocument/2006/relationships/hyperlink" Target="https://mer.mk.ua/novosti-organizacii/post/tainstvennyj-temvod-v-nikolaeve-proveli-ekskursiyu-po-mestam-zabytoj-istorii" TargetMode="External"/><Relationship Id="rId30" Type="http://schemas.openxmlformats.org/officeDocument/2006/relationships/hyperlink" Target="https://mer.mk.ua/novosti-organizacii/post/tainstvennyj-temvod-v-nikolaeve-proveli-ekskursiyu-po-mestam-zabytoj-istorii" TargetMode="External"/><Relationship Id="rId11" Type="http://schemas.openxmlformats.org/officeDocument/2006/relationships/hyperlink" Target="https://www.slideshare.net/unbib/364-53567540" TargetMode="External"/><Relationship Id="rId33" Type="http://schemas.openxmlformats.org/officeDocument/2006/relationships/hyperlink" Target="https://www.researchgate.net/profile/Yuriy-Kotlyar/publication/358107120_Istoria_Etnografia_Kultura_Novi_doslidzenna_zbirnik_naukovih_materialiv_HII_Mikolaivskoi_oblasnoi_kraeznavcoi_konferencii_2021/links/61f05205dafcdb25fd4ea60b/Istoria-Etnografia-Kultura-Novi-doslidzenna-zbirnik-naukovih-materialiv-HII-Mikolaivskoi-oblasnoi-kraeznavcoi-konferencii-2021.pdf" TargetMode="External"/><Relationship Id="rId10" Type="http://schemas.openxmlformats.org/officeDocument/2006/relationships/hyperlink" Target="https://www.slideshare.net/unbib/364-53567540" TargetMode="External"/><Relationship Id="rId32" Type="http://schemas.openxmlformats.org/officeDocument/2006/relationships/hyperlink" Target="https://www.0512.com.ua/news/3275628/izgotovavlivali-truby-dla-snaradov-i-sovremennye-pribory-upravlenia-artillerijskim-ognem-istoria-zavoda-temvod-v-nikolaeve-foto" TargetMode="External"/><Relationship Id="rId13" Type="http://schemas.openxmlformats.org/officeDocument/2006/relationships/hyperlink" Target="https://www.slideshare.net/unbib/364-53567540" TargetMode="External"/><Relationship Id="rId35" Type="http://schemas.openxmlformats.org/officeDocument/2006/relationships/hyperlink" Target="http://bazar.nikolaev.ua/node/2678" TargetMode="External"/><Relationship Id="rId12" Type="http://schemas.openxmlformats.org/officeDocument/2006/relationships/hyperlink" Target="https://www.slideshare.net/unbib/364-53567540" TargetMode="External"/><Relationship Id="rId34" Type="http://schemas.openxmlformats.org/officeDocument/2006/relationships/hyperlink" Target="https://www.wikidata.uk-ua.nina.az/%D0%A2%D0%B5%D0%BC%D0%B2%D0%BE%D0%B4_(%D0%9C%D0%B8%D0%BA%D0%BE%D0%BB%D0%B0%D1%97%D0%B2).html" TargetMode="External"/><Relationship Id="rId15" Type="http://schemas.openxmlformats.org/officeDocument/2006/relationships/hyperlink" Target="https://www.slideshare.net/unbib/364-53567540" TargetMode="External"/><Relationship Id="rId37" Type="http://schemas.openxmlformats.org/officeDocument/2006/relationships/hyperlink" Target="https://wikimapia.org" TargetMode="External"/><Relationship Id="rId14" Type="http://schemas.openxmlformats.org/officeDocument/2006/relationships/hyperlink" Target="https://www.slideshare.net/unbib/364-53567540" TargetMode="External"/><Relationship Id="rId36" Type="http://schemas.openxmlformats.org/officeDocument/2006/relationships/hyperlink" Target="https://wikimapia.org" TargetMode="External"/><Relationship Id="rId17" Type="http://schemas.openxmlformats.org/officeDocument/2006/relationships/hyperlink" Target="https://wikimapia.org" TargetMode="External"/><Relationship Id="rId39" Type="http://schemas.openxmlformats.org/officeDocument/2006/relationships/hyperlink" Target="https://suspilne.media/237236-konctabir-u-centri-mikolaeva-so-vidbuvalisa-za-stinami-stalagu-364-v-roki-drugoi-svitovoi-ta-pisla-nei/" TargetMode="External"/><Relationship Id="rId16" Type="http://schemas.openxmlformats.org/officeDocument/2006/relationships/hyperlink" Target="https://wikimapia.org" TargetMode="External"/><Relationship Id="rId38" Type="http://schemas.openxmlformats.org/officeDocument/2006/relationships/hyperlink" Target="https://www.slideshare.net/unbib/364-53567540" TargetMode="External"/><Relationship Id="rId19" Type="http://schemas.openxmlformats.org/officeDocument/2006/relationships/hyperlink" Target="https://wikimapia.org" TargetMode="External"/><Relationship Id="rId18" Type="http://schemas.openxmlformats.org/officeDocument/2006/relationships/hyperlink" Target="https://wikimapia.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wikimapia.org" TargetMode="Externa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wikimapia.org" TargetMode="Externa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8.png"/><Relationship Id="rId5"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10.png"/><Relationship Id="rId5"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8.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0" y="0"/>
            <a:ext cx="185928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109" l="0" r="0" t="-1511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 name="Google Shape;89;p1"/>
          <p:cNvSpPr/>
          <p:nvPr/>
        </p:nvSpPr>
        <p:spPr>
          <a:xfrm>
            <a:off x="12565888" y="1385417"/>
            <a:ext cx="1376371" cy="1376371"/>
          </a:xfrm>
          <a:custGeom>
            <a:rect b="b" l="l" r="r" t="t"/>
            <a:pathLst>
              <a:path extrusionOk="0" h="1376371" w="1376371">
                <a:moveTo>
                  <a:pt x="0" y="0"/>
                </a:moveTo>
                <a:lnTo>
                  <a:pt x="1376371" y="0"/>
                </a:lnTo>
                <a:lnTo>
                  <a:pt x="1376371" y="1376371"/>
                </a:lnTo>
                <a:lnTo>
                  <a:pt x="0" y="1376371"/>
                </a:lnTo>
                <a:lnTo>
                  <a:pt x="0" y="0"/>
                </a:lnTo>
                <a:close/>
              </a:path>
            </a:pathLst>
          </a:custGeom>
          <a:blipFill rotWithShape="1">
            <a:blip r:embed="rId4">
              <a:alphaModFix/>
            </a:blip>
            <a:stretch>
              <a:fillRect b="0" l="0" r="0" t="0"/>
            </a:stretch>
          </a:blipFill>
          <a:ln>
            <a:noFill/>
          </a:ln>
        </p:spPr>
      </p:sp>
      <p:sp>
        <p:nvSpPr>
          <p:cNvPr id="90" name="Google Shape;90;p1"/>
          <p:cNvSpPr txBox="1"/>
          <p:nvPr/>
        </p:nvSpPr>
        <p:spPr>
          <a:xfrm>
            <a:off x="1371600" y="723900"/>
            <a:ext cx="15544800" cy="5355312"/>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2800">
                <a:solidFill>
                  <a:srgbClr val="000000"/>
                </a:solidFill>
                <a:latin typeface="Century Gothic"/>
                <a:ea typeface="Century Gothic"/>
                <a:cs typeface="Century Gothic"/>
                <a:sym typeface="Century Gothic"/>
              </a:rPr>
              <a:t>Миколаївський ліцей №19 Миколаївської міської ради Миколаївської області</a:t>
            </a:r>
            <a:endParaRPr/>
          </a:p>
          <a:p>
            <a:pPr indent="0" lvl="0" marL="0" marR="0" rtl="0" algn="ctr">
              <a:lnSpc>
                <a:spcPct val="201031"/>
              </a:lnSpc>
              <a:spcBef>
                <a:spcPts val="0"/>
              </a:spcBef>
              <a:spcAft>
                <a:spcPts val="0"/>
              </a:spcAft>
              <a:buNone/>
            </a:pPr>
            <a:r>
              <a:t/>
            </a:r>
            <a:endParaRPr sz="3200">
              <a:solidFill>
                <a:srgbClr val="000000"/>
              </a:solidFill>
              <a:latin typeface="Century Gothic"/>
              <a:ea typeface="Century Gothic"/>
              <a:cs typeface="Century Gothic"/>
              <a:sym typeface="Century Gothic"/>
            </a:endParaRPr>
          </a:p>
          <a:p>
            <a:pPr indent="0" lvl="0" marL="0" marR="0" rtl="0" algn="ctr">
              <a:lnSpc>
                <a:spcPct val="201031"/>
              </a:lnSpc>
              <a:spcBef>
                <a:spcPts val="0"/>
              </a:spcBef>
              <a:spcAft>
                <a:spcPts val="0"/>
              </a:spcAft>
              <a:buNone/>
            </a:pPr>
            <a:r>
              <a:rPr lang="en-US" sz="3200">
                <a:solidFill>
                  <a:srgbClr val="000000"/>
                </a:solidFill>
                <a:latin typeface="Century Gothic"/>
                <a:ea typeface="Century Gothic"/>
                <a:cs typeface="Century Gothic"/>
                <a:sym typeface="Century Gothic"/>
              </a:rPr>
              <a:t>ВСЕУКРАЇНСЬКИЙ ІНТЕРАКТИВНИЙ КОНКУРС «МАН-ЮНІОР-ДОСЛІДНИК»</a:t>
            </a:r>
            <a:endParaRPr/>
          </a:p>
          <a:p>
            <a:pPr indent="0" lvl="0" marL="0" marR="0" rtl="0" algn="ctr">
              <a:lnSpc>
                <a:spcPct val="201031"/>
              </a:lnSpc>
              <a:spcBef>
                <a:spcPts val="0"/>
              </a:spcBef>
              <a:spcAft>
                <a:spcPts val="0"/>
              </a:spcAft>
              <a:buNone/>
            </a:pPr>
            <a:r>
              <a:rPr lang="en-US" sz="3200">
                <a:solidFill>
                  <a:srgbClr val="000000"/>
                </a:solidFill>
                <a:latin typeface="Century Gothic"/>
                <a:ea typeface="Century Gothic"/>
                <a:cs typeface="Century Gothic"/>
                <a:sym typeface="Century Gothic"/>
              </a:rPr>
              <a:t>НОМІНАЦІЯ «ІСТОРИК-ЮНІОР»</a:t>
            </a:r>
            <a:endParaRPr/>
          </a:p>
          <a:p>
            <a:pPr indent="0" lvl="0" marL="0" marR="0" rtl="0" algn="ctr">
              <a:lnSpc>
                <a:spcPct val="178694"/>
              </a:lnSpc>
              <a:spcBef>
                <a:spcPts val="0"/>
              </a:spcBef>
              <a:spcAft>
                <a:spcPts val="0"/>
              </a:spcAft>
              <a:buNone/>
            </a:pPr>
            <a:r>
              <a:rPr b="1" lang="en-US" sz="3600">
                <a:solidFill>
                  <a:schemeClr val="dk1"/>
                </a:solidFill>
                <a:latin typeface="Calibri"/>
                <a:ea typeface="Calibri"/>
                <a:cs typeface="Calibri"/>
                <a:sym typeface="Calibri"/>
              </a:rPr>
              <a:t>Тема проєкту:</a:t>
            </a:r>
            <a:endParaRPr/>
          </a:p>
          <a:p>
            <a:pPr indent="0" lvl="0" marL="0" marR="0" rtl="0" algn="ctr">
              <a:lnSpc>
                <a:spcPct val="178694"/>
              </a:lnSpc>
              <a:spcBef>
                <a:spcPts val="0"/>
              </a:spcBef>
              <a:spcAft>
                <a:spcPts val="0"/>
              </a:spcAft>
              <a:buNone/>
            </a:pPr>
            <a:r>
              <a:rPr lang="en-US" sz="3600">
                <a:solidFill>
                  <a:srgbClr val="000000"/>
                </a:solidFill>
                <a:latin typeface="Century Gothic"/>
                <a:ea typeface="Century Gothic"/>
                <a:cs typeface="Century Gothic"/>
                <a:sym typeface="Century Gothic"/>
              </a:rPr>
              <a:t> «ЕКСКУРСІЯ  ТАЄМНИЧИМ  РАЙОНОМ МІСТА  МИКОЛАЄВА-ТЕМВОДОМ» </a:t>
            </a:r>
            <a:endParaRPr/>
          </a:p>
        </p:txBody>
      </p:sp>
      <p:sp>
        <p:nvSpPr>
          <p:cNvPr id="91" name="Google Shape;91;p1"/>
          <p:cNvSpPr/>
          <p:nvPr/>
        </p:nvSpPr>
        <p:spPr>
          <a:xfrm>
            <a:off x="4419600" y="7505700"/>
            <a:ext cx="7467600" cy="1371600"/>
          </a:xfrm>
          <a:custGeom>
            <a:rect b="b" l="l" r="r" t="t"/>
            <a:pathLst>
              <a:path extrusionOk="0" h="1253851" w="9851689">
                <a:moveTo>
                  <a:pt x="0" y="0"/>
                </a:moveTo>
                <a:lnTo>
                  <a:pt x="9851689" y="0"/>
                </a:lnTo>
                <a:lnTo>
                  <a:pt x="9851689" y="1253851"/>
                </a:lnTo>
                <a:lnTo>
                  <a:pt x="0" y="125385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rPr b="1" lang="en-US" sz="3600">
                <a:solidFill>
                  <a:srgbClr val="7F7F7F"/>
                </a:solidFill>
                <a:latin typeface="Calibri"/>
                <a:ea typeface="Calibri"/>
                <a:cs typeface="Calibri"/>
                <a:sym typeface="Calibri"/>
              </a:rPr>
              <a:t>Автори : </a:t>
            </a:r>
            <a:r>
              <a:rPr lang="en-US" sz="3600">
                <a:solidFill>
                  <a:srgbClr val="7F7F7F"/>
                </a:solidFill>
                <a:latin typeface="Calibri"/>
                <a:ea typeface="Calibri"/>
                <a:cs typeface="Calibri"/>
                <a:sym typeface="Calibri"/>
              </a:rPr>
              <a:t>Дроботова Дар</a:t>
            </a:r>
            <a:r>
              <a:rPr lang="en-US" sz="3600">
                <a:solidFill>
                  <a:srgbClr val="7F7F7F"/>
                </a:solidFill>
                <a:latin typeface="Century Gothic"/>
                <a:ea typeface="Century Gothic"/>
                <a:cs typeface="Century Gothic"/>
                <a:sym typeface="Century Gothic"/>
              </a:rPr>
              <a:t>’</a:t>
            </a:r>
            <a:r>
              <a:rPr lang="en-US" sz="3600">
                <a:solidFill>
                  <a:srgbClr val="7F7F7F"/>
                </a:solidFill>
                <a:latin typeface="Calibri"/>
                <a:ea typeface="Calibri"/>
                <a:cs typeface="Calibri"/>
                <a:sym typeface="Calibri"/>
              </a:rPr>
              <a:t>я, </a:t>
            </a:r>
            <a:endParaRPr/>
          </a:p>
          <a:p>
            <a:pPr indent="0" lvl="0" marL="0" marR="0" rtl="0" algn="l">
              <a:spcBef>
                <a:spcPts val="0"/>
              </a:spcBef>
              <a:spcAft>
                <a:spcPts val="0"/>
              </a:spcAft>
              <a:buNone/>
            </a:pPr>
            <a:r>
              <a:rPr lang="en-US" sz="3600">
                <a:solidFill>
                  <a:srgbClr val="7F7F7F"/>
                </a:solidFill>
                <a:latin typeface="Calibri"/>
                <a:ea typeface="Calibri"/>
                <a:cs typeface="Calibri"/>
                <a:sym typeface="Calibri"/>
              </a:rPr>
              <a:t>Сапожнікова Аріна</a:t>
            </a:r>
            <a:endParaRPr sz="3600">
              <a:solidFill>
                <a:srgbClr val="7F7F7F"/>
              </a:solidFill>
              <a:latin typeface="Calibri"/>
              <a:ea typeface="Calibri"/>
              <a:cs typeface="Calibri"/>
              <a:sym typeface="Calibri"/>
            </a:endParaRPr>
          </a:p>
        </p:txBody>
      </p:sp>
      <p:sp>
        <p:nvSpPr>
          <p:cNvPr id="92" name="Google Shape;92;p1"/>
          <p:cNvSpPr/>
          <p:nvPr/>
        </p:nvSpPr>
        <p:spPr>
          <a:xfrm>
            <a:off x="9101450" y="8916122"/>
            <a:ext cx="8523479" cy="1369276"/>
          </a:xfrm>
          <a:custGeom>
            <a:rect b="b" l="l" r="r" t="t"/>
            <a:pathLst>
              <a:path extrusionOk="0" h="2547490" w="11675998">
                <a:moveTo>
                  <a:pt x="0" y="0"/>
                </a:moveTo>
                <a:lnTo>
                  <a:pt x="11675998" y="0"/>
                </a:lnTo>
                <a:lnTo>
                  <a:pt x="11675998" y="2547491"/>
                </a:lnTo>
                <a:lnTo>
                  <a:pt x="0" y="2547491"/>
                </a:lnTo>
                <a:lnTo>
                  <a:pt x="0" y="0"/>
                </a:lnTo>
                <a:close/>
              </a:path>
            </a:pathLst>
          </a:custGeom>
          <a:blipFill rotWithShape="1">
            <a:blip r:embed="rId6">
              <a:alphaModFix/>
            </a:blip>
            <a:stretch>
              <a:fillRect b="0" l="0" r="0" t="0"/>
            </a:stretch>
          </a:blipFill>
          <a:ln>
            <a:noFill/>
          </a:ln>
        </p:spPr>
      </p:sp>
      <p:sp>
        <p:nvSpPr>
          <p:cNvPr id="93" name="Google Shape;93;p1"/>
          <p:cNvSpPr/>
          <p:nvPr/>
        </p:nvSpPr>
        <p:spPr>
          <a:xfrm>
            <a:off x="669800" y="5833925"/>
            <a:ext cx="3987099" cy="3806190"/>
          </a:xfrm>
          <a:custGeom>
            <a:rect b="b" l="l" r="r" t="t"/>
            <a:pathLst>
              <a:path extrusionOk="0" h="4114800" w="4983874">
                <a:moveTo>
                  <a:pt x="0" y="0"/>
                </a:moveTo>
                <a:lnTo>
                  <a:pt x="4983874" y="0"/>
                </a:lnTo>
                <a:lnTo>
                  <a:pt x="4983874" y="4114800"/>
                </a:lnTo>
                <a:lnTo>
                  <a:pt x="0" y="4114800"/>
                </a:lnTo>
                <a:lnTo>
                  <a:pt x="0" y="0"/>
                </a:lnTo>
                <a:close/>
              </a:path>
            </a:pathLst>
          </a:custGeom>
          <a:blipFill rotWithShape="1">
            <a:blip r:embed="rId7">
              <a:alphaModFix/>
            </a:blip>
            <a:stretch>
              <a:fillRect b="0" l="0" r="0" t="0"/>
            </a:stretch>
          </a:blipFill>
          <a:ln>
            <a:noFill/>
          </a:ln>
        </p:spPr>
      </p:sp>
      <p:sp>
        <p:nvSpPr>
          <p:cNvPr id="94" name="Google Shape;94;p1"/>
          <p:cNvSpPr/>
          <p:nvPr/>
        </p:nvSpPr>
        <p:spPr>
          <a:xfrm>
            <a:off x="1838150" y="9048627"/>
            <a:ext cx="7693868" cy="1235865"/>
          </a:xfrm>
          <a:custGeom>
            <a:rect b="b" l="l" r="r" t="t"/>
            <a:pathLst>
              <a:path extrusionOk="0" h="2643562" w="12116327">
                <a:moveTo>
                  <a:pt x="0" y="0"/>
                </a:moveTo>
                <a:lnTo>
                  <a:pt x="12116327" y="0"/>
                </a:lnTo>
                <a:lnTo>
                  <a:pt x="12116327" y="2643562"/>
                </a:lnTo>
                <a:lnTo>
                  <a:pt x="0" y="2643562"/>
                </a:lnTo>
                <a:lnTo>
                  <a:pt x="0" y="0"/>
                </a:lnTo>
                <a:close/>
              </a:path>
            </a:pathLst>
          </a:custGeom>
          <a:blipFill rotWithShape="1">
            <a:blip r:embed="rId6">
              <a:alphaModFix/>
            </a:blip>
            <a:stretch>
              <a:fillRect b="0" l="0" r="0" t="0"/>
            </a:stretch>
          </a:blipFill>
          <a:ln>
            <a:noFill/>
          </a:ln>
        </p:spPr>
      </p:sp>
      <p:sp>
        <p:nvSpPr>
          <p:cNvPr id="95" name="Google Shape;95;p1"/>
          <p:cNvSpPr/>
          <p:nvPr/>
        </p:nvSpPr>
        <p:spPr>
          <a:xfrm rot="-517438">
            <a:off x="12866867" y="5982909"/>
            <a:ext cx="4325009" cy="3229320"/>
          </a:xfrm>
          <a:custGeom>
            <a:rect b="b" l="l" r="r" t="t"/>
            <a:pathLst>
              <a:path extrusionOk="0" h="4114800" w="5032112">
                <a:moveTo>
                  <a:pt x="0" y="0"/>
                </a:moveTo>
                <a:lnTo>
                  <a:pt x="5032112" y="0"/>
                </a:lnTo>
                <a:lnTo>
                  <a:pt x="5032112" y="4114800"/>
                </a:lnTo>
                <a:lnTo>
                  <a:pt x="0" y="4114800"/>
                </a:lnTo>
                <a:lnTo>
                  <a:pt x="0" y="0"/>
                </a:lnTo>
                <a:close/>
              </a:path>
            </a:pathLst>
          </a:custGeom>
          <a:blipFill rotWithShape="1">
            <a:blip r:embed="rId8">
              <a:alphaModFix/>
            </a:blip>
            <a:stretch>
              <a:fillRect b="0" l="0" r="0" t="0"/>
            </a:stretch>
          </a:blipFill>
          <a:ln>
            <a:noFill/>
          </a:ln>
        </p:spPr>
      </p:sp>
      <p:sp>
        <p:nvSpPr>
          <p:cNvPr id="96" name="Google Shape;96;p1"/>
          <p:cNvSpPr/>
          <p:nvPr/>
        </p:nvSpPr>
        <p:spPr>
          <a:xfrm rot="-445854">
            <a:off x="16186481" y="1295639"/>
            <a:ext cx="1648181" cy="1781513"/>
          </a:xfrm>
          <a:custGeom>
            <a:rect b="b" l="l" r="r" t="t"/>
            <a:pathLst>
              <a:path extrusionOk="0" h="2513777" w="2553933">
                <a:moveTo>
                  <a:pt x="0" y="0"/>
                </a:moveTo>
                <a:lnTo>
                  <a:pt x="2553933" y="0"/>
                </a:lnTo>
                <a:lnTo>
                  <a:pt x="2553933" y="2513777"/>
                </a:lnTo>
                <a:lnTo>
                  <a:pt x="0" y="2513777"/>
                </a:lnTo>
                <a:lnTo>
                  <a:pt x="0" y="0"/>
                </a:lnTo>
                <a:close/>
              </a:path>
            </a:pathLst>
          </a:custGeom>
          <a:blipFill rotWithShape="1">
            <a:blip r:embed="rId9">
              <a:alphaModFix/>
            </a:blip>
            <a:stretch>
              <a:fillRect b="0" l="0" r="0" t="0"/>
            </a:stretch>
          </a:blipFill>
          <a:ln>
            <a:noFill/>
          </a:ln>
        </p:spPr>
      </p:sp>
      <p:sp>
        <p:nvSpPr>
          <p:cNvPr id="97" name="Google Shape;97;p1"/>
          <p:cNvSpPr txBox="1"/>
          <p:nvPr/>
        </p:nvSpPr>
        <p:spPr>
          <a:xfrm>
            <a:off x="5181600" y="800100"/>
            <a:ext cx="6111754" cy="76745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t/>
            </a:r>
            <a:endParaRPr sz="4595">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76" name="Shape 176"/>
        <p:cNvGrpSpPr/>
        <p:nvPr/>
      </p:nvGrpSpPr>
      <p:grpSpPr>
        <a:xfrm>
          <a:off x="0" y="0"/>
          <a:ext cx="0" cy="0"/>
          <a:chOff x="0" y="0"/>
          <a:chExt cx="0" cy="0"/>
        </a:xfrm>
      </p:grpSpPr>
      <p:sp>
        <p:nvSpPr>
          <p:cNvPr id="177" name="Google Shape;177;p10"/>
          <p:cNvSpPr/>
          <p:nvPr/>
        </p:nvSpPr>
        <p:spPr>
          <a:xfrm>
            <a:off x="762000" y="495300"/>
            <a:ext cx="7434574" cy="4017811"/>
          </a:xfrm>
          <a:custGeom>
            <a:rect b="b" l="l" r="r" t="t"/>
            <a:pathLst>
              <a:path extrusionOk="0" h="4513111" w="7167874">
                <a:moveTo>
                  <a:pt x="0" y="0"/>
                </a:moveTo>
                <a:lnTo>
                  <a:pt x="7167874" y="0"/>
                </a:lnTo>
                <a:lnTo>
                  <a:pt x="7167874" y="4513111"/>
                </a:lnTo>
                <a:lnTo>
                  <a:pt x="0" y="4513111"/>
                </a:lnTo>
                <a:lnTo>
                  <a:pt x="0" y="0"/>
                </a:lnTo>
                <a:close/>
              </a:path>
            </a:pathLst>
          </a:custGeom>
          <a:blipFill rotWithShape="1">
            <a:blip r:embed="rId3">
              <a:alphaModFix/>
            </a:blip>
            <a:stretch>
              <a:fillRect b="-177801" l="-19121" r="-13008" t="-25956"/>
            </a:stretch>
          </a:blipFill>
          <a:ln>
            <a:noFill/>
          </a:ln>
        </p:spPr>
      </p:sp>
      <p:sp>
        <p:nvSpPr>
          <p:cNvPr id="178" name="Google Shape;178;p10"/>
          <p:cNvSpPr/>
          <p:nvPr/>
        </p:nvSpPr>
        <p:spPr>
          <a:xfrm>
            <a:off x="10392293" y="159567"/>
            <a:ext cx="6671816" cy="4329525"/>
          </a:xfrm>
          <a:custGeom>
            <a:rect b="b" l="l" r="r" t="t"/>
            <a:pathLst>
              <a:path extrusionOk="0" h="4329525" w="6671816">
                <a:moveTo>
                  <a:pt x="0" y="0"/>
                </a:moveTo>
                <a:lnTo>
                  <a:pt x="6671816" y="0"/>
                </a:lnTo>
                <a:lnTo>
                  <a:pt x="6671816" y="4329525"/>
                </a:lnTo>
                <a:lnTo>
                  <a:pt x="0" y="4329525"/>
                </a:lnTo>
                <a:lnTo>
                  <a:pt x="0" y="0"/>
                </a:lnTo>
                <a:close/>
              </a:path>
            </a:pathLst>
          </a:custGeom>
          <a:blipFill rotWithShape="1">
            <a:blip r:embed="rId4">
              <a:alphaModFix/>
            </a:blip>
            <a:stretch>
              <a:fillRect b="-162313" l="-18080" r="-12389" t="-28722"/>
            </a:stretch>
          </a:blipFill>
          <a:ln>
            <a:noFill/>
          </a:ln>
        </p:spPr>
      </p:sp>
      <p:sp>
        <p:nvSpPr>
          <p:cNvPr id="179" name="Google Shape;179;p10"/>
          <p:cNvSpPr txBox="1"/>
          <p:nvPr/>
        </p:nvSpPr>
        <p:spPr>
          <a:xfrm>
            <a:off x="738983" y="4493607"/>
            <a:ext cx="7267108" cy="452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300">
                <a:solidFill>
                  <a:srgbClr val="7F7F7F"/>
                </a:solidFill>
                <a:latin typeface="Century Gothic"/>
                <a:ea typeface="Century Gothic"/>
                <a:cs typeface="Century Gothic"/>
                <a:sym typeface="Century Gothic"/>
              </a:rPr>
              <a:t>Лагерна Кухня Шталага 346. Фото: Ташлай Л.Б., Даниленко Т.І. За колючим дротом: "Шталаг-364" - табір смерті.</a:t>
            </a:r>
            <a:endParaRPr/>
          </a:p>
        </p:txBody>
      </p:sp>
      <p:sp>
        <p:nvSpPr>
          <p:cNvPr id="180" name="Google Shape;180;p10"/>
          <p:cNvSpPr txBox="1"/>
          <p:nvPr/>
        </p:nvSpPr>
        <p:spPr>
          <a:xfrm>
            <a:off x="10013565" y="4573746"/>
            <a:ext cx="7429272" cy="44627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280">
                <a:solidFill>
                  <a:srgbClr val="7F7F7F"/>
                </a:solidFill>
                <a:latin typeface="Century Gothic"/>
                <a:ea typeface="Century Gothic"/>
                <a:cs typeface="Century Gothic"/>
                <a:sym typeface="Century Gothic"/>
              </a:rPr>
              <a:t>Радянські військовополонені в німецькому полоні. </a:t>
            </a:r>
            <a:endParaRPr/>
          </a:p>
          <a:p>
            <a:pPr indent="0" lvl="0" marL="0" marR="0" rtl="0" algn="ctr">
              <a:lnSpc>
                <a:spcPct val="140000"/>
              </a:lnSpc>
              <a:spcBef>
                <a:spcPts val="0"/>
              </a:spcBef>
              <a:spcAft>
                <a:spcPts val="0"/>
              </a:spcAft>
              <a:buNone/>
            </a:pPr>
            <a:r>
              <a:rPr lang="en-US" sz="1280">
                <a:solidFill>
                  <a:srgbClr val="7F7F7F"/>
                </a:solidFill>
                <a:latin typeface="Century Gothic"/>
                <a:ea typeface="Century Gothic"/>
                <a:cs typeface="Century Gothic"/>
                <a:sym typeface="Century Gothic"/>
              </a:rPr>
              <a:t>Фото: : Ташлай Л.Б., Даниленко Т.І. За колючим дротом: "Шталаг-364" - табір смерті.</a:t>
            </a:r>
            <a:endParaRPr/>
          </a:p>
        </p:txBody>
      </p:sp>
      <p:sp>
        <p:nvSpPr>
          <p:cNvPr id="181" name="Google Shape;181;p10"/>
          <p:cNvSpPr txBox="1"/>
          <p:nvPr/>
        </p:nvSpPr>
        <p:spPr>
          <a:xfrm>
            <a:off x="381000" y="5295900"/>
            <a:ext cx="9906001" cy="3924151"/>
          </a:xfrm>
          <a:prstGeom prst="rect">
            <a:avLst/>
          </a:prstGeom>
          <a:noFill/>
          <a:ln>
            <a:noFill/>
          </a:ln>
        </p:spPr>
        <p:txBody>
          <a:bodyPr anchorCtr="0" anchor="t" bIns="0" lIns="0" spcFirstLastPara="1" rIns="0" wrap="square" tIns="0">
            <a:spAutoFit/>
          </a:bodyPr>
          <a:lstStyle/>
          <a:p>
            <a:pPr indent="0" lvl="0" marL="0" marR="0" rtl="0" algn="l">
              <a:lnSpc>
                <a:spcPct val="186611"/>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67950"/>
              </a:lnSpc>
              <a:spcBef>
                <a:spcPts val="0"/>
              </a:spcBef>
              <a:spcAft>
                <a:spcPts val="0"/>
              </a:spcAft>
              <a:buNone/>
            </a:pPr>
            <a:r>
              <a:rPr lang="en-US" sz="2000">
                <a:solidFill>
                  <a:srgbClr val="000000"/>
                </a:solidFill>
                <a:latin typeface="Century Gothic"/>
                <a:ea typeface="Century Gothic"/>
                <a:cs typeface="Century Gothic"/>
                <a:sym typeface="Century Gothic"/>
              </a:rPr>
              <a:t>Поступово кількість німців у таборі зменшувалася і вже до кінця 1949 їх зовсім не залишилося. А вже з 1947 року частина корпусів стали відновлювати життя сімей корабелів. Колючий дріт з огорожі навколо селища зняли, житлові корпуси відремонтували і через гостру нестачу житлового фонду знову заселили сім'ями працівників заводу ім. 61 Комунару. За короткий час тут розмістили 1320 сімей. Частину корпусів почали використовувати під молодіжні гуртожитки. Через дефіцит житла в місті це було вимушеним заходом.</a:t>
            </a:r>
            <a:endParaRPr sz="2000">
              <a:solidFill>
                <a:srgbClr val="000000"/>
              </a:solidFill>
              <a:latin typeface="Century Gothic"/>
              <a:ea typeface="Century Gothic"/>
              <a:cs typeface="Century Gothic"/>
              <a:sym typeface="Century Gothic"/>
            </a:endParaRPr>
          </a:p>
        </p:txBody>
      </p:sp>
      <p:sp>
        <p:nvSpPr>
          <p:cNvPr id="182" name="Google Shape;182;p10"/>
          <p:cNvSpPr/>
          <p:nvPr/>
        </p:nvSpPr>
        <p:spPr>
          <a:xfrm>
            <a:off x="10482347" y="5632210"/>
            <a:ext cx="6491707" cy="3523863"/>
          </a:xfrm>
          <a:custGeom>
            <a:rect b="b" l="l" r="r" t="t"/>
            <a:pathLst>
              <a:path extrusionOk="0" h="3523863" w="6491707">
                <a:moveTo>
                  <a:pt x="0" y="0"/>
                </a:moveTo>
                <a:lnTo>
                  <a:pt x="6491708" y="0"/>
                </a:lnTo>
                <a:lnTo>
                  <a:pt x="6491708" y="3523863"/>
                </a:lnTo>
                <a:lnTo>
                  <a:pt x="0" y="3523863"/>
                </a:lnTo>
                <a:lnTo>
                  <a:pt x="0" y="0"/>
                </a:lnTo>
                <a:close/>
              </a:path>
            </a:pathLst>
          </a:custGeom>
          <a:blipFill rotWithShape="1">
            <a:blip r:embed="rId5">
              <a:alphaModFix/>
            </a:blip>
            <a:stretch>
              <a:fillRect b="-61788" l="0" r="-6118" t="-61790"/>
            </a:stretch>
          </a:blipFill>
          <a:ln>
            <a:noFill/>
          </a:ln>
        </p:spPr>
      </p:sp>
      <p:sp>
        <p:nvSpPr>
          <p:cNvPr id="183" name="Google Shape;183;p10"/>
          <p:cNvSpPr txBox="1"/>
          <p:nvPr/>
        </p:nvSpPr>
        <p:spPr>
          <a:xfrm>
            <a:off x="11658600" y="9258300"/>
            <a:ext cx="4790079" cy="2406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400">
                <a:solidFill>
                  <a:srgbClr val="7F7F7F"/>
                </a:solidFill>
                <a:latin typeface="Century Gothic"/>
                <a:ea typeface="Century Gothic"/>
                <a:cs typeface="Century Gothic"/>
                <a:sym typeface="Century Gothic"/>
              </a:rPr>
              <a:t>Молодіжні гуртожитки. Фото: гугл карти</a:t>
            </a:r>
            <a:endParaRPr sz="1400">
              <a:solidFill>
                <a:srgbClr val="7F7F7F"/>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87" name="Shape 187"/>
        <p:cNvGrpSpPr/>
        <p:nvPr/>
      </p:nvGrpSpPr>
      <p:grpSpPr>
        <a:xfrm>
          <a:off x="0" y="0"/>
          <a:ext cx="0" cy="0"/>
          <a:chOff x="0" y="0"/>
          <a:chExt cx="0" cy="0"/>
        </a:xfrm>
      </p:grpSpPr>
      <p:sp>
        <p:nvSpPr>
          <p:cNvPr id="188" name="Google Shape;188;p11"/>
          <p:cNvSpPr txBox="1"/>
          <p:nvPr/>
        </p:nvSpPr>
        <p:spPr>
          <a:xfrm>
            <a:off x="-514350" y="-28259"/>
            <a:ext cx="18288000" cy="990604"/>
          </a:xfrm>
          <a:prstGeom prst="rect">
            <a:avLst/>
          </a:prstGeom>
          <a:noFill/>
          <a:ln>
            <a:noFill/>
          </a:ln>
        </p:spPr>
        <p:txBody>
          <a:bodyPr anchorCtr="0" anchor="t" bIns="0" lIns="0" spcFirstLastPara="1" rIns="0" wrap="square" tIns="0">
            <a:spAutoFit/>
          </a:bodyPr>
          <a:lstStyle/>
          <a:p>
            <a:pPr indent="0" lvl="0" marL="0" marR="0" rtl="0" algn="ctr">
              <a:lnSpc>
                <a:spcPct val="150009"/>
              </a:lnSpc>
              <a:spcBef>
                <a:spcPts val="0"/>
              </a:spcBef>
              <a:spcAft>
                <a:spcPts val="0"/>
              </a:spcAft>
              <a:buNone/>
            </a:pPr>
            <a:r>
              <a:rPr lang="en-US" sz="5499">
                <a:solidFill>
                  <a:srgbClr val="000000"/>
                </a:solidFill>
                <a:latin typeface="Century Gothic"/>
                <a:ea typeface="Century Gothic"/>
                <a:cs typeface="Century Gothic"/>
                <a:sym typeface="Century Gothic"/>
              </a:rPr>
              <a:t>Практична частина</a:t>
            </a:r>
            <a:endParaRPr/>
          </a:p>
        </p:txBody>
      </p:sp>
      <p:sp>
        <p:nvSpPr>
          <p:cNvPr id="189" name="Google Shape;189;p11"/>
          <p:cNvSpPr txBox="1"/>
          <p:nvPr/>
        </p:nvSpPr>
        <p:spPr>
          <a:xfrm>
            <a:off x="345710" y="1616410"/>
            <a:ext cx="17637490" cy="5645776"/>
          </a:xfrm>
          <a:prstGeom prst="rect">
            <a:avLst/>
          </a:prstGeom>
          <a:noFill/>
          <a:ln>
            <a:noFill/>
          </a:ln>
        </p:spPr>
        <p:txBody>
          <a:bodyPr anchorCtr="0" anchor="t" bIns="0" lIns="0" spcFirstLastPara="1" rIns="0" wrap="square" tIns="0">
            <a:spAutoFit/>
          </a:bodyPr>
          <a:lstStyle/>
          <a:p>
            <a:pPr indent="0" lvl="0" marL="0" marR="0" rtl="0" algn="l">
              <a:lnSpc>
                <a:spcPct val="140054"/>
              </a:lnSpc>
              <a:spcBef>
                <a:spcPts val="0"/>
              </a:spcBef>
              <a:spcAft>
                <a:spcPts val="0"/>
              </a:spcAft>
              <a:buNone/>
            </a:pPr>
            <a:r>
              <a:rPr lang="en-US" sz="1835">
                <a:solidFill>
                  <a:srgbClr val="000000"/>
                </a:solidFill>
                <a:latin typeface="Century Gothic"/>
                <a:ea typeface="Century Gothic"/>
                <a:cs typeface="Century Gothic"/>
                <a:sym typeface="Century Gothic"/>
              </a:rPr>
              <a:t>     1950-х у селищі відремонтували клуб, якому дали ім'я Бондаренко. Його будівля збереглася до наших днів. Але з кінця 1980-х років воно не використовується за призначенням. Місце, де розташовувався перший стадіон на Темводі, згодом зайняли заводські цехи. У зв'язку з цим із північно-західного боку селища збудували новий стадіон. Однак, умови проживання в корпусах селища, як і раніше, були далекі від ідеальних через відсутність зручностей. У зв'язку з цим розпочалося поступове розселення його мешканців. У 1980-х роках мешканців селища повністю розселили. Тоді втілювався у життя грандіозний проект реконструкції заводу ім.61 Комунара. Згідно з проектом, на місці Темвода, аж до корпусів МКІ, мали розміщуватися заводські цехи. Але, на жаль, ці ідеї так і не втілилися у життя. Завод модернізували лише частково. Однак багато колись житлових будинків Темвода встигли розібрати.</a:t>
            </a:r>
            <a:endParaRPr/>
          </a:p>
          <a:p>
            <a:pPr indent="0" lvl="0" marL="0" marR="0" rtl="0" algn="l">
              <a:lnSpc>
                <a:spcPct val="140054"/>
              </a:lnSpc>
              <a:spcBef>
                <a:spcPts val="0"/>
              </a:spcBef>
              <a:spcAft>
                <a:spcPts val="0"/>
              </a:spcAft>
              <a:buNone/>
            </a:pPr>
            <a:r>
              <a:rPr lang="en-US" sz="1835">
                <a:solidFill>
                  <a:srgbClr val="000000"/>
                </a:solidFill>
                <a:latin typeface="Century Gothic"/>
                <a:ea typeface="Century Gothic"/>
                <a:cs typeface="Century Gothic"/>
                <a:sym typeface="Century Gothic"/>
              </a:rPr>
              <a:t>      До цього часу збереглося лише 5 двоповерхових корпусів, будинок культури та ще одна нежитлова будівля. Зараз територія селища в основному занедбана і є моторошним і водночас таємничим видовищем. Згодом вона запустилася і частково заросла чагарником. Корпуси, що залишилися, напівзруйновані. На місці поховання німців – звалище.</a:t>
            </a:r>
            <a:endParaRPr/>
          </a:p>
          <a:p>
            <a:pPr indent="0" lvl="0" marL="0" marR="0" rtl="0" algn="l">
              <a:lnSpc>
                <a:spcPct val="140054"/>
              </a:lnSpc>
              <a:spcBef>
                <a:spcPts val="0"/>
              </a:spcBef>
              <a:spcAft>
                <a:spcPts val="0"/>
              </a:spcAft>
              <a:buNone/>
            </a:pPr>
            <a:r>
              <a:rPr lang="en-US" sz="1835">
                <a:solidFill>
                  <a:srgbClr val="000000"/>
                </a:solidFill>
                <a:latin typeface="Century Gothic"/>
                <a:ea typeface="Century Gothic"/>
                <a:cs typeface="Century Gothic"/>
                <a:sym typeface="Century Gothic"/>
              </a:rPr>
              <a:t>Зараз важко повірити, що на цій спустошеній, занедбаній і порослій диким листіям місцевості раніше жили люди. Крізь асфальт досі пробивається бруківка, а серед пагорбів видно залишки фундаментів будинків і біліючі, наче гриби після дощу, залишки шахт від бомбосховищ. Досі під землею Темвода хитромудро сплітаються ходи. Іноді на просторах Темвода, що пустують і лякають, можна виявити стару черепицю з маркою "Петрівка" та залишки колишньої інфраструктури: залишки парку, будівлі аптеки, ворота Адміралтейства, через які виводили в'язнів. Напівзруйнований стоїть колись ДК "Бондаренко", зяючи руїнами. Про страшні часи цього місця нагадують лише пам'ятний знак жертвам фашизму, які загинули у таборі та меморіальна табличка на старих воротах Адміралтейства.</a:t>
            </a:r>
            <a:endParaRPr/>
          </a:p>
          <a:p>
            <a:pPr indent="0" lvl="0" marL="0" marR="0" rtl="0" algn="l">
              <a:lnSpc>
                <a:spcPct val="142777"/>
              </a:lnSpc>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11"/>
          <p:cNvSpPr txBox="1"/>
          <p:nvPr/>
        </p:nvSpPr>
        <p:spPr>
          <a:xfrm>
            <a:off x="4953000" y="895669"/>
            <a:ext cx="7162800" cy="57708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200">
                <a:solidFill>
                  <a:srgbClr val="000000"/>
                </a:solidFill>
                <a:latin typeface="Century Gothic"/>
                <a:ea typeface="Century Gothic"/>
                <a:cs typeface="Century Gothic"/>
                <a:sym typeface="Century Gothic"/>
              </a:rPr>
              <a:t>Палац культури ім.Бондаренка</a:t>
            </a:r>
            <a:endParaRPr sz="3200">
              <a:solidFill>
                <a:srgbClr val="000000"/>
              </a:solidFill>
              <a:latin typeface="Century Gothic"/>
              <a:ea typeface="Century Gothic"/>
              <a:cs typeface="Century Gothic"/>
              <a:sym typeface="Century Gothic"/>
            </a:endParaRPr>
          </a:p>
        </p:txBody>
      </p:sp>
      <p:sp>
        <p:nvSpPr>
          <p:cNvPr id="191" name="Google Shape;191;p11"/>
          <p:cNvSpPr/>
          <p:nvPr/>
        </p:nvSpPr>
        <p:spPr>
          <a:xfrm>
            <a:off x="566600" y="7916221"/>
            <a:ext cx="16701693" cy="1974058"/>
          </a:xfrm>
          <a:custGeom>
            <a:rect b="b" l="l" r="r" t="t"/>
            <a:pathLst>
              <a:path extrusionOk="0" h="3290096" w="17218240">
                <a:moveTo>
                  <a:pt x="0" y="0"/>
                </a:moveTo>
                <a:lnTo>
                  <a:pt x="17218241" y="0"/>
                </a:lnTo>
                <a:lnTo>
                  <a:pt x="17218241" y="3290097"/>
                </a:lnTo>
                <a:lnTo>
                  <a:pt x="0" y="3290097"/>
                </a:lnTo>
                <a:lnTo>
                  <a:pt x="0" y="0"/>
                </a:lnTo>
                <a:close/>
              </a:path>
            </a:pathLst>
          </a:custGeom>
          <a:blipFill rotWithShape="1">
            <a:blip r:embed="rId3">
              <a:alphaModFix/>
            </a:blip>
            <a:stretch>
              <a:fillRect b="-132067" l="0" r="0" t="-3426"/>
            </a:stretch>
          </a:blipFill>
          <a:ln>
            <a:noFill/>
          </a:ln>
        </p:spPr>
      </p:sp>
      <p:sp>
        <p:nvSpPr>
          <p:cNvPr id="192" name="Google Shape;192;p11"/>
          <p:cNvSpPr/>
          <p:nvPr/>
        </p:nvSpPr>
        <p:spPr>
          <a:xfrm rot="-447902">
            <a:off x="3138513" y="114375"/>
            <a:ext cx="1859518" cy="1514662"/>
          </a:xfrm>
          <a:custGeom>
            <a:rect b="b" l="l" r="r" t="t"/>
            <a:pathLst>
              <a:path extrusionOk="0" h="1514662" w="1859518">
                <a:moveTo>
                  <a:pt x="0" y="0"/>
                </a:moveTo>
                <a:lnTo>
                  <a:pt x="1859518" y="0"/>
                </a:lnTo>
                <a:lnTo>
                  <a:pt x="1859518" y="1514662"/>
                </a:lnTo>
                <a:lnTo>
                  <a:pt x="0" y="1514662"/>
                </a:lnTo>
                <a:lnTo>
                  <a:pt x="0" y="0"/>
                </a:lnTo>
                <a:close/>
              </a:path>
            </a:pathLst>
          </a:custGeom>
          <a:blipFill rotWithShape="1">
            <a:blip r:embed="rId4">
              <a:alphaModFix/>
            </a:blip>
            <a:stretch>
              <a:fillRect b="0" l="0" r="0" t="0"/>
            </a:stretch>
          </a:blipFill>
          <a:ln>
            <a:noFill/>
          </a:ln>
        </p:spPr>
      </p:sp>
      <p:sp>
        <p:nvSpPr>
          <p:cNvPr id="193" name="Google Shape;193;p11"/>
          <p:cNvSpPr/>
          <p:nvPr/>
        </p:nvSpPr>
        <p:spPr>
          <a:xfrm rot="-447902">
            <a:off x="12206313" y="114377"/>
            <a:ext cx="1859518" cy="1514662"/>
          </a:xfrm>
          <a:custGeom>
            <a:rect b="b" l="l" r="r" t="t"/>
            <a:pathLst>
              <a:path extrusionOk="0" h="1514662" w="1859518">
                <a:moveTo>
                  <a:pt x="0" y="0"/>
                </a:moveTo>
                <a:lnTo>
                  <a:pt x="1859518" y="0"/>
                </a:lnTo>
                <a:lnTo>
                  <a:pt x="1859518" y="1514662"/>
                </a:lnTo>
                <a:lnTo>
                  <a:pt x="0" y="1514662"/>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98" name="Shape 198"/>
        <p:cNvGrpSpPr/>
        <p:nvPr/>
      </p:nvGrpSpPr>
      <p:grpSpPr>
        <a:xfrm>
          <a:off x="0" y="0"/>
          <a:ext cx="0" cy="0"/>
          <a:chOff x="0" y="0"/>
          <a:chExt cx="0" cy="0"/>
        </a:xfrm>
      </p:grpSpPr>
      <p:sp>
        <p:nvSpPr>
          <p:cNvPr id="199" name="Google Shape;199;p12"/>
          <p:cNvSpPr/>
          <p:nvPr/>
        </p:nvSpPr>
        <p:spPr>
          <a:xfrm>
            <a:off x="9677400" y="1485900"/>
            <a:ext cx="8306555" cy="4130777"/>
          </a:xfrm>
          <a:custGeom>
            <a:rect b="b" l="l" r="r" t="t"/>
            <a:pathLst>
              <a:path extrusionOk="0" h="4130777" w="8306555">
                <a:moveTo>
                  <a:pt x="0" y="0"/>
                </a:moveTo>
                <a:lnTo>
                  <a:pt x="8306554" y="0"/>
                </a:lnTo>
                <a:lnTo>
                  <a:pt x="8306554" y="4130777"/>
                </a:lnTo>
                <a:lnTo>
                  <a:pt x="0" y="4130777"/>
                </a:lnTo>
                <a:lnTo>
                  <a:pt x="0" y="0"/>
                </a:lnTo>
                <a:close/>
              </a:path>
            </a:pathLst>
          </a:custGeom>
          <a:blipFill rotWithShape="1">
            <a:blip r:embed="rId3">
              <a:alphaModFix/>
            </a:blip>
            <a:stretch>
              <a:fillRect b="-6632" l="0" r="0" t="-6632"/>
            </a:stretch>
          </a:blipFill>
          <a:ln>
            <a:noFill/>
          </a:ln>
        </p:spPr>
      </p:sp>
      <p:sp>
        <p:nvSpPr>
          <p:cNvPr id="200" name="Google Shape;200;p12"/>
          <p:cNvSpPr/>
          <p:nvPr/>
        </p:nvSpPr>
        <p:spPr>
          <a:xfrm>
            <a:off x="457200" y="4602021"/>
            <a:ext cx="8370993" cy="4035736"/>
          </a:xfrm>
          <a:custGeom>
            <a:rect b="b" l="l" r="r" t="t"/>
            <a:pathLst>
              <a:path extrusionOk="0" h="4035736" w="8828193">
                <a:moveTo>
                  <a:pt x="0" y="0"/>
                </a:moveTo>
                <a:lnTo>
                  <a:pt x="8828193" y="0"/>
                </a:lnTo>
                <a:lnTo>
                  <a:pt x="8828193" y="4035736"/>
                </a:lnTo>
                <a:lnTo>
                  <a:pt x="0" y="4035736"/>
                </a:lnTo>
                <a:lnTo>
                  <a:pt x="0" y="0"/>
                </a:lnTo>
                <a:close/>
              </a:path>
            </a:pathLst>
          </a:custGeom>
          <a:blipFill rotWithShape="1">
            <a:blip r:embed="rId4">
              <a:alphaModFix/>
            </a:blip>
            <a:stretch>
              <a:fillRect b="-11608" l="0" r="0" t="-11608"/>
            </a:stretch>
          </a:blipFill>
          <a:ln>
            <a:noFill/>
          </a:ln>
        </p:spPr>
      </p:sp>
      <p:sp>
        <p:nvSpPr>
          <p:cNvPr id="201" name="Google Shape;201;p12"/>
          <p:cNvSpPr/>
          <p:nvPr/>
        </p:nvSpPr>
        <p:spPr>
          <a:xfrm>
            <a:off x="9613678" y="6257983"/>
            <a:ext cx="8107933" cy="3353288"/>
          </a:xfrm>
          <a:custGeom>
            <a:rect b="b" l="l" r="r" t="t"/>
            <a:pathLst>
              <a:path extrusionOk="0" h="3353288" w="8107933">
                <a:moveTo>
                  <a:pt x="0" y="0"/>
                </a:moveTo>
                <a:lnTo>
                  <a:pt x="8107933" y="0"/>
                </a:lnTo>
                <a:lnTo>
                  <a:pt x="8107933" y="3353288"/>
                </a:lnTo>
                <a:lnTo>
                  <a:pt x="0" y="3353288"/>
                </a:lnTo>
                <a:lnTo>
                  <a:pt x="0" y="0"/>
                </a:lnTo>
                <a:close/>
              </a:path>
            </a:pathLst>
          </a:custGeom>
          <a:blipFill rotWithShape="1">
            <a:blip r:embed="rId5">
              <a:alphaModFix/>
            </a:blip>
            <a:stretch>
              <a:fillRect b="-5722" l="-2429" r="0" t="-5723"/>
            </a:stretch>
          </a:blipFill>
          <a:ln>
            <a:noFill/>
          </a:ln>
        </p:spPr>
      </p:sp>
      <p:sp>
        <p:nvSpPr>
          <p:cNvPr id="202" name="Google Shape;202;p12"/>
          <p:cNvSpPr/>
          <p:nvPr/>
        </p:nvSpPr>
        <p:spPr>
          <a:xfrm>
            <a:off x="6781800" y="8885407"/>
            <a:ext cx="2831878" cy="1134893"/>
          </a:xfrm>
          <a:custGeom>
            <a:rect b="b" l="l" r="r" t="t"/>
            <a:pathLst>
              <a:path extrusionOk="0" h="1295912" w="3299061">
                <a:moveTo>
                  <a:pt x="0" y="0"/>
                </a:moveTo>
                <a:lnTo>
                  <a:pt x="3299061" y="0"/>
                </a:lnTo>
                <a:lnTo>
                  <a:pt x="3299061" y="1295912"/>
                </a:lnTo>
                <a:lnTo>
                  <a:pt x="0" y="1295912"/>
                </a:lnTo>
                <a:lnTo>
                  <a:pt x="0" y="0"/>
                </a:lnTo>
                <a:close/>
              </a:path>
            </a:pathLst>
          </a:custGeom>
          <a:blipFill rotWithShape="1">
            <a:blip r:embed="rId6">
              <a:alphaModFix/>
            </a:blip>
            <a:stretch>
              <a:fillRect b="0" l="0" r="0" t="0"/>
            </a:stretch>
          </a:blipFill>
          <a:ln>
            <a:noFill/>
          </a:ln>
        </p:spPr>
      </p:sp>
      <p:sp>
        <p:nvSpPr>
          <p:cNvPr id="203" name="Google Shape;203;p12"/>
          <p:cNvSpPr txBox="1"/>
          <p:nvPr/>
        </p:nvSpPr>
        <p:spPr>
          <a:xfrm>
            <a:off x="9829799" y="9582696"/>
            <a:ext cx="7625517" cy="8079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500">
                <a:solidFill>
                  <a:srgbClr val="000000"/>
                </a:solidFill>
                <a:latin typeface="Open Sans"/>
                <a:ea typeface="Open Sans"/>
                <a:cs typeface="Open Sans"/>
                <a:sym typeface="Open Sans"/>
              </a:rPr>
              <a:t>Палац культури ім. Бондаренко. Фото:  Сапожникова Аріна</a:t>
            </a:r>
            <a:endParaRPr sz="1500">
              <a:solidFill>
                <a:srgbClr val="000000"/>
              </a:solidFill>
              <a:latin typeface="Open Sans"/>
              <a:ea typeface="Open Sans"/>
              <a:cs typeface="Open Sans"/>
              <a:sym typeface="Open Sans"/>
            </a:endParaRPr>
          </a:p>
          <a:p>
            <a:pPr indent="0" lvl="0" marL="0" marR="0" rtl="0" algn="ctr">
              <a:lnSpc>
                <a:spcPct val="140000"/>
              </a:lnSpc>
              <a:spcBef>
                <a:spcPts val="0"/>
              </a:spcBef>
              <a:spcAft>
                <a:spcPts val="0"/>
              </a:spcAft>
              <a:buNone/>
            </a:pPr>
            <a:r>
              <a:rPr lang="en-US" sz="1500">
                <a:solidFill>
                  <a:srgbClr val="000000"/>
                </a:solidFill>
                <a:latin typeface="Open Sans"/>
                <a:ea typeface="Open Sans"/>
                <a:cs typeface="Open Sans"/>
                <a:sym typeface="Open Sans"/>
              </a:rPr>
              <a:t>Дроботова Дар’я</a:t>
            </a:r>
            <a:endParaRPr/>
          </a:p>
          <a:p>
            <a:pPr indent="0" lvl="0" marL="0" marR="0" rtl="0" algn="ctr">
              <a:lnSpc>
                <a:spcPct val="116666"/>
              </a:lnSpc>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12"/>
          <p:cNvSpPr txBox="1"/>
          <p:nvPr/>
        </p:nvSpPr>
        <p:spPr>
          <a:xfrm>
            <a:off x="-750437" y="-104775"/>
            <a:ext cx="19038437"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solidFill>
                  <a:srgbClr val="000000"/>
                </a:solidFill>
                <a:latin typeface="Century Gothic"/>
                <a:ea typeface="Century Gothic"/>
                <a:cs typeface="Century Gothic"/>
                <a:sym typeface="Century Gothic"/>
              </a:rPr>
              <a:t>Практична частина</a:t>
            </a:r>
            <a:endParaRPr/>
          </a:p>
        </p:txBody>
      </p:sp>
      <p:sp>
        <p:nvSpPr>
          <p:cNvPr id="205" name="Google Shape;205;p12"/>
          <p:cNvSpPr txBox="1"/>
          <p:nvPr/>
        </p:nvSpPr>
        <p:spPr>
          <a:xfrm>
            <a:off x="9139238" y="4930530"/>
            <a:ext cx="9525" cy="387840"/>
          </a:xfrm>
          <a:prstGeom prst="rect">
            <a:avLst/>
          </a:prstGeom>
          <a:noFill/>
          <a:ln>
            <a:noFill/>
          </a:ln>
        </p:spPr>
        <p:txBody>
          <a:bodyPr anchorCtr="0" anchor="t" bIns="0" lIns="0" spcFirstLastPara="1" rIns="0" wrap="square" tIns="0">
            <a:spAutoFit/>
          </a:bodyPr>
          <a:lstStyle/>
          <a:p>
            <a:pPr indent="0" lvl="0" marL="0" marR="0" rtl="0" algn="ctr">
              <a:lnSpc>
                <a:spcPct val="183222"/>
              </a:lnSpc>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12"/>
          <p:cNvSpPr txBox="1"/>
          <p:nvPr/>
        </p:nvSpPr>
        <p:spPr>
          <a:xfrm>
            <a:off x="5334000" y="800100"/>
            <a:ext cx="7620000" cy="53860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200">
                <a:solidFill>
                  <a:srgbClr val="000000"/>
                </a:solidFill>
                <a:latin typeface="Century Gothic"/>
                <a:ea typeface="Century Gothic"/>
                <a:cs typeface="Century Gothic"/>
                <a:sym typeface="Century Gothic"/>
              </a:rPr>
              <a:t>Палац культури ім.Бондаренко</a:t>
            </a:r>
            <a:endParaRPr sz="3200">
              <a:solidFill>
                <a:srgbClr val="000000"/>
              </a:solidFill>
              <a:latin typeface="Century Gothic"/>
              <a:ea typeface="Century Gothic"/>
              <a:cs typeface="Century Gothic"/>
              <a:sym typeface="Century Gothic"/>
            </a:endParaRPr>
          </a:p>
        </p:txBody>
      </p:sp>
      <p:sp>
        <p:nvSpPr>
          <p:cNvPr id="207" name="Google Shape;207;p12"/>
          <p:cNvSpPr txBox="1"/>
          <p:nvPr/>
        </p:nvSpPr>
        <p:spPr>
          <a:xfrm>
            <a:off x="457200" y="1565231"/>
            <a:ext cx="8458200" cy="3077766"/>
          </a:xfrm>
          <a:prstGeom prst="rect">
            <a:avLst/>
          </a:prstGeom>
          <a:noFill/>
          <a:ln>
            <a:noFill/>
          </a:ln>
        </p:spPr>
        <p:txBody>
          <a:bodyPr anchorCtr="0" anchor="t" bIns="0" lIns="0" spcFirstLastPara="1" rIns="0" wrap="square" tIns="0">
            <a:spAutoFit/>
          </a:bodyPr>
          <a:lstStyle/>
          <a:p>
            <a:pPr indent="0" lvl="0" marL="0" marR="0" rtl="0" algn="l">
              <a:lnSpc>
                <a:spcPct val="140036"/>
              </a:lnSpc>
              <a:spcBef>
                <a:spcPts val="0"/>
              </a:spcBef>
              <a:spcAft>
                <a:spcPts val="0"/>
              </a:spcAft>
              <a:buNone/>
            </a:pPr>
            <a:r>
              <a:rPr lang="en-US" sz="2163">
                <a:solidFill>
                  <a:srgbClr val="000000"/>
                </a:solidFill>
                <a:latin typeface="Century Gothic"/>
                <a:ea typeface="Century Gothic"/>
                <a:cs typeface="Century Gothic"/>
                <a:sym typeface="Century Gothic"/>
              </a:rPr>
              <a:t>Будинок культури на Темводі збудували під час активного розвитку цього мікрорайону. До війни тут проживало близько 3 тисяч чоловік. Під час окупації німці організували на Темводі концтабір радянських військовополонених "Шталаг-364", де було вбито понад 30 тисяч людей. Після війни, згодом, Темвод занепав. На початку 80-х із нього відселили всіх мешканців. Частину будівель розібрали, частина залишилася занедбаною.</a:t>
            </a:r>
            <a:endParaRPr sz="2163">
              <a:solidFill>
                <a:srgbClr val="000000"/>
              </a:solidFill>
              <a:latin typeface="Century Gothic"/>
              <a:ea typeface="Century Gothic"/>
              <a:cs typeface="Century Gothic"/>
              <a:sym typeface="Century Gothic"/>
            </a:endParaRPr>
          </a:p>
        </p:txBody>
      </p:sp>
      <p:sp>
        <p:nvSpPr>
          <p:cNvPr id="208" name="Google Shape;208;p12"/>
          <p:cNvSpPr txBox="1"/>
          <p:nvPr/>
        </p:nvSpPr>
        <p:spPr>
          <a:xfrm>
            <a:off x="685800" y="8648700"/>
            <a:ext cx="8382000" cy="241669"/>
          </a:xfrm>
          <a:prstGeom prst="rect">
            <a:avLst/>
          </a:prstGeom>
          <a:noFill/>
          <a:ln>
            <a:noFill/>
          </a:ln>
        </p:spPr>
        <p:txBody>
          <a:bodyPr anchorCtr="0" anchor="t" bIns="0" lIns="0" spcFirstLastPara="1" rIns="0" wrap="square" tIns="0">
            <a:spAutoFit/>
          </a:bodyPr>
          <a:lstStyle/>
          <a:p>
            <a:pPr indent="0" lvl="0" marL="0" marR="0" rtl="0" algn="l">
              <a:lnSpc>
                <a:spcPct val="175000"/>
              </a:lnSpc>
              <a:spcBef>
                <a:spcPts val="0"/>
              </a:spcBef>
              <a:spcAft>
                <a:spcPts val="0"/>
              </a:spcAft>
              <a:buNone/>
            </a:pPr>
            <a:r>
              <a:rPr lang="en-US" sz="1200">
                <a:solidFill>
                  <a:srgbClr val="7F7F7F"/>
                </a:solidFill>
                <a:latin typeface="Century Gothic"/>
                <a:ea typeface="Century Gothic"/>
                <a:cs typeface="Century Gothic"/>
                <a:sym typeface="Century Gothic"/>
              </a:rPr>
              <a:t>Палац культури ім. Бондаренко. Фото: Сапожникова Аріна, Дроботова Дар’я</a:t>
            </a:r>
            <a:endParaRPr sz="1200">
              <a:solidFill>
                <a:srgbClr val="7F7F7F"/>
              </a:solidFill>
              <a:latin typeface="Century Gothic"/>
              <a:ea typeface="Century Gothic"/>
              <a:cs typeface="Century Gothic"/>
              <a:sym typeface="Century Gothic"/>
            </a:endParaRPr>
          </a:p>
        </p:txBody>
      </p:sp>
      <p:sp>
        <p:nvSpPr>
          <p:cNvPr id="209" name="Google Shape;209;p12"/>
          <p:cNvSpPr txBox="1"/>
          <p:nvPr/>
        </p:nvSpPr>
        <p:spPr>
          <a:xfrm>
            <a:off x="10134599" y="5696008"/>
            <a:ext cx="7320717" cy="800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500">
                <a:solidFill>
                  <a:srgbClr val="000000"/>
                </a:solidFill>
                <a:latin typeface="Century Gothic"/>
                <a:ea typeface="Century Gothic"/>
                <a:cs typeface="Century Gothic"/>
                <a:sym typeface="Century Gothic"/>
              </a:rPr>
              <a:t>Палац культури ім. Бондаренко. Фото:  Сапожникова Аріна</a:t>
            </a:r>
            <a:endParaRPr sz="1500">
              <a:solidFill>
                <a:srgbClr val="000000"/>
              </a:solidFill>
              <a:latin typeface="Century Gothic"/>
              <a:ea typeface="Century Gothic"/>
              <a:cs typeface="Century Gothic"/>
              <a:sym typeface="Century Gothic"/>
            </a:endParaRPr>
          </a:p>
          <a:p>
            <a:pPr indent="0" lvl="0" marL="0" marR="0" rtl="0" algn="ctr">
              <a:lnSpc>
                <a:spcPct val="140000"/>
              </a:lnSpc>
              <a:spcBef>
                <a:spcPts val="0"/>
              </a:spcBef>
              <a:spcAft>
                <a:spcPts val="0"/>
              </a:spcAft>
              <a:buNone/>
            </a:pPr>
            <a:r>
              <a:rPr lang="en-US" sz="1500">
                <a:solidFill>
                  <a:srgbClr val="000000"/>
                </a:solidFill>
                <a:latin typeface="Century Gothic"/>
                <a:ea typeface="Century Gothic"/>
                <a:cs typeface="Century Gothic"/>
                <a:sym typeface="Century Gothic"/>
              </a:rPr>
              <a:t>Дроботова Дар’я</a:t>
            </a:r>
            <a:endParaRPr/>
          </a:p>
          <a:p>
            <a:pPr indent="0" lvl="0" marL="0" marR="0" rtl="0" algn="ctr">
              <a:lnSpc>
                <a:spcPct val="116666"/>
              </a:lnSpc>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13" name="Shape 213"/>
        <p:cNvGrpSpPr/>
        <p:nvPr/>
      </p:nvGrpSpPr>
      <p:grpSpPr>
        <a:xfrm>
          <a:off x="0" y="0"/>
          <a:ext cx="0" cy="0"/>
          <a:chOff x="0" y="0"/>
          <a:chExt cx="0" cy="0"/>
        </a:xfrm>
      </p:grpSpPr>
      <p:pic>
        <p:nvPicPr>
          <p:cNvPr id="214" name="Google Shape;214;p13"/>
          <p:cNvPicPr preferRelativeResize="0"/>
          <p:nvPr/>
        </p:nvPicPr>
        <p:blipFill rotWithShape="1">
          <a:blip r:embed="rId3">
            <a:alphaModFix/>
          </a:blip>
          <a:srcRect b="0" l="0" r="0" t="0"/>
          <a:stretch/>
        </p:blipFill>
        <p:spPr>
          <a:xfrm>
            <a:off x="0" y="0"/>
            <a:ext cx="9144000" cy="5139485"/>
          </a:xfrm>
          <a:prstGeom prst="rect">
            <a:avLst/>
          </a:prstGeom>
          <a:noFill/>
          <a:ln>
            <a:noFill/>
          </a:ln>
        </p:spPr>
      </p:pic>
      <p:pic>
        <p:nvPicPr>
          <p:cNvPr id="215" name="Google Shape;215;p13"/>
          <p:cNvPicPr preferRelativeResize="0"/>
          <p:nvPr/>
        </p:nvPicPr>
        <p:blipFill rotWithShape="1">
          <a:blip r:embed="rId4">
            <a:alphaModFix/>
          </a:blip>
          <a:srcRect b="0" l="0" r="0" t="0"/>
          <a:stretch/>
        </p:blipFill>
        <p:spPr>
          <a:xfrm>
            <a:off x="9144000" y="5195281"/>
            <a:ext cx="9059016" cy="5091719"/>
          </a:xfrm>
          <a:prstGeom prst="rect">
            <a:avLst/>
          </a:prstGeom>
          <a:noFill/>
          <a:ln>
            <a:noFill/>
          </a:ln>
        </p:spPr>
      </p:pic>
      <p:pic>
        <p:nvPicPr>
          <p:cNvPr id="216" name="Google Shape;216;p13"/>
          <p:cNvPicPr preferRelativeResize="0"/>
          <p:nvPr/>
        </p:nvPicPr>
        <p:blipFill rotWithShape="1">
          <a:blip r:embed="rId5">
            <a:alphaModFix/>
          </a:blip>
          <a:srcRect b="0" l="0" r="0" t="0"/>
          <a:stretch/>
        </p:blipFill>
        <p:spPr>
          <a:xfrm>
            <a:off x="9228984" y="0"/>
            <a:ext cx="9059016" cy="5091719"/>
          </a:xfrm>
          <a:prstGeom prst="rect">
            <a:avLst/>
          </a:prstGeom>
          <a:noFill/>
          <a:ln>
            <a:noFill/>
          </a:ln>
        </p:spPr>
      </p:pic>
      <p:sp>
        <p:nvSpPr>
          <p:cNvPr id="217" name="Google Shape;217;p13"/>
          <p:cNvSpPr/>
          <p:nvPr/>
        </p:nvSpPr>
        <p:spPr>
          <a:xfrm>
            <a:off x="0" y="5139485"/>
            <a:ext cx="9144000" cy="5147515"/>
          </a:xfrm>
          <a:custGeom>
            <a:rect b="b" l="l" r="r" t="t"/>
            <a:pathLst>
              <a:path extrusionOk="0" h="5147515" w="9144000">
                <a:moveTo>
                  <a:pt x="0" y="0"/>
                </a:moveTo>
                <a:lnTo>
                  <a:pt x="9144000" y="0"/>
                </a:lnTo>
                <a:lnTo>
                  <a:pt x="9144000" y="5147515"/>
                </a:lnTo>
                <a:lnTo>
                  <a:pt x="0" y="5147515"/>
                </a:lnTo>
                <a:lnTo>
                  <a:pt x="0" y="0"/>
                </a:lnTo>
                <a:close/>
              </a:path>
            </a:pathLst>
          </a:custGeom>
          <a:blipFill rotWithShape="1">
            <a:blip r:embed="rId6">
              <a:alphaModFix/>
            </a:blip>
            <a:stretch>
              <a:fillRect b="-34787" l="0" r="0" t="-102055"/>
            </a:stretch>
          </a:blipFill>
          <a:ln>
            <a:noFill/>
          </a:ln>
        </p:spPr>
      </p:sp>
      <p:sp>
        <p:nvSpPr>
          <p:cNvPr id="218" name="Google Shape;218;p13"/>
          <p:cNvSpPr txBox="1"/>
          <p:nvPr/>
        </p:nvSpPr>
        <p:spPr>
          <a:xfrm>
            <a:off x="-4793962" y="9868535"/>
            <a:ext cx="17564809" cy="820738"/>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1" lang="en-US" sz="2299">
                <a:solidFill>
                  <a:srgbClr val="FFFFFF"/>
                </a:solidFill>
                <a:latin typeface="Century Gothic"/>
                <a:ea typeface="Century Gothic"/>
                <a:cs typeface="Century Gothic"/>
                <a:sym typeface="Century Gothic"/>
              </a:rPr>
              <a:t>Фото :  Сапожникова Аріна, Дроботова Дар’я</a:t>
            </a:r>
            <a:endParaRPr b="1" sz="2299">
              <a:solidFill>
                <a:srgbClr val="FFFFFF"/>
              </a:solidFill>
              <a:latin typeface="Century Gothic"/>
              <a:ea typeface="Century Gothic"/>
              <a:cs typeface="Century Gothic"/>
              <a:sym typeface="Century Gothic"/>
            </a:endParaRPr>
          </a:p>
          <a:p>
            <a:pPr indent="0" lvl="0" marL="0" marR="0" rtl="0" algn="ctr">
              <a:lnSpc>
                <a:spcPct val="178833"/>
              </a:lnSpc>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22" name="Shape 222"/>
        <p:cNvGrpSpPr/>
        <p:nvPr/>
      </p:nvGrpSpPr>
      <p:grpSpPr>
        <a:xfrm>
          <a:off x="0" y="0"/>
          <a:ext cx="0" cy="0"/>
          <a:chOff x="0" y="0"/>
          <a:chExt cx="0" cy="0"/>
        </a:xfrm>
      </p:grpSpPr>
      <p:sp>
        <p:nvSpPr>
          <p:cNvPr id="223" name="Google Shape;223;p14"/>
          <p:cNvSpPr txBox="1"/>
          <p:nvPr/>
        </p:nvSpPr>
        <p:spPr>
          <a:xfrm>
            <a:off x="838200" y="149299"/>
            <a:ext cx="16916400" cy="75147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lang="en-US" sz="3784">
                <a:solidFill>
                  <a:srgbClr val="000000"/>
                </a:solidFill>
                <a:latin typeface="Century Gothic"/>
                <a:ea typeface="Century Gothic"/>
                <a:cs typeface="Century Gothic"/>
                <a:sym typeface="Century Gothic"/>
              </a:rPr>
              <a:t>Висновок</a:t>
            </a:r>
            <a:r>
              <a:rPr b="1" lang="en-US" sz="3600">
                <a:solidFill>
                  <a:srgbClr val="000000"/>
                </a:solidFill>
                <a:latin typeface="Century Gothic"/>
                <a:ea typeface="Century Gothic"/>
                <a:cs typeface="Century Gothic"/>
                <a:sym typeface="Century Gothic"/>
              </a:rPr>
              <a:t>:</a:t>
            </a:r>
            <a:r>
              <a:rPr lang="en-US" sz="3600">
                <a:solidFill>
                  <a:srgbClr val="000000"/>
                </a:solidFill>
                <a:latin typeface="Century Gothic"/>
                <a:ea typeface="Century Gothic"/>
                <a:cs typeface="Century Gothic"/>
                <a:sym typeface="Century Gothic"/>
              </a:rPr>
              <a:t> </a:t>
            </a:r>
            <a:r>
              <a:rPr lang="en-US" sz="3200">
                <a:solidFill>
                  <a:srgbClr val="000000"/>
                </a:solidFill>
                <a:latin typeface="Century Gothic"/>
                <a:ea typeface="Century Gothic"/>
                <a:cs typeface="Century Gothic"/>
                <a:sym typeface="Century Gothic"/>
              </a:rPr>
              <a:t>екскурсія по Темводу – це не просто прогулянка, це подорож у часі.  Залишки воріт і огородження концлагерю "Шталаг -364", будинок культури ім.Бондаренка та ще декілька  нежитлових будівель є нагадуванням про важливі історичні події тих часів та включені до переліку культурної спадщини Миколаївської області. Але ворота концлагерю руйнуються і потребують термінового відновлення. Треба чітко визначити територію концтабору, заборонити нелегальне звалище, а поруч зі спільними могилами встановити Монумент скорботи і пам’яті. Це треба не для минулого, а для майбутніх поколінь. У зв’язку з чим нами вирішено направити колективний лист до  міської влади для з’ясування причин відсутності  розвитку району та прохання звернути увагу на необхідність вжиття заходів щодо збереження історичної пам’яті району</a:t>
            </a:r>
            <a:endParaRPr sz="3200">
              <a:solidFill>
                <a:srgbClr val="000000"/>
              </a:solidFill>
              <a:latin typeface="Century Gothic"/>
              <a:ea typeface="Century Gothic"/>
              <a:cs typeface="Century Gothic"/>
              <a:sym typeface="Century Gothic"/>
            </a:endParaRPr>
          </a:p>
        </p:txBody>
      </p:sp>
      <p:sp>
        <p:nvSpPr>
          <p:cNvPr id="224" name="Google Shape;224;p14"/>
          <p:cNvSpPr/>
          <p:nvPr/>
        </p:nvSpPr>
        <p:spPr>
          <a:xfrm>
            <a:off x="261425" y="8191500"/>
            <a:ext cx="4948488" cy="1828629"/>
          </a:xfrm>
          <a:custGeom>
            <a:rect b="b" l="l" r="r" t="t"/>
            <a:pathLst>
              <a:path extrusionOk="0" h="2973380" w="5168134">
                <a:moveTo>
                  <a:pt x="0" y="0"/>
                </a:moveTo>
                <a:lnTo>
                  <a:pt x="5168134" y="0"/>
                </a:lnTo>
                <a:lnTo>
                  <a:pt x="5168134" y="2973380"/>
                </a:lnTo>
                <a:lnTo>
                  <a:pt x="0" y="2973380"/>
                </a:lnTo>
                <a:lnTo>
                  <a:pt x="0" y="0"/>
                </a:lnTo>
                <a:close/>
              </a:path>
            </a:pathLst>
          </a:custGeom>
          <a:blipFill rotWithShape="1">
            <a:blip r:embed="rId3">
              <a:alphaModFix/>
            </a:blip>
            <a:stretch>
              <a:fillRect b="0" l="0" r="0" t="0"/>
            </a:stretch>
          </a:blipFill>
          <a:ln>
            <a:noFill/>
          </a:ln>
        </p:spPr>
      </p:sp>
      <p:sp>
        <p:nvSpPr>
          <p:cNvPr id="225" name="Google Shape;225;p14"/>
          <p:cNvSpPr/>
          <p:nvPr/>
        </p:nvSpPr>
        <p:spPr>
          <a:xfrm>
            <a:off x="5715000" y="8191500"/>
            <a:ext cx="12172007" cy="1790700"/>
          </a:xfrm>
          <a:custGeom>
            <a:rect b="b" l="l" r="r" t="t"/>
            <a:pathLst>
              <a:path extrusionOk="0" h="2040569" w="9352607">
                <a:moveTo>
                  <a:pt x="0" y="0"/>
                </a:moveTo>
                <a:lnTo>
                  <a:pt x="9352607" y="0"/>
                </a:lnTo>
                <a:lnTo>
                  <a:pt x="9352607" y="2040569"/>
                </a:lnTo>
                <a:lnTo>
                  <a:pt x="0" y="2040569"/>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29" name="Shape 229"/>
        <p:cNvGrpSpPr/>
        <p:nvPr/>
      </p:nvGrpSpPr>
      <p:grpSpPr>
        <a:xfrm>
          <a:off x="0" y="0"/>
          <a:ext cx="0" cy="0"/>
          <a:chOff x="0" y="0"/>
          <a:chExt cx="0" cy="0"/>
        </a:xfrm>
      </p:grpSpPr>
      <p:sp>
        <p:nvSpPr>
          <p:cNvPr id="230" name="Google Shape;230;p15"/>
          <p:cNvSpPr/>
          <p:nvPr/>
        </p:nvSpPr>
        <p:spPr>
          <a:xfrm>
            <a:off x="15621000" y="8191499"/>
            <a:ext cx="2340536" cy="1795285"/>
          </a:xfrm>
          <a:custGeom>
            <a:rect b="b" l="l" r="r" t="t"/>
            <a:pathLst>
              <a:path extrusionOk="0" h="2472772" w="3550037">
                <a:moveTo>
                  <a:pt x="0" y="0"/>
                </a:moveTo>
                <a:lnTo>
                  <a:pt x="3550037" y="0"/>
                </a:lnTo>
                <a:lnTo>
                  <a:pt x="3550037" y="2472772"/>
                </a:lnTo>
                <a:lnTo>
                  <a:pt x="0" y="2472772"/>
                </a:lnTo>
                <a:lnTo>
                  <a:pt x="0" y="0"/>
                </a:lnTo>
                <a:close/>
              </a:path>
            </a:pathLst>
          </a:custGeom>
          <a:blipFill rotWithShape="1">
            <a:blip r:embed="rId3">
              <a:alphaModFix/>
            </a:blip>
            <a:stretch>
              <a:fillRect b="0" l="0" r="0" t="0"/>
            </a:stretch>
          </a:blipFill>
          <a:ln>
            <a:noFill/>
          </a:ln>
        </p:spPr>
      </p:sp>
      <p:sp>
        <p:nvSpPr>
          <p:cNvPr id="231" name="Google Shape;231;p15"/>
          <p:cNvSpPr txBox="1"/>
          <p:nvPr/>
        </p:nvSpPr>
        <p:spPr>
          <a:xfrm>
            <a:off x="838200" y="214941"/>
            <a:ext cx="15468600" cy="635367"/>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lang="en-US" sz="3799">
                <a:solidFill>
                  <a:srgbClr val="000000"/>
                </a:solidFill>
                <a:latin typeface="Century Gothic"/>
                <a:ea typeface="Century Gothic"/>
                <a:cs typeface="Century Gothic"/>
                <a:sym typeface="Century Gothic"/>
              </a:rPr>
              <a:t>Список використаних джерел:</a:t>
            </a:r>
            <a:endParaRPr sz="3799">
              <a:solidFill>
                <a:srgbClr val="000000"/>
              </a:solidFill>
              <a:latin typeface="Century Gothic"/>
              <a:ea typeface="Century Gothic"/>
              <a:cs typeface="Century Gothic"/>
              <a:sym typeface="Century Gothic"/>
            </a:endParaRPr>
          </a:p>
        </p:txBody>
      </p:sp>
      <p:sp>
        <p:nvSpPr>
          <p:cNvPr id="232" name="Google Shape;232;p15"/>
          <p:cNvSpPr txBox="1"/>
          <p:nvPr/>
        </p:nvSpPr>
        <p:spPr>
          <a:xfrm>
            <a:off x="533400" y="1028701"/>
            <a:ext cx="16535400" cy="11490325"/>
          </a:xfrm>
          <a:prstGeom prst="rect">
            <a:avLst/>
          </a:prstGeom>
          <a:noFill/>
          <a:ln>
            <a:noFill/>
          </a:ln>
        </p:spPr>
        <p:txBody>
          <a:bodyPr anchorCtr="0" anchor="t" bIns="0" lIns="0" spcFirstLastPara="1" rIns="0" wrap="square" tIns="0">
            <a:spAutoFit/>
          </a:bodyPr>
          <a:lstStyle/>
          <a:p>
            <a:pPr indent="-152400" lvl="0" marL="0" marR="0" rtl="0" algn="l">
              <a:lnSpc>
                <a:spcPct val="116625"/>
              </a:lnSpc>
              <a:spcBef>
                <a:spcPts val="0"/>
              </a:spcBef>
              <a:spcAft>
                <a:spcPts val="0"/>
              </a:spcAft>
              <a:buClr>
                <a:srgbClr val="000000"/>
              </a:buClr>
              <a:buSzPts val="2400"/>
              <a:buFont typeface="Noto Sans Symbols"/>
              <a:buChar char="❑"/>
            </a:pPr>
            <a:r>
              <a:rPr lang="en-US" sz="2400" u="sng">
                <a:solidFill>
                  <a:srgbClr val="000000"/>
                </a:solidFill>
                <a:latin typeface="Century Gothic"/>
                <a:ea typeface="Century Gothic"/>
                <a:cs typeface="Century Gothic"/>
                <a:sym typeface="Century Gothic"/>
                <a:hlinkClick r:id="rId4">
                  <a:extLst>
                    <a:ext uri="{A12FA001-AC4F-418D-AE19-62706E023703}">
                      <ahyp:hlinkClr val="tx"/>
                    </a:ext>
                  </a:extLst>
                </a:hlinkClick>
              </a:rPr>
              <a:t>Животовська, В. Там вижити – означало перемогти / В. Животовська // Рідне Прибужжя. – 2011. – №39(9 квіт.). – С. 3. – (11 квітня –Міжнародний день визволення в’язнів фашистських таборів).</a:t>
            </a:r>
            <a:endParaRPr sz="2400" u="sng">
              <a:solidFill>
                <a:srgbClr val="000000"/>
              </a:solidFill>
              <a:latin typeface="Century Gothic"/>
              <a:ea typeface="Century Gothic"/>
              <a:cs typeface="Century Gothic"/>
              <a:sym typeface="Century Gothic"/>
              <a:hlinkClick r:id="rId5">
                <a:extLst>
                  <a:ext uri="{A12FA001-AC4F-418D-AE19-62706E023703}">
                    <ahyp:hlinkClr val="tx"/>
                  </a:ext>
                </a:extLst>
              </a:hlinkClick>
            </a:endParaRPr>
          </a:p>
          <a:p>
            <a:pPr indent="-152400" lvl="0" marL="0" marR="0" rtl="0" algn="l">
              <a:lnSpc>
                <a:spcPct val="116625"/>
              </a:lnSpc>
              <a:spcBef>
                <a:spcPts val="0"/>
              </a:spcBef>
              <a:spcAft>
                <a:spcPts val="0"/>
              </a:spcAft>
              <a:buClr>
                <a:srgbClr val="000000"/>
              </a:buClr>
              <a:buSzPts val="2400"/>
              <a:buFont typeface="Noto Sans Symbols"/>
              <a:buChar char="❑"/>
            </a:pPr>
            <a:r>
              <a:rPr lang="en-US" sz="2400" u="sng">
                <a:solidFill>
                  <a:srgbClr val="000000"/>
                </a:solidFill>
                <a:latin typeface="Century Gothic"/>
                <a:ea typeface="Century Gothic"/>
                <a:cs typeface="Century Gothic"/>
                <a:sym typeface="Century Gothic"/>
                <a:hlinkClick r:id="rId6">
                  <a:extLst>
                    <a:ext uri="{A12FA001-AC4F-418D-AE19-62706E023703}">
                      <ahyp:hlinkClr val="tx"/>
                    </a:ext>
                  </a:extLst>
                </a:hlinkClick>
              </a:rPr>
              <a:t>Концтабір у центрі Миколаєва: що відбувалося за стінами "Шталагу-364" в роки Другої світової та після неї</a:t>
            </a:r>
            <a:endParaRPr sz="2400" u="sng">
              <a:solidFill>
                <a:srgbClr val="000000"/>
              </a:solidFill>
              <a:latin typeface="Century Gothic"/>
              <a:ea typeface="Century Gothic"/>
              <a:cs typeface="Century Gothic"/>
              <a:sym typeface="Century Gothic"/>
              <a:hlinkClick r:id="rId7">
                <a:extLst>
                  <a:ext uri="{A12FA001-AC4F-418D-AE19-62706E023703}">
                    <ahyp:hlinkClr val="tx"/>
                  </a:ext>
                </a:extLst>
              </a:hlinkClick>
            </a:endParaRPr>
          </a:p>
          <a:p>
            <a:pPr indent="-152400" lvl="0" marL="0" marR="0" rtl="0" algn="l">
              <a:lnSpc>
                <a:spcPct val="116625"/>
              </a:lnSpc>
              <a:spcBef>
                <a:spcPts val="0"/>
              </a:spcBef>
              <a:spcAft>
                <a:spcPts val="0"/>
              </a:spcAft>
              <a:buClr>
                <a:srgbClr val="000000"/>
              </a:buClr>
              <a:buSzPts val="2400"/>
              <a:buFont typeface="Noto Sans Symbols"/>
              <a:buChar char="❑"/>
            </a:pPr>
            <a:r>
              <a:rPr lang="en-US" sz="2400" u="sng">
                <a:solidFill>
                  <a:srgbClr val="000000"/>
                </a:solidFill>
                <a:latin typeface="Century Gothic"/>
                <a:ea typeface="Century Gothic"/>
                <a:cs typeface="Century Gothic"/>
                <a:sym typeface="Century Gothic"/>
                <a:hlinkClick r:id="rId8">
                  <a:extLst>
                    <a:ext uri="{A12FA001-AC4F-418D-AE19-62706E023703}">
                      <ahyp:hlinkClr val="tx"/>
                    </a:ext>
                  </a:extLst>
                </a:hlinkClick>
              </a:rPr>
              <a:t>Ташлай Л.Б., Даниленко Т.І. За колючим  дротом  «Шталаг-364» – табір смерті. – Миколаїв: Видавнитво Ірини Гудим, 2011. – 144 с.: іл.</a:t>
            </a:r>
            <a:endParaRPr sz="2400" u="sng">
              <a:solidFill>
                <a:srgbClr val="000000"/>
              </a:solidFill>
              <a:latin typeface="Century Gothic"/>
              <a:ea typeface="Century Gothic"/>
              <a:cs typeface="Century Gothic"/>
              <a:sym typeface="Century Gothic"/>
              <a:hlinkClick r:id="rId9">
                <a:extLst>
                  <a:ext uri="{A12FA001-AC4F-418D-AE19-62706E023703}">
                    <ahyp:hlinkClr val="tx"/>
                  </a:ext>
                </a:extLst>
              </a:hlinkClick>
            </a:endParaRPr>
          </a:p>
          <a:p>
            <a:pPr indent="-152400" lvl="0" marL="0" marR="0" rtl="0" algn="l">
              <a:lnSpc>
                <a:spcPct val="99964"/>
              </a:lnSpc>
              <a:spcBef>
                <a:spcPts val="0"/>
              </a:spcBef>
              <a:spcAft>
                <a:spcPts val="0"/>
              </a:spcAft>
              <a:buClr>
                <a:srgbClr val="000000"/>
              </a:buClr>
              <a:buSzPts val="2400"/>
              <a:buFont typeface="Noto Sans Symbols"/>
              <a:buChar char="❑"/>
            </a:pPr>
            <a:r>
              <a:rPr lang="en-US" sz="2400" u="sng">
                <a:solidFill>
                  <a:srgbClr val="000000"/>
                </a:solidFill>
                <a:latin typeface="Century Gothic"/>
                <a:ea typeface="Century Gothic"/>
                <a:cs typeface="Century Gothic"/>
                <a:sym typeface="Century Gothic"/>
                <a:hlinkClick r:id="rId10">
                  <a:extLst>
                    <a:ext uri="{A12FA001-AC4F-418D-AE19-62706E023703}">
                      <ahyp:hlinkClr val="tx"/>
                    </a:ext>
                  </a:extLst>
                </a:hlinkClick>
              </a:rPr>
              <a:t>Чернявський В.В </a:t>
            </a:r>
            <a:r>
              <a:rPr lang="en-US" sz="2800" u="sng">
                <a:solidFill>
                  <a:schemeClr val="dk1"/>
                </a:solidFill>
                <a:latin typeface="Calibri"/>
                <a:ea typeface="Calibri"/>
                <a:cs typeface="Calibri"/>
                <a:sym typeface="Calibri"/>
                <a:hlinkClick r:id="rId11">
                  <a:extLst>
                    <a:ext uri="{A12FA001-AC4F-418D-AE19-62706E023703}">
                      <ahyp:hlinkClr val="tx"/>
                    </a:ext>
                  </a:extLst>
                </a:hlinkClick>
              </a:rPr>
              <a:t>«Темвод: завод, лагерь, почелок, пустошь»: историч.очерк,  2022.-80с.</a:t>
            </a:r>
            <a:endParaRPr/>
          </a:p>
          <a:p>
            <a:pPr indent="-152400" lvl="0" marL="0" marR="0" rtl="0" algn="l">
              <a:lnSpc>
                <a:spcPct val="116625"/>
              </a:lnSpc>
              <a:spcBef>
                <a:spcPts val="0"/>
              </a:spcBef>
              <a:spcAft>
                <a:spcPts val="0"/>
              </a:spcAft>
              <a:buClr>
                <a:schemeClr val="dk1"/>
              </a:buClr>
              <a:buSzPts val="2400"/>
              <a:buFont typeface="Noto Sans Symbols"/>
              <a:buChar char="❑"/>
            </a:pPr>
            <a:r>
              <a:rPr lang="en-US" sz="2400" u="sng">
                <a:solidFill>
                  <a:schemeClr val="dk1"/>
                </a:solidFill>
                <a:latin typeface="Calibri"/>
                <a:ea typeface="Calibri"/>
                <a:cs typeface="Calibri"/>
                <a:sym typeface="Calibri"/>
                <a:hlinkClick r:id="rId12">
                  <a:extLst>
                    <a:ext uri="{A12FA001-AC4F-418D-AE19-62706E023703}">
                      <ahyp:hlinkClr val="tx"/>
                    </a:ext>
                  </a:extLst>
                </a:hlinkClick>
              </a:rPr>
              <a:t>https://archive.mk.ua/nda/funds-until-1917/</a:t>
            </a:r>
            <a:endParaRPr sz="2400" u="sng">
              <a:solidFill>
                <a:schemeClr val="dk1"/>
              </a:solidFill>
              <a:latin typeface="Calibri"/>
              <a:ea typeface="Calibri"/>
              <a:cs typeface="Calibri"/>
              <a:sym typeface="Calibri"/>
              <a:hlinkClick r:id="rId13">
                <a:extLst>
                  <a:ext uri="{A12FA001-AC4F-418D-AE19-62706E023703}">
                    <ahyp:hlinkClr val="tx"/>
                  </a:ext>
                </a:extLst>
              </a:hlinkClick>
            </a:endParaRPr>
          </a:p>
          <a:p>
            <a:pPr indent="-152400" lvl="0" marL="0" marR="0" rtl="0" algn="l">
              <a:lnSpc>
                <a:spcPct val="116625"/>
              </a:lnSpc>
              <a:spcBef>
                <a:spcPts val="0"/>
              </a:spcBef>
              <a:spcAft>
                <a:spcPts val="0"/>
              </a:spcAft>
              <a:buClr>
                <a:srgbClr val="000000"/>
              </a:buClr>
              <a:buSzPts val="2400"/>
              <a:buFont typeface="Noto Sans Symbols"/>
              <a:buChar char="❑"/>
            </a:pPr>
            <a:r>
              <a:rPr lang="en-US" sz="2400" u="sng">
                <a:solidFill>
                  <a:srgbClr val="000000"/>
                </a:solidFill>
                <a:latin typeface="Century Gothic"/>
                <a:ea typeface="Century Gothic"/>
                <a:cs typeface="Century Gothic"/>
                <a:sym typeface="Century Gothic"/>
                <a:hlinkClick r:id="rId14">
                  <a:extLst>
                    <a:ext uri="{A12FA001-AC4F-418D-AE19-62706E023703}">
                      <ahyp:hlinkClr val="tx"/>
                    </a:ext>
                  </a:extLst>
                </a:hlinkClick>
              </a:rPr>
              <a:t>https://mk.archives.gov.ua/newsm/1171-news-21092021.html</a:t>
            </a:r>
            <a:endParaRPr sz="2400" u="sng">
              <a:solidFill>
                <a:srgbClr val="000000"/>
              </a:solidFill>
              <a:latin typeface="Century Gothic"/>
              <a:ea typeface="Century Gothic"/>
              <a:cs typeface="Century Gothic"/>
              <a:sym typeface="Century Gothic"/>
              <a:hlinkClick r:id="rId15">
                <a:extLst>
                  <a:ext uri="{A12FA001-AC4F-418D-AE19-62706E023703}">
                    <ahyp:hlinkClr val="tx"/>
                  </a:ext>
                </a:extLst>
              </a:hlinkClick>
            </a:endParaRPr>
          </a:p>
          <a:p>
            <a:pPr indent="-152400" lvl="0" marL="0" marR="0" rtl="0" algn="l">
              <a:lnSpc>
                <a:spcPct val="116625"/>
              </a:lnSpc>
              <a:spcBef>
                <a:spcPts val="0"/>
              </a:spcBef>
              <a:spcAft>
                <a:spcPts val="0"/>
              </a:spcAft>
              <a:buClr>
                <a:srgbClr val="000000"/>
              </a:buClr>
              <a:buSzPts val="2400"/>
              <a:buFont typeface="Noto Sans Symbols"/>
              <a:buChar char="❑"/>
            </a:pPr>
            <a:r>
              <a:rPr lang="en-US" sz="2400" u="sng">
                <a:solidFill>
                  <a:srgbClr val="000000"/>
                </a:solidFill>
                <a:latin typeface="Century Gothic"/>
                <a:ea typeface="Century Gothic"/>
                <a:cs typeface="Century Gothic"/>
                <a:sym typeface="Century Gothic"/>
                <a:hlinkClick r:id="rId16">
                  <a:extLst>
                    <a:ext uri="{A12FA001-AC4F-418D-AE19-62706E023703}">
                      <ahyp:hlinkClr val="tx"/>
                    </a:ext>
                  </a:extLst>
                </a:hlinkClick>
              </a:rPr>
              <a:t>https://wikimapia.org/#lat=46.985507&amp;lon=32.000942&amp;z=15&amp;l=&amp;ifr=1&amp;m=w</a:t>
            </a:r>
            <a:endParaRPr sz="2400" u="sng">
              <a:solidFill>
                <a:srgbClr val="000000"/>
              </a:solidFill>
              <a:latin typeface="Century Gothic"/>
              <a:ea typeface="Century Gothic"/>
              <a:cs typeface="Century Gothic"/>
              <a:sym typeface="Century Gothic"/>
              <a:hlinkClick r:id="rId17">
                <a:extLst>
                  <a:ext uri="{A12FA001-AC4F-418D-AE19-62706E023703}">
                    <ahyp:hlinkClr val="tx"/>
                  </a:ext>
                </a:extLst>
              </a:hlinkClick>
            </a:endParaRPr>
          </a:p>
          <a:p>
            <a:pPr indent="-152400" lvl="0" marL="0" marR="0" rtl="0" algn="l">
              <a:lnSpc>
                <a:spcPct val="116625"/>
              </a:lnSpc>
              <a:spcBef>
                <a:spcPts val="0"/>
              </a:spcBef>
              <a:spcAft>
                <a:spcPts val="0"/>
              </a:spcAft>
              <a:buClr>
                <a:srgbClr val="000000"/>
              </a:buClr>
              <a:buSzPts val="2400"/>
              <a:buFont typeface="Noto Sans Symbols"/>
              <a:buChar char="❑"/>
            </a:pPr>
            <a:r>
              <a:rPr lang="en-US" sz="2400" u="sng">
                <a:solidFill>
                  <a:srgbClr val="000000"/>
                </a:solidFill>
                <a:latin typeface="Century Gothic"/>
                <a:ea typeface="Century Gothic"/>
                <a:cs typeface="Century Gothic"/>
                <a:sym typeface="Century Gothic"/>
                <a:hlinkClick r:id="rId18">
                  <a:extLst>
                    <a:ext uri="{A12FA001-AC4F-418D-AE19-62706E023703}">
                      <ahyp:hlinkClr val="tx"/>
                    </a:ext>
                  </a:extLst>
                </a:hlinkClick>
              </a:rPr>
              <a:t>https://wikimapia.org/#lat=46.982671&amp;lon=32.006795&amp;z=17&amp;l=&amp;ifr=1&amp;m=w</a:t>
            </a:r>
            <a:endParaRPr sz="2400" u="sng">
              <a:solidFill>
                <a:srgbClr val="000000"/>
              </a:solidFill>
              <a:latin typeface="Century Gothic"/>
              <a:ea typeface="Century Gothic"/>
              <a:cs typeface="Century Gothic"/>
              <a:sym typeface="Century Gothic"/>
              <a:hlinkClick r:id="rId19">
                <a:extLst>
                  <a:ext uri="{A12FA001-AC4F-418D-AE19-62706E023703}">
                    <ahyp:hlinkClr val="tx"/>
                  </a:ext>
                </a:extLst>
              </a:hlinkClick>
            </a:endParaRPr>
          </a:p>
          <a:p>
            <a:pPr indent="-152400" lvl="0" marL="0" marR="0" rtl="0" algn="l">
              <a:lnSpc>
                <a:spcPct val="116625"/>
              </a:lnSpc>
              <a:spcBef>
                <a:spcPts val="0"/>
              </a:spcBef>
              <a:spcAft>
                <a:spcPts val="0"/>
              </a:spcAft>
              <a:buClr>
                <a:srgbClr val="000000"/>
              </a:buClr>
              <a:buSzPts val="2400"/>
              <a:buFont typeface="Noto Sans Symbols"/>
              <a:buChar char="❑"/>
            </a:pPr>
            <a:r>
              <a:rPr lang="en-US" sz="2400" u="sng">
                <a:solidFill>
                  <a:srgbClr val="000000"/>
                </a:solidFill>
                <a:latin typeface="Century Gothic"/>
                <a:ea typeface="Century Gothic"/>
                <a:cs typeface="Century Gothic"/>
                <a:sym typeface="Century Gothic"/>
                <a:hlinkClick r:id="rId20">
                  <a:extLst>
                    <a:ext uri="{A12FA001-AC4F-418D-AE19-62706E023703}">
                      <ahyp:hlinkClr val="tx"/>
                    </a:ext>
                  </a:extLst>
                </a:hlinkClick>
              </a:rPr>
              <a:t>http://bazar.nikolaev.ua/node/2678</a:t>
            </a:r>
            <a:endParaRPr sz="2400" u="sng">
              <a:solidFill>
                <a:srgbClr val="000000"/>
              </a:solidFill>
              <a:latin typeface="Century Gothic"/>
              <a:ea typeface="Century Gothic"/>
              <a:cs typeface="Century Gothic"/>
              <a:sym typeface="Century Gothic"/>
              <a:hlinkClick r:id="rId21">
                <a:extLst>
                  <a:ext uri="{A12FA001-AC4F-418D-AE19-62706E023703}">
                    <ahyp:hlinkClr val="tx"/>
                  </a:ext>
                </a:extLst>
              </a:hlinkClick>
            </a:endParaRPr>
          </a:p>
          <a:p>
            <a:pPr indent="-152400" lvl="0" marL="0" marR="0" rtl="0" algn="l">
              <a:lnSpc>
                <a:spcPct val="116625"/>
              </a:lnSpc>
              <a:spcBef>
                <a:spcPts val="0"/>
              </a:spcBef>
              <a:spcAft>
                <a:spcPts val="0"/>
              </a:spcAft>
              <a:buClr>
                <a:srgbClr val="000000"/>
              </a:buClr>
              <a:buSzPts val="2400"/>
              <a:buFont typeface="Noto Sans Symbols"/>
              <a:buChar char="❑"/>
            </a:pPr>
            <a:r>
              <a:rPr lang="en-US" sz="2400" u="sng">
                <a:solidFill>
                  <a:srgbClr val="000000"/>
                </a:solidFill>
                <a:latin typeface="Century Gothic"/>
                <a:ea typeface="Century Gothic"/>
                <a:cs typeface="Century Gothic"/>
                <a:sym typeface="Century Gothic"/>
                <a:hlinkClick r:id="rId22">
                  <a:extLst>
                    <a:ext uri="{A12FA001-AC4F-418D-AE19-62706E023703}">
                      <ahyp:hlinkClr val="tx"/>
                    </a:ext>
                  </a:extLst>
                </a:hlinkClick>
              </a:rPr>
              <a:t>https://www.wikidata.uk-ua.nina.az/%D0%A2%D0%B5%D0%BC%D0%B2%D0%BE%D0%B4_(%D0%9C%D0%B8%D0%BA%D0%BE%D0%BB%D0%B0%D1%97%D0%B2).html</a:t>
            </a:r>
            <a:endParaRPr sz="2400" u="sng">
              <a:solidFill>
                <a:srgbClr val="000000"/>
              </a:solidFill>
              <a:latin typeface="Century Gothic"/>
              <a:ea typeface="Century Gothic"/>
              <a:cs typeface="Century Gothic"/>
              <a:sym typeface="Century Gothic"/>
              <a:hlinkClick r:id="rId23">
                <a:extLst>
                  <a:ext uri="{A12FA001-AC4F-418D-AE19-62706E023703}">
                    <ahyp:hlinkClr val="tx"/>
                  </a:ext>
                </a:extLst>
              </a:hlinkClick>
            </a:endParaRPr>
          </a:p>
          <a:p>
            <a:pPr indent="-152400" lvl="0" marL="0" marR="0" rtl="0" algn="l">
              <a:lnSpc>
                <a:spcPct val="116625"/>
              </a:lnSpc>
              <a:spcBef>
                <a:spcPts val="0"/>
              </a:spcBef>
              <a:spcAft>
                <a:spcPts val="0"/>
              </a:spcAft>
              <a:buClr>
                <a:srgbClr val="000000"/>
              </a:buClr>
              <a:buSzPts val="2400"/>
              <a:buFont typeface="Noto Sans Symbols"/>
              <a:buChar char="❑"/>
            </a:pPr>
            <a:r>
              <a:rPr lang="en-US" sz="2400" u="sng">
                <a:solidFill>
                  <a:srgbClr val="000000"/>
                </a:solidFill>
                <a:latin typeface="Century Gothic"/>
                <a:ea typeface="Century Gothic"/>
                <a:cs typeface="Century Gothic"/>
                <a:sym typeface="Century Gothic"/>
                <a:hlinkClick r:id="rId24">
                  <a:extLst>
                    <a:ext uri="{A12FA001-AC4F-418D-AE19-62706E023703}">
                      <ahyp:hlinkClr val="tx"/>
                    </a:ext>
                  </a:extLst>
                </a:hlinkClick>
              </a:rPr>
              <a:t>https://www.researchgate.net/profile/Yuriy-Kotlyar/publication/358107120_Istoria_Etnografia_Kultura_Novi_doslidzenna_zbirnik_naukovih_materialiv_HII_Mikolaivskoi_oblasnoi_kraeznavcoi_konferencii_2021/links/61f05205dafcdb25fd4ea60b/Istoria-Etnografia-Kultura-Novi-doslidzenna-zbirnik-naukovih-materialiv-HII-Mikolaivskoi-oblasnoi-kraeznavcoi-konferencii-2021.pdf</a:t>
            </a:r>
            <a:endParaRPr i="1" sz="2400" u="sng">
              <a:solidFill>
                <a:srgbClr val="000000"/>
              </a:solidFill>
              <a:latin typeface="Century Gothic"/>
              <a:ea typeface="Century Gothic"/>
              <a:cs typeface="Century Gothic"/>
              <a:sym typeface="Century Gothic"/>
              <a:hlinkClick r:id="rId25">
                <a:extLst>
                  <a:ext uri="{A12FA001-AC4F-418D-AE19-62706E023703}">
                    <ahyp:hlinkClr val="tx"/>
                  </a:ext>
                </a:extLst>
              </a:hlinkClick>
            </a:endParaRPr>
          </a:p>
          <a:p>
            <a:pPr indent="-152400" lvl="0" marL="0" marR="0" rtl="0" algn="l">
              <a:lnSpc>
                <a:spcPct val="116625"/>
              </a:lnSpc>
              <a:spcBef>
                <a:spcPts val="0"/>
              </a:spcBef>
              <a:spcAft>
                <a:spcPts val="0"/>
              </a:spcAft>
              <a:buClr>
                <a:srgbClr val="000000"/>
              </a:buClr>
              <a:buSzPts val="2400"/>
              <a:buFont typeface="Noto Sans Symbols"/>
              <a:buChar char="❑"/>
            </a:pPr>
            <a:r>
              <a:rPr lang="en-US" sz="2400" u="sng">
                <a:solidFill>
                  <a:srgbClr val="000000"/>
                </a:solidFill>
                <a:latin typeface="Century Gothic"/>
                <a:ea typeface="Century Gothic"/>
                <a:cs typeface="Century Gothic"/>
                <a:sym typeface="Century Gothic"/>
                <a:hlinkClick r:id="rId26">
                  <a:extLst>
                    <a:ext uri="{A12FA001-AC4F-418D-AE19-62706E023703}">
                      <ahyp:hlinkClr val="tx"/>
                    </a:ext>
                  </a:extLst>
                </a:hlinkClick>
              </a:rPr>
              <a:t>https://www.0512.com.ua/news/3275628/izgotovavlivali-truby-dla-snaradov-i-sovremennye-pribory-upravlenia-artillerijskim-ognem-istoria-zavoda-temvod-v-nikolaeve-foto</a:t>
            </a:r>
            <a:endParaRPr sz="2400" u="sng">
              <a:solidFill>
                <a:srgbClr val="000000"/>
              </a:solidFill>
              <a:latin typeface="Century Gothic"/>
              <a:ea typeface="Century Gothic"/>
              <a:cs typeface="Century Gothic"/>
              <a:sym typeface="Century Gothic"/>
              <a:hlinkClick r:id="rId27">
                <a:extLst>
                  <a:ext uri="{A12FA001-AC4F-418D-AE19-62706E023703}">
                    <ahyp:hlinkClr val="tx"/>
                  </a:ext>
                </a:extLst>
              </a:hlinkClick>
            </a:endParaRPr>
          </a:p>
          <a:p>
            <a:pPr indent="-152400" lvl="0" marL="0" marR="0" rtl="0" algn="l">
              <a:lnSpc>
                <a:spcPct val="116666"/>
              </a:lnSpc>
              <a:spcBef>
                <a:spcPts val="0"/>
              </a:spcBef>
              <a:spcAft>
                <a:spcPts val="0"/>
              </a:spcAft>
              <a:buClr>
                <a:srgbClr val="000000"/>
              </a:buClr>
              <a:buSzPts val="2400"/>
              <a:buFont typeface="Noto Sans Symbols"/>
              <a:buChar char="❑"/>
            </a:pPr>
            <a:r>
              <a:rPr lang="en-US" sz="2400" u="sng">
                <a:solidFill>
                  <a:srgbClr val="000000"/>
                </a:solidFill>
                <a:latin typeface="Century Gothic"/>
                <a:ea typeface="Century Gothic"/>
                <a:cs typeface="Century Gothic"/>
                <a:sym typeface="Century Gothic"/>
                <a:hlinkClick r:id="rId28">
                  <a:extLst>
                    <a:ext uri="{A12FA001-AC4F-418D-AE19-62706E023703}">
                      <ahyp:hlinkClr val="tx"/>
                    </a:ext>
                  </a:extLst>
                </a:hlinkClick>
              </a:rPr>
              <a:t>https://mer.mk.ua/novosti-organizacii/post/tainstvennyj-temvod-v-nikolaeve-proveli-ekskursiyu-po-mestam-zabytoj-istorii</a:t>
            </a:r>
            <a:endParaRPr sz="2400" u="sng">
              <a:solidFill>
                <a:srgbClr val="000000"/>
              </a:solidFill>
              <a:latin typeface="Century Gothic"/>
              <a:ea typeface="Century Gothic"/>
              <a:cs typeface="Century Gothic"/>
              <a:sym typeface="Century Gothic"/>
              <a:hlinkClick r:id="rId29">
                <a:extLst>
                  <a:ext uri="{A12FA001-AC4F-418D-AE19-62706E023703}">
                    <ahyp:hlinkClr val="tx"/>
                  </a:ext>
                </a:extLst>
              </a:hlinkClick>
            </a:endParaRPr>
          </a:p>
          <a:p>
            <a:pPr indent="-152400" lvl="0" marL="0" marR="0" rtl="0" algn="l">
              <a:lnSpc>
                <a:spcPct val="116666"/>
              </a:lnSpc>
              <a:spcBef>
                <a:spcPts val="0"/>
              </a:spcBef>
              <a:spcAft>
                <a:spcPts val="0"/>
              </a:spcAft>
              <a:buClr>
                <a:srgbClr val="000000"/>
              </a:buClr>
              <a:buSzPts val="2400"/>
              <a:buFont typeface="Noto Sans Symbols"/>
              <a:buChar char="❑"/>
            </a:pPr>
            <a:r>
              <a:rPr lang="en-US" sz="2400" u="sng">
                <a:solidFill>
                  <a:srgbClr val="000000"/>
                </a:solidFill>
                <a:latin typeface="Century Gothic"/>
                <a:ea typeface="Century Gothic"/>
                <a:cs typeface="Century Gothic"/>
                <a:sym typeface="Century Gothic"/>
                <a:hlinkClick r:id="rId30">
                  <a:extLst>
                    <a:ext uri="{A12FA001-AC4F-418D-AE19-62706E023703}">
                      <ahyp:hlinkClr val="tx"/>
                    </a:ext>
                  </a:extLst>
                </a:hlinkClick>
              </a:rPr>
              <a:t>https://pkm.mk.ua/mykolayivskyj-oblasnyj-krayeznachyj-muzej-staroflotski-kazarmy/</a:t>
            </a:r>
            <a:endParaRPr sz="2800" u="sng">
              <a:solidFill>
                <a:srgbClr val="000000"/>
              </a:solidFill>
              <a:latin typeface="Century Gothic"/>
              <a:ea typeface="Century Gothic"/>
              <a:cs typeface="Century Gothic"/>
              <a:sym typeface="Century Gothic"/>
              <a:hlinkClick r:id="rId31">
                <a:extLst>
                  <a:ext uri="{A12FA001-AC4F-418D-AE19-62706E023703}">
                    <ahyp:hlinkClr val="tx"/>
                  </a:ext>
                </a:extLst>
              </a:hlinkClick>
            </a:endParaRPr>
          </a:p>
          <a:p>
            <a:pPr indent="0" lvl="0" marL="0" marR="0" rtl="0" algn="l">
              <a:lnSpc>
                <a:spcPct val="116625"/>
              </a:lnSpc>
              <a:spcBef>
                <a:spcPts val="0"/>
              </a:spcBef>
              <a:spcAft>
                <a:spcPts val="0"/>
              </a:spcAft>
              <a:buClr>
                <a:schemeClr val="dk1"/>
              </a:buClr>
              <a:buSzPts val="2400"/>
              <a:buFont typeface="Noto Sans Symbols"/>
              <a:buNone/>
            </a:pPr>
            <a:r>
              <a:t/>
            </a:r>
            <a:endParaRPr sz="2400" u="sng">
              <a:solidFill>
                <a:srgbClr val="000000"/>
              </a:solidFill>
              <a:latin typeface="Century Gothic"/>
              <a:ea typeface="Century Gothic"/>
              <a:cs typeface="Century Gothic"/>
              <a:sym typeface="Century Gothic"/>
              <a:hlinkClick r:id="rId32">
                <a:extLst>
                  <a:ext uri="{A12FA001-AC4F-418D-AE19-62706E023703}">
                    <ahyp:hlinkClr val="tx"/>
                  </a:ext>
                </a:extLst>
              </a:hlinkClick>
            </a:endParaRPr>
          </a:p>
          <a:p>
            <a:pPr indent="0" lvl="0" marL="0" marR="0" rtl="0" algn="l">
              <a:lnSpc>
                <a:spcPct val="116625"/>
              </a:lnSpc>
              <a:spcBef>
                <a:spcPts val="0"/>
              </a:spcBef>
              <a:spcAft>
                <a:spcPts val="0"/>
              </a:spcAft>
              <a:buNone/>
            </a:pPr>
            <a:r>
              <a:t/>
            </a:r>
            <a:endParaRPr sz="2400" u="sng">
              <a:solidFill>
                <a:srgbClr val="000000"/>
              </a:solidFill>
              <a:latin typeface="Century Gothic"/>
              <a:ea typeface="Century Gothic"/>
              <a:cs typeface="Century Gothic"/>
              <a:sym typeface="Century Gothic"/>
              <a:hlinkClick r:id="rId33">
                <a:extLst>
                  <a:ext uri="{A12FA001-AC4F-418D-AE19-62706E023703}">
                    <ahyp:hlinkClr val="tx"/>
                  </a:ext>
                </a:extLst>
              </a:hlinkClick>
            </a:endParaRPr>
          </a:p>
          <a:p>
            <a:pPr indent="0" lvl="1" marL="457200" marR="0" rtl="0" algn="l">
              <a:lnSpc>
                <a:spcPct val="139950"/>
              </a:lnSpc>
              <a:spcBef>
                <a:spcPts val="0"/>
              </a:spcBef>
              <a:spcAft>
                <a:spcPts val="0"/>
              </a:spcAft>
              <a:buClr>
                <a:schemeClr val="dk1"/>
              </a:buClr>
              <a:buSzPts val="2000"/>
              <a:buFont typeface="Noto Sans Symbols"/>
              <a:buNone/>
            </a:pPr>
            <a:r>
              <a:t/>
            </a:r>
            <a:endParaRPr b="0" i="0" sz="2000" u="sng" cap="none" strike="noStrike">
              <a:solidFill>
                <a:srgbClr val="000000"/>
              </a:solidFill>
              <a:latin typeface="Century Gothic"/>
              <a:ea typeface="Century Gothic"/>
              <a:cs typeface="Century Gothic"/>
              <a:sym typeface="Century Gothic"/>
              <a:hlinkClick r:id="rId34">
                <a:extLst>
                  <a:ext uri="{A12FA001-AC4F-418D-AE19-62706E023703}">
                    <ahyp:hlinkClr val="tx"/>
                  </a:ext>
                </a:extLst>
              </a:hlinkClick>
            </a:endParaRPr>
          </a:p>
          <a:p>
            <a:pPr indent="0" lvl="0" marL="0" marR="0" rtl="0" algn="l">
              <a:lnSpc>
                <a:spcPct val="140020"/>
              </a:lnSpc>
              <a:spcBef>
                <a:spcPts val="0"/>
              </a:spcBef>
              <a:spcAft>
                <a:spcPts val="0"/>
              </a:spcAft>
              <a:buNone/>
            </a:pPr>
            <a:r>
              <a:t/>
            </a:r>
            <a:endParaRPr sz="1999" u="sng">
              <a:solidFill>
                <a:srgbClr val="000000"/>
              </a:solidFill>
              <a:latin typeface="Century Gothic"/>
              <a:ea typeface="Century Gothic"/>
              <a:cs typeface="Century Gothic"/>
              <a:sym typeface="Century Gothic"/>
              <a:hlinkClick r:id="rId35">
                <a:extLst>
                  <a:ext uri="{A12FA001-AC4F-418D-AE19-62706E023703}">
                    <ahyp:hlinkClr val="tx"/>
                  </a:ext>
                </a:extLst>
              </a:hlinkClick>
            </a:endParaRPr>
          </a:p>
          <a:p>
            <a:pPr indent="0" lvl="0" marL="0" marR="0" rtl="0" algn="l">
              <a:lnSpc>
                <a:spcPct val="140020"/>
              </a:lnSpc>
              <a:spcBef>
                <a:spcPts val="0"/>
              </a:spcBef>
              <a:spcAft>
                <a:spcPts val="0"/>
              </a:spcAft>
              <a:buNone/>
            </a:pPr>
            <a:r>
              <a:t/>
            </a:r>
            <a:endParaRPr sz="1999" u="sng">
              <a:solidFill>
                <a:srgbClr val="000000"/>
              </a:solidFill>
              <a:latin typeface="Century Gothic"/>
              <a:ea typeface="Century Gothic"/>
              <a:cs typeface="Century Gothic"/>
              <a:sym typeface="Century Gothic"/>
              <a:hlinkClick r:id="rId36">
                <a:extLst>
                  <a:ext uri="{A12FA001-AC4F-418D-AE19-62706E023703}">
                    <ahyp:hlinkClr val="tx"/>
                  </a:ext>
                </a:extLst>
              </a:hlinkClick>
            </a:endParaRPr>
          </a:p>
          <a:p>
            <a:pPr indent="0" lvl="0" marL="0" marR="0" rtl="0" algn="l">
              <a:lnSpc>
                <a:spcPct val="140020"/>
              </a:lnSpc>
              <a:spcBef>
                <a:spcPts val="0"/>
              </a:spcBef>
              <a:spcAft>
                <a:spcPts val="0"/>
              </a:spcAft>
              <a:buNone/>
            </a:pPr>
            <a:r>
              <a:t/>
            </a:r>
            <a:endParaRPr sz="1999" u="sng">
              <a:solidFill>
                <a:srgbClr val="000000"/>
              </a:solidFill>
              <a:latin typeface="Century Gothic"/>
              <a:ea typeface="Century Gothic"/>
              <a:cs typeface="Century Gothic"/>
              <a:sym typeface="Century Gothic"/>
              <a:hlinkClick r:id="rId37">
                <a:extLst>
                  <a:ext uri="{A12FA001-AC4F-418D-AE19-62706E023703}">
                    <ahyp:hlinkClr val="tx"/>
                  </a:ext>
                </a:extLst>
              </a:hlinkClick>
            </a:endParaRPr>
          </a:p>
          <a:p>
            <a:pPr indent="0" lvl="0" marL="0" marR="0" rtl="0" algn="l">
              <a:lnSpc>
                <a:spcPct val="140020"/>
              </a:lnSpc>
              <a:spcBef>
                <a:spcPts val="0"/>
              </a:spcBef>
              <a:spcAft>
                <a:spcPts val="0"/>
              </a:spcAft>
              <a:buNone/>
            </a:pPr>
            <a:r>
              <a:t/>
            </a:r>
            <a:endParaRPr sz="1999" u="sng">
              <a:solidFill>
                <a:srgbClr val="000000"/>
              </a:solidFill>
              <a:latin typeface="Century Gothic"/>
              <a:ea typeface="Century Gothic"/>
              <a:cs typeface="Century Gothic"/>
              <a:sym typeface="Century Gothic"/>
              <a:hlinkClick r:id="rId38">
                <a:extLst>
                  <a:ext uri="{A12FA001-AC4F-418D-AE19-62706E023703}">
                    <ahyp:hlinkClr val="tx"/>
                  </a:ext>
                </a:extLst>
              </a:hlinkClick>
            </a:endParaRPr>
          </a:p>
          <a:p>
            <a:pPr indent="0" lvl="0" marL="0" marR="0" rtl="0" algn="l">
              <a:lnSpc>
                <a:spcPct val="140020"/>
              </a:lnSpc>
              <a:spcBef>
                <a:spcPts val="0"/>
              </a:spcBef>
              <a:spcAft>
                <a:spcPts val="0"/>
              </a:spcAft>
              <a:buNone/>
            </a:pPr>
            <a:r>
              <a:t/>
            </a:r>
            <a:endParaRPr sz="1999" u="sng">
              <a:solidFill>
                <a:srgbClr val="000000"/>
              </a:solidFill>
              <a:latin typeface="Century Gothic"/>
              <a:ea typeface="Century Gothic"/>
              <a:cs typeface="Century Gothic"/>
              <a:sym typeface="Century Gothic"/>
              <a:hlinkClick r:id="rId39">
                <a:extLst>
                  <a:ext uri="{A12FA001-AC4F-418D-AE19-62706E023703}">
                    <ahyp:hlinkClr val="tx"/>
                  </a:ext>
                </a:extLst>
              </a:hlinkClick>
            </a:endParaRPr>
          </a:p>
          <a:p>
            <a:pPr indent="0" lvl="0" marL="0" marR="0" rtl="0" algn="l">
              <a:lnSpc>
                <a:spcPct val="140020"/>
              </a:lnSpc>
              <a:spcBef>
                <a:spcPts val="0"/>
              </a:spcBef>
              <a:spcAft>
                <a:spcPts val="0"/>
              </a:spcAft>
              <a:buNone/>
            </a:pPr>
            <a:r>
              <a:t/>
            </a:r>
            <a:endParaRPr sz="1999" u="sng">
              <a:solidFill>
                <a:srgbClr val="000000"/>
              </a:solidFill>
              <a:latin typeface="Century Gothic"/>
              <a:ea typeface="Century Gothic"/>
              <a:cs typeface="Century Gothic"/>
              <a:sym typeface="Century Gothic"/>
              <a:hlinkClick r:id="rId40">
                <a:extLst>
                  <a:ext uri="{A12FA001-AC4F-418D-AE19-62706E023703}">
                    <ahyp:hlinkClr val="tx"/>
                  </a:ext>
                </a:extLst>
              </a:hlinkClick>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01" name="Shape 101"/>
        <p:cNvGrpSpPr/>
        <p:nvPr/>
      </p:nvGrpSpPr>
      <p:grpSpPr>
        <a:xfrm>
          <a:off x="0" y="0"/>
          <a:ext cx="0" cy="0"/>
          <a:chOff x="0" y="0"/>
          <a:chExt cx="0" cy="0"/>
        </a:xfrm>
      </p:grpSpPr>
      <p:sp>
        <p:nvSpPr>
          <p:cNvPr id="102" name="Google Shape;102;p2"/>
          <p:cNvSpPr/>
          <p:nvPr/>
        </p:nvSpPr>
        <p:spPr>
          <a:xfrm>
            <a:off x="14478000" y="7581900"/>
            <a:ext cx="3581400" cy="2209800"/>
          </a:xfrm>
          <a:custGeom>
            <a:rect b="b" l="l" r="r" t="t"/>
            <a:pathLst>
              <a:path extrusionOk="0" h="3735923" w="4117751">
                <a:moveTo>
                  <a:pt x="0" y="0"/>
                </a:moveTo>
                <a:lnTo>
                  <a:pt x="4117751" y="0"/>
                </a:lnTo>
                <a:lnTo>
                  <a:pt x="4117751" y="3735923"/>
                </a:lnTo>
                <a:lnTo>
                  <a:pt x="0" y="3735923"/>
                </a:lnTo>
                <a:lnTo>
                  <a:pt x="0" y="0"/>
                </a:lnTo>
                <a:close/>
              </a:path>
            </a:pathLst>
          </a:custGeom>
          <a:blipFill rotWithShape="1">
            <a:blip r:embed="rId3">
              <a:alphaModFix/>
            </a:blip>
            <a:stretch>
              <a:fillRect b="0" l="0" r="0" t="0"/>
            </a:stretch>
          </a:blipFill>
          <a:ln>
            <a:noFill/>
          </a:ln>
        </p:spPr>
      </p:sp>
      <p:sp>
        <p:nvSpPr>
          <p:cNvPr id="103" name="Google Shape;103;p2"/>
          <p:cNvSpPr txBox="1"/>
          <p:nvPr/>
        </p:nvSpPr>
        <p:spPr>
          <a:xfrm>
            <a:off x="533400" y="571500"/>
            <a:ext cx="16992600" cy="9067800"/>
          </a:xfrm>
          <a:prstGeom prst="rect">
            <a:avLst/>
          </a:prstGeom>
          <a:noFill/>
          <a:ln>
            <a:noFill/>
          </a:ln>
        </p:spPr>
        <p:txBody>
          <a:bodyPr anchorCtr="0" anchor="t" bIns="0" lIns="0" spcFirstLastPara="1" rIns="0" wrap="square" tIns="0">
            <a:spAutoFit/>
          </a:bodyPr>
          <a:lstStyle/>
          <a:p>
            <a:pPr indent="0" lvl="0" marL="0" marR="0" rtl="0" algn="l">
              <a:lnSpc>
                <a:spcPct val="149982"/>
              </a:lnSpc>
              <a:spcBef>
                <a:spcPts val="0"/>
              </a:spcBef>
              <a:spcAft>
                <a:spcPts val="0"/>
              </a:spcAft>
              <a:buNone/>
            </a:pPr>
            <a:r>
              <a:rPr b="1" lang="en-US" sz="2815">
                <a:solidFill>
                  <a:srgbClr val="000000"/>
                </a:solidFill>
                <a:latin typeface="Century Gothic"/>
                <a:ea typeface="Century Gothic"/>
                <a:cs typeface="Century Gothic"/>
                <a:sym typeface="Century Gothic"/>
              </a:rPr>
              <a:t>Тема:</a:t>
            </a:r>
            <a:r>
              <a:rPr lang="en-US" sz="2815">
                <a:solidFill>
                  <a:srgbClr val="000000"/>
                </a:solidFill>
                <a:latin typeface="Century Gothic"/>
                <a:ea typeface="Century Gothic"/>
                <a:cs typeface="Century Gothic"/>
                <a:sym typeface="Century Gothic"/>
              </a:rPr>
              <a:t> “Екскурсія  таємничим районом міста Миколаєва- Темводом”.</a:t>
            </a:r>
            <a:endParaRPr/>
          </a:p>
          <a:p>
            <a:pPr indent="0" lvl="0" marL="0" marR="0" rtl="0" algn="l">
              <a:lnSpc>
                <a:spcPct val="149982"/>
              </a:lnSpc>
              <a:spcBef>
                <a:spcPts val="0"/>
              </a:spcBef>
              <a:spcAft>
                <a:spcPts val="0"/>
              </a:spcAft>
              <a:buNone/>
            </a:pPr>
            <a:r>
              <a:rPr b="1" lang="en-US" sz="2815">
                <a:solidFill>
                  <a:srgbClr val="000000"/>
                </a:solidFill>
                <a:latin typeface="Century Gothic"/>
                <a:ea typeface="Century Gothic"/>
                <a:cs typeface="Century Gothic"/>
                <a:sym typeface="Century Gothic"/>
              </a:rPr>
              <a:t>Автори</a:t>
            </a:r>
            <a:r>
              <a:rPr lang="en-US" sz="2815">
                <a:solidFill>
                  <a:srgbClr val="000000"/>
                </a:solidFill>
                <a:latin typeface="Century Gothic"/>
                <a:ea typeface="Century Gothic"/>
                <a:cs typeface="Century Gothic"/>
                <a:sym typeface="Century Gothic"/>
              </a:rPr>
              <a:t>: Дроботова Дар’я Андріївна, Сапожникова Аріна Андріївна</a:t>
            </a:r>
            <a:endParaRPr/>
          </a:p>
          <a:p>
            <a:pPr indent="0" lvl="0" marL="0" marR="0" rtl="0" algn="l">
              <a:lnSpc>
                <a:spcPct val="149982"/>
              </a:lnSpc>
              <a:spcBef>
                <a:spcPts val="0"/>
              </a:spcBef>
              <a:spcAft>
                <a:spcPts val="0"/>
              </a:spcAft>
              <a:buNone/>
            </a:pPr>
            <a:r>
              <a:rPr b="1" lang="en-US" sz="2815">
                <a:solidFill>
                  <a:srgbClr val="000000"/>
                </a:solidFill>
                <a:latin typeface="Century Gothic"/>
                <a:ea typeface="Century Gothic"/>
                <a:cs typeface="Century Gothic"/>
                <a:sym typeface="Century Gothic"/>
              </a:rPr>
              <a:t>Навчальний заклад:</a:t>
            </a:r>
            <a:r>
              <a:rPr lang="en-US" sz="2815">
                <a:solidFill>
                  <a:srgbClr val="000000"/>
                </a:solidFill>
                <a:latin typeface="Century Gothic"/>
                <a:ea typeface="Century Gothic"/>
                <a:cs typeface="Century Gothic"/>
                <a:sym typeface="Century Gothic"/>
              </a:rPr>
              <a:t> Миколаївський ліцей  №19</a:t>
            </a:r>
            <a:endParaRPr/>
          </a:p>
          <a:p>
            <a:pPr indent="0" lvl="0" marL="0" marR="0" rtl="0" algn="l">
              <a:lnSpc>
                <a:spcPct val="149982"/>
              </a:lnSpc>
              <a:spcBef>
                <a:spcPts val="0"/>
              </a:spcBef>
              <a:spcAft>
                <a:spcPts val="0"/>
              </a:spcAft>
              <a:buNone/>
            </a:pPr>
            <a:r>
              <a:rPr b="1" lang="en-US" sz="2815">
                <a:solidFill>
                  <a:srgbClr val="000000"/>
                </a:solidFill>
                <a:latin typeface="Century Gothic"/>
                <a:ea typeface="Century Gothic"/>
                <a:cs typeface="Century Gothic"/>
                <a:sym typeface="Century Gothic"/>
              </a:rPr>
              <a:t>Клас: </a:t>
            </a:r>
            <a:r>
              <a:rPr lang="en-US" sz="2815">
                <a:solidFill>
                  <a:srgbClr val="000000"/>
                </a:solidFill>
                <a:latin typeface="Century Gothic"/>
                <a:ea typeface="Century Gothic"/>
                <a:cs typeface="Century Gothic"/>
                <a:sym typeface="Century Gothic"/>
              </a:rPr>
              <a:t>9Г</a:t>
            </a:r>
            <a:endParaRPr/>
          </a:p>
          <a:p>
            <a:pPr indent="0" lvl="0" marL="0" marR="0" rtl="0" algn="l">
              <a:lnSpc>
                <a:spcPct val="149982"/>
              </a:lnSpc>
              <a:spcBef>
                <a:spcPts val="0"/>
              </a:spcBef>
              <a:spcAft>
                <a:spcPts val="0"/>
              </a:spcAft>
              <a:buNone/>
            </a:pPr>
            <a:r>
              <a:rPr b="1" lang="en-US" sz="2815">
                <a:solidFill>
                  <a:srgbClr val="000000"/>
                </a:solidFill>
                <a:latin typeface="Century Gothic"/>
                <a:ea typeface="Century Gothic"/>
                <a:cs typeface="Century Gothic"/>
                <a:sym typeface="Century Gothic"/>
              </a:rPr>
              <a:t>Територіальне віділення МАН: </a:t>
            </a:r>
            <a:r>
              <a:rPr lang="en-US" sz="2815">
                <a:solidFill>
                  <a:srgbClr val="000000"/>
                </a:solidFill>
                <a:latin typeface="Century Gothic"/>
                <a:ea typeface="Century Gothic"/>
                <a:cs typeface="Century Gothic"/>
                <a:sym typeface="Century Gothic"/>
              </a:rPr>
              <a:t>Миколаївське територіальне відділення  при МОЦТКЕ УМ</a:t>
            </a:r>
            <a:endParaRPr/>
          </a:p>
          <a:p>
            <a:pPr indent="0" lvl="0" marL="0" marR="0" rtl="0" algn="l">
              <a:lnSpc>
                <a:spcPct val="149982"/>
              </a:lnSpc>
              <a:spcBef>
                <a:spcPts val="0"/>
              </a:spcBef>
              <a:spcAft>
                <a:spcPts val="0"/>
              </a:spcAft>
              <a:buNone/>
            </a:pPr>
            <a:r>
              <a:rPr b="1" lang="en-US" sz="2815">
                <a:solidFill>
                  <a:srgbClr val="000000"/>
                </a:solidFill>
                <a:latin typeface="Century Gothic"/>
                <a:ea typeface="Century Gothic"/>
                <a:cs typeface="Century Gothic"/>
                <a:sym typeface="Century Gothic"/>
              </a:rPr>
              <a:t>Населений пункт:</a:t>
            </a:r>
            <a:r>
              <a:rPr lang="en-US" sz="2815">
                <a:solidFill>
                  <a:srgbClr val="000000"/>
                </a:solidFill>
                <a:latin typeface="Century Gothic"/>
                <a:ea typeface="Century Gothic"/>
                <a:cs typeface="Century Gothic"/>
                <a:sym typeface="Century Gothic"/>
              </a:rPr>
              <a:t> Миколаївська область, Миколаїв</a:t>
            </a:r>
            <a:endParaRPr/>
          </a:p>
          <a:p>
            <a:pPr indent="0" lvl="0" marL="0" marR="0" rtl="0" algn="l">
              <a:lnSpc>
                <a:spcPct val="149982"/>
              </a:lnSpc>
              <a:spcBef>
                <a:spcPts val="0"/>
              </a:spcBef>
              <a:spcAft>
                <a:spcPts val="0"/>
              </a:spcAft>
              <a:buNone/>
            </a:pPr>
            <a:r>
              <a:rPr b="1" lang="en-US" sz="2815">
                <a:solidFill>
                  <a:srgbClr val="000000"/>
                </a:solidFill>
                <a:latin typeface="Century Gothic"/>
                <a:ea typeface="Century Gothic"/>
                <a:cs typeface="Century Gothic"/>
                <a:sym typeface="Century Gothic"/>
              </a:rPr>
              <a:t>Керівник:</a:t>
            </a:r>
            <a:r>
              <a:rPr lang="en-US" sz="2815">
                <a:solidFill>
                  <a:srgbClr val="000000"/>
                </a:solidFill>
                <a:latin typeface="Century Gothic"/>
                <a:ea typeface="Century Gothic"/>
                <a:cs typeface="Century Gothic"/>
                <a:sym typeface="Century Gothic"/>
              </a:rPr>
              <a:t> Нуянзіна Олена Анатоліївна, учитель історії та правознавства Миколаївського ліцею №19</a:t>
            </a:r>
            <a:endParaRPr/>
          </a:p>
          <a:p>
            <a:pPr indent="0" lvl="0" marL="0" marR="0" rtl="0" algn="l">
              <a:lnSpc>
                <a:spcPct val="149982"/>
              </a:lnSpc>
              <a:spcBef>
                <a:spcPts val="0"/>
              </a:spcBef>
              <a:spcAft>
                <a:spcPts val="0"/>
              </a:spcAft>
              <a:buNone/>
            </a:pPr>
            <a:r>
              <a:rPr b="1" lang="en-US" sz="2815">
                <a:solidFill>
                  <a:srgbClr val="000000"/>
                </a:solidFill>
                <a:latin typeface="Century Gothic"/>
                <a:ea typeface="Century Gothic"/>
                <a:cs typeface="Century Gothic"/>
                <a:sym typeface="Century Gothic"/>
              </a:rPr>
              <a:t>Мета:</a:t>
            </a:r>
            <a:r>
              <a:rPr lang="en-US" sz="2815">
                <a:solidFill>
                  <a:srgbClr val="000000"/>
                </a:solidFill>
                <a:latin typeface="Century Gothic"/>
                <a:ea typeface="Century Gothic"/>
                <a:cs typeface="Century Gothic"/>
                <a:sym typeface="Century Gothic"/>
              </a:rPr>
              <a:t> дізнатися цікаве минуле  Темводу, його розвиток  та сьогоднішній стан, отримати цілісне уявлення про район; зацікавити учнів та інших осіб до поглибленого дослідження історії рідного міста</a:t>
            </a:r>
            <a:endParaRPr/>
          </a:p>
          <a:p>
            <a:pPr indent="0" lvl="0" marL="0" marR="0" rtl="0" algn="l">
              <a:lnSpc>
                <a:spcPct val="149982"/>
              </a:lnSpc>
              <a:spcBef>
                <a:spcPts val="0"/>
              </a:spcBef>
              <a:spcAft>
                <a:spcPts val="0"/>
              </a:spcAft>
              <a:buNone/>
            </a:pPr>
            <a:r>
              <a:rPr b="1" lang="en-US" sz="2815">
                <a:solidFill>
                  <a:srgbClr val="000000"/>
                </a:solidFill>
                <a:latin typeface="Century Gothic"/>
                <a:ea typeface="Century Gothic"/>
                <a:cs typeface="Century Gothic"/>
                <a:sym typeface="Century Gothic"/>
              </a:rPr>
              <a:t>Завдання:</a:t>
            </a:r>
            <a:r>
              <a:rPr lang="en-US" sz="2815">
                <a:solidFill>
                  <a:srgbClr val="000000"/>
                </a:solidFill>
                <a:latin typeface="Century Gothic"/>
                <a:ea typeface="Century Gothic"/>
                <a:cs typeface="Century Gothic"/>
                <a:sym typeface="Century Gothic"/>
              </a:rPr>
              <a:t> розробити екскурсійний маршрут району; відвідати історичні місця; порівняти сучасний стан Темводу з минулим; визначити проблемні питання щодо зовнішнього вигляду та збереження важливої історичної пам’яті місцевого значення</a:t>
            </a:r>
            <a:endParaRPr/>
          </a:p>
          <a:p>
            <a:pPr indent="0" lvl="0" marL="0" marR="0" rtl="0" algn="l">
              <a:lnSpc>
                <a:spcPct val="149982"/>
              </a:lnSpc>
              <a:spcBef>
                <a:spcPts val="0"/>
              </a:spcBef>
              <a:spcAft>
                <a:spcPts val="0"/>
              </a:spcAft>
              <a:buNone/>
            </a:pPr>
            <a:r>
              <a:rPr b="1" lang="en-US" sz="2815">
                <a:solidFill>
                  <a:srgbClr val="000000"/>
                </a:solidFill>
                <a:latin typeface="Century Gothic"/>
                <a:ea typeface="Century Gothic"/>
                <a:cs typeface="Century Gothic"/>
                <a:sym typeface="Century Gothic"/>
              </a:rPr>
              <a:t>Об’єкт дослідження:</a:t>
            </a:r>
            <a:r>
              <a:rPr lang="en-US" sz="2815">
                <a:solidFill>
                  <a:srgbClr val="000000"/>
                </a:solidFill>
                <a:latin typeface="Century Gothic"/>
                <a:ea typeface="Century Gothic"/>
                <a:cs typeface="Century Gothic"/>
                <a:sym typeface="Century Gothic"/>
              </a:rPr>
              <a:t>історичне минуле Темводу</a:t>
            </a:r>
            <a:endParaRPr sz="2815">
              <a:solidFill>
                <a:srgbClr val="000000"/>
              </a:solidFill>
              <a:latin typeface="Century Gothic"/>
              <a:ea typeface="Century Gothic"/>
              <a:cs typeface="Century Gothic"/>
              <a:sym typeface="Century Gothic"/>
            </a:endParaRPr>
          </a:p>
          <a:p>
            <a:pPr indent="0" lvl="0" marL="0" marR="0" rtl="0" algn="l">
              <a:lnSpc>
                <a:spcPct val="149982"/>
              </a:lnSpc>
              <a:spcBef>
                <a:spcPts val="0"/>
              </a:spcBef>
              <a:spcAft>
                <a:spcPts val="0"/>
              </a:spcAft>
              <a:buNone/>
            </a:pPr>
            <a:r>
              <a:rPr b="1" lang="en-US" sz="2815">
                <a:solidFill>
                  <a:srgbClr val="000000"/>
                </a:solidFill>
                <a:latin typeface="Century Gothic"/>
                <a:ea typeface="Century Gothic"/>
                <a:cs typeface="Century Gothic"/>
                <a:sym typeface="Century Gothic"/>
              </a:rPr>
              <a:t>Предмет дослідження:</a:t>
            </a:r>
            <a:r>
              <a:rPr lang="en-US" sz="2815">
                <a:solidFill>
                  <a:srgbClr val="000000"/>
                </a:solidFill>
                <a:latin typeface="Century Gothic"/>
                <a:ea typeface="Century Gothic"/>
                <a:cs typeface="Century Gothic"/>
                <a:sym typeface="Century Gothic"/>
              </a:rPr>
              <a:t> споруди району </a:t>
            </a:r>
            <a:r>
              <a:rPr lang="en-US" sz="2800">
                <a:solidFill>
                  <a:srgbClr val="000000"/>
                </a:solidFill>
                <a:latin typeface="Century Gothic"/>
                <a:ea typeface="Century Gothic"/>
                <a:cs typeface="Century Gothic"/>
                <a:sym typeface="Century Gothic"/>
              </a:rPr>
              <a:t>(залишки воріт і огородження концлагерю "Шталаг -364", будинок культури ім.Бондаренка, бараки); монографічна література, архівні документи</a:t>
            </a:r>
            <a:endParaRPr sz="2800">
              <a:solidFill>
                <a:srgbClr val="000000"/>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07" name="Shape 107"/>
        <p:cNvGrpSpPr/>
        <p:nvPr/>
      </p:nvGrpSpPr>
      <p:grpSpPr>
        <a:xfrm>
          <a:off x="0" y="0"/>
          <a:ext cx="0" cy="0"/>
          <a:chOff x="0" y="0"/>
          <a:chExt cx="0" cy="0"/>
        </a:xfrm>
      </p:grpSpPr>
      <p:sp>
        <p:nvSpPr>
          <p:cNvPr id="108" name="Google Shape;108;p3">
            <a:hlinkClick r:id="rId3"/>
          </p:cNvPr>
          <p:cNvSpPr/>
          <p:nvPr/>
        </p:nvSpPr>
        <p:spPr>
          <a:xfrm>
            <a:off x="0" y="0"/>
            <a:ext cx="18446306" cy="10287000"/>
          </a:xfrm>
          <a:custGeom>
            <a:rect b="b" l="l" r="r" t="t"/>
            <a:pathLst>
              <a:path extrusionOk="0" h="10287000" w="18446306">
                <a:moveTo>
                  <a:pt x="0" y="0"/>
                </a:moveTo>
                <a:lnTo>
                  <a:pt x="18446306" y="0"/>
                </a:lnTo>
                <a:lnTo>
                  <a:pt x="18446306" y="10287000"/>
                </a:lnTo>
                <a:lnTo>
                  <a:pt x="0" y="10287000"/>
                </a:lnTo>
                <a:lnTo>
                  <a:pt x="0" y="0"/>
                </a:lnTo>
                <a:close/>
              </a:path>
            </a:pathLst>
          </a:custGeom>
          <a:blipFill rotWithShape="1">
            <a:blip r:embed="rId4">
              <a:alphaModFix/>
            </a:blip>
            <a:stretch>
              <a:fillRect b="-17708" l="-8260" r="0" t="-17710"/>
            </a:stretch>
          </a:blipFill>
          <a:ln>
            <a:noFill/>
          </a:ln>
        </p:spPr>
      </p:sp>
      <p:sp>
        <p:nvSpPr>
          <p:cNvPr id="109" name="Google Shape;109;p3"/>
          <p:cNvSpPr txBox="1"/>
          <p:nvPr/>
        </p:nvSpPr>
        <p:spPr>
          <a:xfrm>
            <a:off x="409554" y="-85725"/>
            <a:ext cx="8495184" cy="787167"/>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lang="en-US" sz="4606">
                <a:solidFill>
                  <a:srgbClr val="000000"/>
                </a:solidFill>
                <a:latin typeface="Century Gothic"/>
                <a:ea typeface="Century Gothic"/>
                <a:cs typeface="Century Gothic"/>
                <a:sym typeface="Century Gothic"/>
              </a:rPr>
              <a:t>Екскурсійний маршрут</a:t>
            </a:r>
            <a:endParaRPr/>
          </a:p>
        </p:txBody>
      </p:sp>
      <p:sp>
        <p:nvSpPr>
          <p:cNvPr id="110" name="Google Shape;110;p3"/>
          <p:cNvSpPr/>
          <p:nvPr/>
        </p:nvSpPr>
        <p:spPr>
          <a:xfrm>
            <a:off x="9144000" y="6972300"/>
            <a:ext cx="990600" cy="5334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595959"/>
                </a:solidFill>
                <a:latin typeface="Calibri"/>
                <a:ea typeface="Calibri"/>
                <a:cs typeface="Calibri"/>
                <a:sym typeface="Calibri"/>
              </a:rPr>
              <a:t>Темвод</a:t>
            </a:r>
            <a:endParaRPr sz="1800">
              <a:solidFill>
                <a:srgbClr val="595959"/>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14" name="Shape 114"/>
        <p:cNvGrpSpPr/>
        <p:nvPr/>
      </p:nvGrpSpPr>
      <p:grpSpPr>
        <a:xfrm>
          <a:off x="0" y="0"/>
          <a:ext cx="0" cy="0"/>
          <a:chOff x="0" y="0"/>
          <a:chExt cx="0" cy="0"/>
        </a:xfrm>
      </p:grpSpPr>
      <p:sp>
        <p:nvSpPr>
          <p:cNvPr id="115" name="Google Shape;115;p4">
            <a:hlinkClick r:id="rId3"/>
          </p:cNvPr>
          <p:cNvSpPr/>
          <p:nvPr/>
        </p:nvSpPr>
        <p:spPr>
          <a:xfrm>
            <a:off x="0" y="82022"/>
            <a:ext cx="18288000" cy="10349526"/>
          </a:xfrm>
          <a:custGeom>
            <a:rect b="b" l="l" r="r" t="t"/>
            <a:pathLst>
              <a:path extrusionOk="0" h="10349526" w="18288000">
                <a:moveTo>
                  <a:pt x="0" y="0"/>
                </a:moveTo>
                <a:lnTo>
                  <a:pt x="18288000" y="0"/>
                </a:lnTo>
                <a:lnTo>
                  <a:pt x="18288000" y="10349526"/>
                </a:lnTo>
                <a:lnTo>
                  <a:pt x="0" y="10349526"/>
                </a:lnTo>
                <a:lnTo>
                  <a:pt x="0" y="0"/>
                </a:lnTo>
                <a:close/>
              </a:path>
            </a:pathLst>
          </a:custGeom>
          <a:blipFill rotWithShape="1">
            <a:blip r:embed="rId4">
              <a:alphaModFix/>
            </a:blip>
            <a:stretch>
              <a:fillRect b="0" l="-3070" r="-3070" t="-2556"/>
            </a:stretch>
          </a:blipFill>
          <a:ln>
            <a:noFill/>
          </a:ln>
        </p:spPr>
      </p:sp>
      <p:sp>
        <p:nvSpPr>
          <p:cNvPr id="116" name="Google Shape;116;p4"/>
          <p:cNvSpPr txBox="1"/>
          <p:nvPr/>
        </p:nvSpPr>
        <p:spPr>
          <a:xfrm>
            <a:off x="481828" y="-13228"/>
            <a:ext cx="8235702" cy="77388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lang="en-US" sz="4456">
                <a:solidFill>
                  <a:srgbClr val="000000"/>
                </a:solidFill>
                <a:latin typeface="Century Gothic"/>
                <a:ea typeface="Century Gothic"/>
                <a:cs typeface="Century Gothic"/>
                <a:sym typeface="Century Gothic"/>
              </a:rPr>
              <a:t>Екскурсійний маршрут</a:t>
            </a:r>
            <a:endParaRPr/>
          </a:p>
        </p:txBody>
      </p:sp>
      <p:sp>
        <p:nvSpPr>
          <p:cNvPr id="117" name="Google Shape;117;p4"/>
          <p:cNvSpPr/>
          <p:nvPr/>
        </p:nvSpPr>
        <p:spPr>
          <a:xfrm>
            <a:off x="5715000" y="3238500"/>
            <a:ext cx="1219200" cy="6096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Т</a:t>
            </a:r>
            <a:r>
              <a:rPr lang="en-US" sz="1800">
                <a:solidFill>
                  <a:srgbClr val="595959"/>
                </a:solidFill>
                <a:latin typeface="Calibri"/>
                <a:ea typeface="Calibri"/>
                <a:cs typeface="Calibri"/>
                <a:sym typeface="Calibri"/>
              </a:rPr>
              <a:t>Темвод</a:t>
            </a:r>
            <a:endParaRPr sz="18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21" name="Shape 121"/>
        <p:cNvGrpSpPr/>
        <p:nvPr/>
      </p:nvGrpSpPr>
      <p:grpSpPr>
        <a:xfrm>
          <a:off x="0" y="0"/>
          <a:ext cx="0" cy="0"/>
          <a:chOff x="0" y="0"/>
          <a:chExt cx="0" cy="0"/>
        </a:xfrm>
      </p:grpSpPr>
      <p:sp>
        <p:nvSpPr>
          <p:cNvPr id="122" name="Google Shape;122;p5"/>
          <p:cNvSpPr txBox="1"/>
          <p:nvPr/>
        </p:nvSpPr>
        <p:spPr>
          <a:xfrm>
            <a:off x="-381193" y="452436"/>
            <a:ext cx="18288000" cy="990604"/>
          </a:xfrm>
          <a:prstGeom prst="rect">
            <a:avLst/>
          </a:prstGeom>
          <a:noFill/>
          <a:ln>
            <a:noFill/>
          </a:ln>
        </p:spPr>
        <p:txBody>
          <a:bodyPr anchorCtr="0" anchor="t" bIns="0" lIns="0" spcFirstLastPara="1" rIns="0" wrap="square" tIns="0">
            <a:spAutoFit/>
          </a:bodyPr>
          <a:lstStyle/>
          <a:p>
            <a:pPr indent="0" lvl="0" marL="0" marR="0" rtl="0" algn="ctr">
              <a:lnSpc>
                <a:spcPct val="150009"/>
              </a:lnSpc>
              <a:spcBef>
                <a:spcPts val="0"/>
              </a:spcBef>
              <a:spcAft>
                <a:spcPts val="0"/>
              </a:spcAft>
              <a:buNone/>
            </a:pPr>
            <a:r>
              <a:rPr lang="en-US" sz="5499">
                <a:solidFill>
                  <a:srgbClr val="000000"/>
                </a:solidFill>
                <a:latin typeface="Century Gothic"/>
                <a:ea typeface="Century Gothic"/>
                <a:cs typeface="Century Gothic"/>
                <a:sym typeface="Century Gothic"/>
              </a:rPr>
              <a:t>Теоретична частина. Аналіз</a:t>
            </a:r>
            <a:endParaRPr/>
          </a:p>
        </p:txBody>
      </p:sp>
      <p:cxnSp>
        <p:nvCxnSpPr>
          <p:cNvPr id="123" name="Google Shape;123;p5"/>
          <p:cNvCxnSpPr/>
          <p:nvPr/>
        </p:nvCxnSpPr>
        <p:spPr>
          <a:xfrm>
            <a:off x="3657600" y="1443039"/>
            <a:ext cx="10335223" cy="0"/>
          </a:xfrm>
          <a:prstGeom prst="straightConnector1">
            <a:avLst/>
          </a:prstGeom>
          <a:noFill/>
          <a:ln cap="flat" cmpd="sng" w="38100">
            <a:solidFill>
              <a:srgbClr val="000000"/>
            </a:solidFill>
            <a:prstDash val="solid"/>
            <a:round/>
            <a:headEnd len="lg" w="lg" type="diamond"/>
            <a:tailEnd len="lg" w="lg" type="diamond"/>
          </a:ln>
        </p:spPr>
      </p:cxnSp>
      <p:sp>
        <p:nvSpPr>
          <p:cNvPr id="124" name="Google Shape;124;p5"/>
          <p:cNvSpPr/>
          <p:nvPr/>
        </p:nvSpPr>
        <p:spPr>
          <a:xfrm>
            <a:off x="691421" y="811004"/>
            <a:ext cx="2966179" cy="1353551"/>
          </a:xfrm>
          <a:custGeom>
            <a:rect b="b" l="l" r="r" t="t"/>
            <a:pathLst>
              <a:path extrusionOk="0" h="1353551" w="2966179">
                <a:moveTo>
                  <a:pt x="0" y="0"/>
                </a:moveTo>
                <a:lnTo>
                  <a:pt x="2966179" y="0"/>
                </a:lnTo>
                <a:lnTo>
                  <a:pt x="2966179" y="1353550"/>
                </a:lnTo>
                <a:lnTo>
                  <a:pt x="0" y="1353550"/>
                </a:lnTo>
                <a:lnTo>
                  <a:pt x="0" y="0"/>
                </a:lnTo>
                <a:close/>
              </a:path>
            </a:pathLst>
          </a:custGeom>
          <a:blipFill rotWithShape="1">
            <a:blip r:embed="rId3">
              <a:alphaModFix/>
            </a:blip>
            <a:stretch>
              <a:fillRect b="0" l="0" r="0" t="0"/>
            </a:stretch>
          </a:blipFill>
          <a:ln>
            <a:noFill/>
          </a:ln>
        </p:spPr>
      </p:sp>
      <p:sp>
        <p:nvSpPr>
          <p:cNvPr id="125" name="Google Shape;125;p5"/>
          <p:cNvSpPr/>
          <p:nvPr/>
        </p:nvSpPr>
        <p:spPr>
          <a:xfrm flipH="1">
            <a:off x="14157957" y="775733"/>
            <a:ext cx="2924679" cy="1334613"/>
          </a:xfrm>
          <a:custGeom>
            <a:rect b="b" l="l" r="r" t="t"/>
            <a:pathLst>
              <a:path extrusionOk="0" h="1334613" w="2924679">
                <a:moveTo>
                  <a:pt x="2924678" y="0"/>
                </a:moveTo>
                <a:lnTo>
                  <a:pt x="0" y="0"/>
                </a:lnTo>
                <a:lnTo>
                  <a:pt x="0" y="1334613"/>
                </a:lnTo>
                <a:lnTo>
                  <a:pt x="2924678" y="1334613"/>
                </a:lnTo>
                <a:lnTo>
                  <a:pt x="2924678" y="0"/>
                </a:lnTo>
                <a:close/>
              </a:path>
            </a:pathLst>
          </a:custGeom>
          <a:blipFill rotWithShape="1">
            <a:blip r:embed="rId3">
              <a:alphaModFix/>
            </a:blip>
            <a:stretch>
              <a:fillRect b="0" l="0" r="0" t="0"/>
            </a:stretch>
          </a:blipFill>
          <a:ln>
            <a:noFill/>
          </a:ln>
        </p:spPr>
      </p:sp>
      <p:sp>
        <p:nvSpPr>
          <p:cNvPr id="126" name="Google Shape;126;p5"/>
          <p:cNvSpPr/>
          <p:nvPr/>
        </p:nvSpPr>
        <p:spPr>
          <a:xfrm>
            <a:off x="381000" y="3267608"/>
            <a:ext cx="8684733" cy="3896557"/>
          </a:xfrm>
          <a:custGeom>
            <a:rect b="b" l="l" r="r" t="t"/>
            <a:pathLst>
              <a:path extrusionOk="0" h="3896557" w="8849441">
                <a:moveTo>
                  <a:pt x="0" y="0"/>
                </a:moveTo>
                <a:lnTo>
                  <a:pt x="8849441" y="0"/>
                </a:lnTo>
                <a:lnTo>
                  <a:pt x="8849441" y="3896557"/>
                </a:lnTo>
                <a:lnTo>
                  <a:pt x="0" y="3896557"/>
                </a:lnTo>
                <a:lnTo>
                  <a:pt x="0" y="0"/>
                </a:lnTo>
                <a:close/>
              </a:path>
            </a:pathLst>
          </a:custGeom>
          <a:blipFill rotWithShape="1">
            <a:blip r:embed="rId4">
              <a:alphaModFix/>
            </a:blip>
            <a:stretch>
              <a:fillRect b="0" l="-6934" r="-6935" t="0"/>
            </a:stretch>
          </a:blipFill>
          <a:ln>
            <a:noFill/>
          </a:ln>
        </p:spPr>
      </p:sp>
      <p:sp>
        <p:nvSpPr>
          <p:cNvPr id="127" name="Google Shape;127;p5"/>
          <p:cNvSpPr/>
          <p:nvPr/>
        </p:nvSpPr>
        <p:spPr>
          <a:xfrm>
            <a:off x="13639801" y="7164165"/>
            <a:ext cx="3933076" cy="2246535"/>
          </a:xfrm>
          <a:custGeom>
            <a:rect b="b" l="l" r="r" t="t"/>
            <a:pathLst>
              <a:path extrusionOk="0" h="2054147" w="3905159">
                <a:moveTo>
                  <a:pt x="0" y="0"/>
                </a:moveTo>
                <a:lnTo>
                  <a:pt x="3905158" y="0"/>
                </a:lnTo>
                <a:lnTo>
                  <a:pt x="3905158" y="2054147"/>
                </a:lnTo>
                <a:lnTo>
                  <a:pt x="0" y="2054147"/>
                </a:lnTo>
                <a:lnTo>
                  <a:pt x="0" y="0"/>
                </a:lnTo>
                <a:close/>
              </a:path>
            </a:pathLst>
          </a:custGeom>
          <a:blipFill rotWithShape="1">
            <a:blip r:embed="rId5">
              <a:alphaModFix/>
            </a:blip>
            <a:stretch>
              <a:fillRect b="-109031" l="-1721" r="0" t="-48124"/>
            </a:stretch>
          </a:blipFill>
          <a:ln>
            <a:noFill/>
          </a:ln>
        </p:spPr>
      </p:sp>
      <p:sp>
        <p:nvSpPr>
          <p:cNvPr id="128" name="Google Shape;128;p5"/>
          <p:cNvSpPr txBox="1"/>
          <p:nvPr/>
        </p:nvSpPr>
        <p:spPr>
          <a:xfrm>
            <a:off x="553054" y="2236309"/>
            <a:ext cx="17116082" cy="1156970"/>
          </a:xfrm>
          <a:prstGeom prst="rect">
            <a:avLst/>
          </a:prstGeom>
          <a:noFill/>
          <a:ln>
            <a:noFill/>
          </a:ln>
        </p:spPr>
        <p:txBody>
          <a:bodyPr anchorCtr="0" anchor="t" bIns="0" lIns="0" spcFirstLastPara="1" rIns="0" wrap="square" tIns="0">
            <a:spAutoFit/>
          </a:bodyPr>
          <a:lstStyle/>
          <a:p>
            <a:pPr indent="0" lvl="0" marL="0" marR="0" rtl="0" algn="l">
              <a:lnSpc>
                <a:spcPct val="140023"/>
              </a:lnSpc>
              <a:spcBef>
                <a:spcPts val="0"/>
              </a:spcBef>
              <a:spcAft>
                <a:spcPts val="0"/>
              </a:spcAft>
              <a:buNone/>
            </a:pPr>
            <a:r>
              <a:rPr lang="en-US" sz="1699">
                <a:solidFill>
                  <a:srgbClr val="000000"/>
                </a:solidFill>
                <a:latin typeface="Century Gothic"/>
                <a:ea typeface="Century Gothic"/>
                <a:cs typeface="Century Gothic"/>
                <a:sym typeface="Century Gothic"/>
              </a:rPr>
              <a:t>Темвод – територія на 20 гектарів неподалік з мікрорайоном Соляні. Назва Темводу походить від назви заводу, що функціонував тут за часів Першої світової війни – Трубкового і електромеханічного заводу, що постачав війську елементи для снарядів, робочі інструменти і прилади для керування вогнем корабельної артилерії. </a:t>
            </a:r>
            <a:endParaRPr/>
          </a:p>
          <a:p>
            <a:pPr indent="0" lvl="0" marL="0" marR="0" rtl="0" algn="l">
              <a:lnSpc>
                <a:spcPct val="132166"/>
              </a:lnSpc>
              <a:spcBef>
                <a:spcPts val="0"/>
              </a:spcBef>
              <a:spcAft>
                <a:spcPts val="0"/>
              </a:spcAft>
              <a:buNone/>
            </a:pPr>
            <a:r>
              <a:t/>
            </a:r>
            <a:endParaRPr sz="1800">
              <a:solidFill>
                <a:schemeClr val="dk1"/>
              </a:solidFill>
              <a:latin typeface="Calibri"/>
              <a:ea typeface="Calibri"/>
              <a:cs typeface="Calibri"/>
              <a:sym typeface="Calibri"/>
            </a:endParaRPr>
          </a:p>
        </p:txBody>
      </p:sp>
      <p:sp>
        <p:nvSpPr>
          <p:cNvPr id="129" name="Google Shape;129;p5"/>
          <p:cNvSpPr txBox="1"/>
          <p:nvPr/>
        </p:nvSpPr>
        <p:spPr>
          <a:xfrm>
            <a:off x="216292" y="7649940"/>
            <a:ext cx="12947417" cy="2138406"/>
          </a:xfrm>
          <a:prstGeom prst="rect">
            <a:avLst/>
          </a:prstGeom>
          <a:noFill/>
          <a:ln>
            <a:noFill/>
          </a:ln>
        </p:spPr>
        <p:txBody>
          <a:bodyPr anchorCtr="0" anchor="t" bIns="0" lIns="0" spcFirstLastPara="1" rIns="0" wrap="square" tIns="0">
            <a:spAutoFit/>
          </a:bodyPr>
          <a:lstStyle/>
          <a:p>
            <a:pPr indent="0" lvl="0" marL="0" marR="0" rtl="0" algn="just">
              <a:lnSpc>
                <a:spcPct val="132222"/>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just">
              <a:lnSpc>
                <a:spcPct val="140000"/>
              </a:lnSpc>
              <a:spcBef>
                <a:spcPts val="0"/>
              </a:spcBef>
              <a:spcAft>
                <a:spcPts val="0"/>
              </a:spcAft>
              <a:buNone/>
            </a:pPr>
            <a:r>
              <a:rPr lang="en-US" sz="1700">
                <a:solidFill>
                  <a:srgbClr val="000000"/>
                </a:solidFill>
                <a:latin typeface="Century Gothic"/>
                <a:ea typeface="Century Gothic"/>
                <a:cs typeface="Century Gothic"/>
                <a:sym typeface="Century Gothic"/>
              </a:rPr>
              <a:t>Йшла Перша світова війна. Фронт гостро потребував боєприпасів. З цієї причини на базі найдовшої у Миколаєві будівлі колишнього канатного заводу Морським міністерством відкривається Трубковий та електромеханічний завод» (скорочено «Темвод»). На ньому для потреб флоту та армії стали виготовляти гальванічні, ударні, патронні та гільзові трубки для снарядів, бомб та мін. Крім того, на Темводі виготовляли і сучасні для того періоду пристрої управління вогнем корабельної артилерії, а також робочий і перевірочний інструмент.</a:t>
            </a:r>
            <a:endParaRPr/>
          </a:p>
          <a:p>
            <a:pPr indent="0" lvl="0" marL="0" marR="0" rtl="0" algn="just">
              <a:lnSpc>
                <a:spcPct val="132222"/>
              </a:lnSpc>
              <a:spcBef>
                <a:spcPts val="0"/>
              </a:spcBef>
              <a:spcAft>
                <a:spcPts val="0"/>
              </a:spcAft>
              <a:buNone/>
            </a:pPr>
            <a:r>
              <a:t/>
            </a:r>
            <a:endParaRPr sz="1800">
              <a:solidFill>
                <a:schemeClr val="dk1"/>
              </a:solidFill>
              <a:latin typeface="Calibri"/>
              <a:ea typeface="Calibri"/>
              <a:cs typeface="Calibri"/>
              <a:sym typeface="Calibri"/>
            </a:endParaRPr>
          </a:p>
        </p:txBody>
      </p:sp>
      <p:sp>
        <p:nvSpPr>
          <p:cNvPr id="130" name="Google Shape;130;p5"/>
          <p:cNvSpPr txBox="1"/>
          <p:nvPr/>
        </p:nvSpPr>
        <p:spPr>
          <a:xfrm>
            <a:off x="9402495" y="2945025"/>
            <a:ext cx="8266641" cy="4109720"/>
          </a:xfrm>
          <a:prstGeom prst="rect">
            <a:avLst/>
          </a:prstGeom>
          <a:noFill/>
          <a:ln>
            <a:noFill/>
          </a:ln>
        </p:spPr>
        <p:txBody>
          <a:bodyPr anchorCtr="0" anchor="t" bIns="0" lIns="0" spcFirstLastPara="1" rIns="0" wrap="square" tIns="0">
            <a:spAutoFit/>
          </a:bodyPr>
          <a:lstStyle/>
          <a:p>
            <a:pPr indent="0" lvl="0" marL="0" marR="0" rtl="0" algn="just">
              <a:lnSpc>
                <a:spcPct val="140023"/>
              </a:lnSpc>
              <a:spcBef>
                <a:spcPts val="0"/>
              </a:spcBef>
              <a:spcAft>
                <a:spcPts val="0"/>
              </a:spcAft>
              <a:buNone/>
            </a:pPr>
            <a:r>
              <a:rPr lang="en-US" sz="1699">
                <a:solidFill>
                  <a:srgbClr val="000000"/>
                </a:solidFill>
                <a:latin typeface="Century Gothic"/>
                <a:ea typeface="Century Gothic"/>
                <a:cs typeface="Century Gothic"/>
                <a:sym typeface="Century Gothic"/>
              </a:rPr>
              <a:t>Перші будівлі тут з'явилися ще на початку ХІХ ст. Миколаївські верфі потребували великих площ для зберігання, сушіння та обробки корабельного лісу. Саме на цій пустельній території і розташувалися його склади та сушарки, а також лісопильні та столярні майстерні. Ці землі тоді належали до ведення Морського відомства і перебували під юрисдикцією влади м. Миколаєва. У 1838-18442 роках за розпорядженням Головного командира Чорноморського флоту і портів адмірала М.П. Лазарєва місця складування лісу з усіма цехами на правому березі Інгулу обнесли високою огорожею, охайно викладеною з місцевого каменю-черепашника. Тоді ж тут збудували двоє великих арочних кам'янієих воріт. Перші розташовувалися із західної сторони, неподалік переправи через річку Інгул. Інші– у північно-східній частині – у районі пристані для розвантаження лісу. Частина цих стін з круглими кутовими баштами у багатьох місцях збереглася і до нашого часу. </a:t>
            </a:r>
            <a:endParaRPr/>
          </a:p>
        </p:txBody>
      </p:sp>
      <p:sp>
        <p:nvSpPr>
          <p:cNvPr id="131" name="Google Shape;131;p5"/>
          <p:cNvSpPr txBox="1"/>
          <p:nvPr/>
        </p:nvSpPr>
        <p:spPr>
          <a:xfrm>
            <a:off x="838200" y="7200900"/>
            <a:ext cx="6781800" cy="282129"/>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lang="en-US" sz="1599">
                <a:solidFill>
                  <a:srgbClr val="3F3F3F"/>
                </a:solidFill>
                <a:latin typeface="Century Gothic"/>
                <a:ea typeface="Century Gothic"/>
                <a:cs typeface="Century Gothic"/>
                <a:sym typeface="Century Gothic"/>
              </a:rPr>
              <a:t>Трубковий та електромеханічний завод, Колишній канатний завод</a:t>
            </a:r>
            <a:endParaRPr sz="1599">
              <a:solidFill>
                <a:srgbClr val="3F3F3F"/>
              </a:solidFill>
              <a:latin typeface="Century Gothic"/>
              <a:ea typeface="Century Gothic"/>
              <a:cs typeface="Century Gothic"/>
              <a:sym typeface="Century Gothic"/>
            </a:endParaRPr>
          </a:p>
        </p:txBody>
      </p:sp>
      <p:sp>
        <p:nvSpPr>
          <p:cNvPr id="132" name="Google Shape;132;p5"/>
          <p:cNvSpPr txBox="1"/>
          <p:nvPr/>
        </p:nvSpPr>
        <p:spPr>
          <a:xfrm>
            <a:off x="14554200" y="9486900"/>
            <a:ext cx="2204591" cy="25090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480">
                <a:solidFill>
                  <a:srgbClr val="595959"/>
                </a:solidFill>
                <a:latin typeface="Century Gothic"/>
                <a:ea typeface="Century Gothic"/>
                <a:cs typeface="Century Gothic"/>
                <a:sym typeface="Century Gothic"/>
              </a:rPr>
              <a:t>Адміральтеська</a:t>
            </a:r>
            <a:r>
              <a:rPr lang="en-US" sz="1480">
                <a:solidFill>
                  <a:srgbClr val="000000"/>
                </a:solidFill>
                <a:latin typeface="Century Gothic"/>
                <a:ea typeface="Century Gothic"/>
                <a:cs typeface="Century Gothic"/>
                <a:sym typeface="Century Gothic"/>
              </a:rPr>
              <a:t> </a:t>
            </a:r>
            <a:r>
              <a:rPr lang="en-US" sz="1480">
                <a:solidFill>
                  <a:srgbClr val="7F7F7F"/>
                </a:solidFill>
                <a:latin typeface="Century Gothic"/>
                <a:ea typeface="Century Gothic"/>
                <a:cs typeface="Century Gothic"/>
                <a:sym typeface="Century Gothic"/>
              </a:rPr>
              <a:t>верфь</a:t>
            </a:r>
            <a:endParaRPr sz="1480">
              <a:solidFill>
                <a:srgbClr val="7F7F7F"/>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36" name="Shape 136"/>
        <p:cNvGrpSpPr/>
        <p:nvPr/>
      </p:nvGrpSpPr>
      <p:grpSpPr>
        <a:xfrm>
          <a:off x="0" y="0"/>
          <a:ext cx="0" cy="0"/>
          <a:chOff x="0" y="0"/>
          <a:chExt cx="0" cy="0"/>
        </a:xfrm>
      </p:grpSpPr>
      <p:sp>
        <p:nvSpPr>
          <p:cNvPr id="137" name="Google Shape;137;p6"/>
          <p:cNvSpPr/>
          <p:nvPr/>
        </p:nvSpPr>
        <p:spPr>
          <a:xfrm>
            <a:off x="120250" y="6036243"/>
            <a:ext cx="6560474" cy="3681155"/>
          </a:xfrm>
          <a:custGeom>
            <a:rect b="b" l="l" r="r" t="t"/>
            <a:pathLst>
              <a:path extrusionOk="0" h="3681155" w="6560474">
                <a:moveTo>
                  <a:pt x="0" y="0"/>
                </a:moveTo>
                <a:lnTo>
                  <a:pt x="6560474" y="0"/>
                </a:lnTo>
                <a:lnTo>
                  <a:pt x="6560474" y="3681155"/>
                </a:lnTo>
                <a:lnTo>
                  <a:pt x="0" y="3681155"/>
                </a:lnTo>
                <a:lnTo>
                  <a:pt x="0" y="0"/>
                </a:lnTo>
                <a:close/>
              </a:path>
            </a:pathLst>
          </a:custGeom>
          <a:blipFill rotWithShape="1">
            <a:blip r:embed="rId3">
              <a:alphaModFix/>
            </a:blip>
            <a:stretch>
              <a:fillRect b="0" l="0" r="0" t="0"/>
            </a:stretch>
          </a:blipFill>
          <a:ln>
            <a:noFill/>
          </a:ln>
        </p:spPr>
      </p:sp>
      <p:sp>
        <p:nvSpPr>
          <p:cNvPr id="138" name="Google Shape;138;p6"/>
          <p:cNvSpPr/>
          <p:nvPr/>
        </p:nvSpPr>
        <p:spPr>
          <a:xfrm>
            <a:off x="12573001" y="5956584"/>
            <a:ext cx="5410200" cy="3840473"/>
          </a:xfrm>
          <a:custGeom>
            <a:rect b="b" l="l" r="r" t="t"/>
            <a:pathLst>
              <a:path extrusionOk="0" h="3840473" w="5667959">
                <a:moveTo>
                  <a:pt x="0" y="0"/>
                </a:moveTo>
                <a:lnTo>
                  <a:pt x="5667959" y="0"/>
                </a:lnTo>
                <a:lnTo>
                  <a:pt x="5667959" y="3840473"/>
                </a:lnTo>
                <a:lnTo>
                  <a:pt x="0" y="3840473"/>
                </a:lnTo>
                <a:lnTo>
                  <a:pt x="0" y="0"/>
                </a:lnTo>
                <a:close/>
              </a:path>
            </a:pathLst>
          </a:custGeom>
          <a:blipFill rotWithShape="1">
            <a:blip r:embed="rId4">
              <a:alphaModFix/>
            </a:blip>
            <a:stretch>
              <a:fillRect b="-2378" l="-14900" r="0" t="-12367"/>
            </a:stretch>
          </a:blipFill>
          <a:ln>
            <a:noFill/>
          </a:ln>
        </p:spPr>
      </p:sp>
      <p:sp>
        <p:nvSpPr>
          <p:cNvPr id="139" name="Google Shape;139;p6"/>
          <p:cNvSpPr/>
          <p:nvPr/>
        </p:nvSpPr>
        <p:spPr>
          <a:xfrm>
            <a:off x="7053934" y="5843055"/>
            <a:ext cx="5192897" cy="3874343"/>
          </a:xfrm>
          <a:custGeom>
            <a:rect b="b" l="l" r="r" t="t"/>
            <a:pathLst>
              <a:path extrusionOk="0" h="3874343" w="5192897">
                <a:moveTo>
                  <a:pt x="0" y="0"/>
                </a:moveTo>
                <a:lnTo>
                  <a:pt x="5192897" y="0"/>
                </a:lnTo>
                <a:lnTo>
                  <a:pt x="5192897" y="3874343"/>
                </a:lnTo>
                <a:lnTo>
                  <a:pt x="0" y="3874343"/>
                </a:lnTo>
                <a:lnTo>
                  <a:pt x="0" y="0"/>
                </a:lnTo>
                <a:close/>
              </a:path>
            </a:pathLst>
          </a:custGeom>
          <a:blipFill rotWithShape="1">
            <a:blip r:embed="rId5">
              <a:alphaModFix/>
            </a:blip>
            <a:stretch>
              <a:fillRect b="0" l="0" r="0" t="0"/>
            </a:stretch>
          </a:blipFill>
          <a:ln>
            <a:noFill/>
          </a:ln>
        </p:spPr>
      </p:sp>
      <p:sp>
        <p:nvSpPr>
          <p:cNvPr id="140" name="Google Shape;140;p6"/>
          <p:cNvSpPr txBox="1"/>
          <p:nvPr/>
        </p:nvSpPr>
        <p:spPr>
          <a:xfrm>
            <a:off x="491725" y="2486660"/>
            <a:ext cx="17126881" cy="2943113"/>
          </a:xfrm>
          <a:prstGeom prst="rect">
            <a:avLst/>
          </a:prstGeom>
          <a:noFill/>
          <a:ln>
            <a:noFill/>
          </a:ln>
        </p:spPr>
        <p:txBody>
          <a:bodyPr anchorCtr="0" anchor="t" bIns="0" lIns="0" spcFirstLastPara="1" rIns="0" wrap="square" tIns="0">
            <a:spAutoFit/>
          </a:bodyPr>
          <a:lstStyle/>
          <a:p>
            <a:pPr indent="0" lvl="0" marL="0" marR="0" rtl="0" algn="l">
              <a:lnSpc>
                <a:spcPct val="142950"/>
              </a:lnSpc>
              <a:spcBef>
                <a:spcPts val="0"/>
              </a:spcBef>
              <a:spcAft>
                <a:spcPts val="0"/>
              </a:spcAft>
              <a:buNone/>
            </a:pPr>
            <a:r>
              <a:rPr lang="en-US" sz="2000">
                <a:solidFill>
                  <a:srgbClr val="000000"/>
                </a:solidFill>
                <a:latin typeface="Century Gothic"/>
                <a:ea typeface="Century Gothic"/>
                <a:cs typeface="Century Gothic"/>
                <a:sym typeface="Century Gothic"/>
              </a:rPr>
              <a:t>В епоху індустріалізації кораблебудування в Миколаєві знову набуло імпульсу до розвитку. Кількість робітників зросла, а житла у місті гостро не вистачало. З цієї причини у 1930-х роках на північ від будівлі колишнього канатного заводу на території колишніх лісових складів розпочалося спорудження нового житлового мікрорайону. За кілька років тут звели 5 одноповерхових та 29 двоповерхових будівель баракового типу (гуртожитків), клуб, їдальні, магазини та навіть футбольний стадіон. Заселялися ці приміщення робітниками заводу ім. 61 Комунара та їхні сім'ї. </a:t>
            </a:r>
            <a:endParaRPr/>
          </a:p>
          <a:p>
            <a:pPr indent="0" lvl="0" marL="0" marR="0" rtl="0" algn="l">
              <a:lnSpc>
                <a:spcPct val="142950"/>
              </a:lnSpc>
              <a:spcBef>
                <a:spcPts val="0"/>
              </a:spcBef>
              <a:spcAft>
                <a:spcPts val="0"/>
              </a:spcAft>
              <a:buNone/>
            </a:pPr>
            <a:r>
              <a:rPr lang="en-US" sz="2000">
                <a:solidFill>
                  <a:srgbClr val="000000"/>
                </a:solidFill>
                <a:latin typeface="Century Gothic"/>
                <a:ea typeface="Century Gothic"/>
                <a:cs typeface="Century Gothic"/>
                <a:sym typeface="Century Gothic"/>
              </a:rPr>
              <a:t>На початку війни Темвод був досить густозаселений і розвинений житловий мікрорайон. Проте того ж 1941 року його призначення докорінно змінили німці, які захопили Миколаїв.</a:t>
            </a:r>
            <a:endParaRPr/>
          </a:p>
          <a:p>
            <a:pPr indent="0" lvl="0" marL="0" marR="0" rtl="0" algn="l">
              <a:lnSpc>
                <a:spcPct val="158833"/>
              </a:lnSpc>
              <a:spcBef>
                <a:spcPts val="0"/>
              </a:spcBef>
              <a:spcAft>
                <a:spcPts val="0"/>
              </a:spcAft>
              <a:buNone/>
            </a:pPr>
            <a:r>
              <a:t/>
            </a:r>
            <a:endParaRPr sz="1800">
              <a:solidFill>
                <a:schemeClr val="dk1"/>
              </a:solidFill>
              <a:latin typeface="Calibri"/>
              <a:ea typeface="Calibri"/>
              <a:cs typeface="Calibri"/>
              <a:sym typeface="Calibri"/>
            </a:endParaRPr>
          </a:p>
        </p:txBody>
      </p:sp>
      <p:sp>
        <p:nvSpPr>
          <p:cNvPr id="141" name="Google Shape;141;p6"/>
          <p:cNvSpPr txBox="1"/>
          <p:nvPr/>
        </p:nvSpPr>
        <p:spPr>
          <a:xfrm>
            <a:off x="491725" y="328938"/>
            <a:ext cx="16447423" cy="2484655"/>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lang="en-US" sz="1999">
                <a:solidFill>
                  <a:srgbClr val="000000"/>
                </a:solidFill>
                <a:latin typeface="Century Gothic"/>
                <a:ea typeface="Century Gothic"/>
                <a:cs typeface="Century Gothic"/>
                <a:sym typeface="Century Gothic"/>
              </a:rPr>
              <a:t>Після революційних подій 1917 року завод «Темвод» став згасати і поступово взагалі припинив випуск якої-небудь продукції. А 26 березня 1920 року рішенням Управління важкої індустрії Українського раднаргоспу створюється Миколаївське державне об'єднання заводів групи «Тремсуд». До нього увійшли суднобудівний завод «Руссуд», суднобудівний та судноремонтний завод «Ремсуд» та трубковий та електромеханічний завод «Темвод». Але й після цього тут мало що робилося. Завод «Темвод» на момент об'єднання вже фактично не існував і був законсервований. Лише до кінця 1920-х років «Тремсуд» почав будувати кораблі та випускати іншу продукцію</a:t>
            </a:r>
            <a:endParaRPr/>
          </a:p>
          <a:p>
            <a:pPr indent="0" lvl="0" marL="0" marR="0" rtl="0" algn="l">
              <a:lnSpc>
                <a:spcPct val="1555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142" name="Google Shape;142;p6"/>
          <p:cNvSpPr txBox="1"/>
          <p:nvPr/>
        </p:nvSpPr>
        <p:spPr>
          <a:xfrm>
            <a:off x="0" y="9679298"/>
            <a:ext cx="6560474" cy="2515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500">
                <a:solidFill>
                  <a:srgbClr val="7F7F7F"/>
                </a:solidFill>
                <a:latin typeface="Century Gothic"/>
                <a:ea typeface="Century Gothic"/>
                <a:cs typeface="Century Gothic"/>
                <a:sym typeface="Century Gothic"/>
              </a:rPr>
              <a:t>Один з бараків на території селища Темвод</a:t>
            </a:r>
            <a:endParaRPr sz="1500">
              <a:solidFill>
                <a:srgbClr val="7F7F7F"/>
              </a:solidFill>
              <a:latin typeface="Century Gothic"/>
              <a:ea typeface="Century Gothic"/>
              <a:cs typeface="Century Gothic"/>
              <a:sym typeface="Century Gothic"/>
            </a:endParaRPr>
          </a:p>
        </p:txBody>
      </p:sp>
      <p:sp>
        <p:nvSpPr>
          <p:cNvPr id="143" name="Google Shape;143;p6"/>
          <p:cNvSpPr txBox="1"/>
          <p:nvPr/>
        </p:nvSpPr>
        <p:spPr>
          <a:xfrm>
            <a:off x="13918655" y="9803123"/>
            <a:ext cx="2637086" cy="2571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500">
                <a:solidFill>
                  <a:srgbClr val="7F7F7F"/>
                </a:solidFill>
                <a:latin typeface="Open Sans"/>
                <a:ea typeface="Open Sans"/>
                <a:cs typeface="Open Sans"/>
                <a:sym typeface="Open Sans"/>
              </a:rPr>
              <a:t>Судобудівний завод “Руссуд”</a:t>
            </a:r>
            <a:endParaRPr/>
          </a:p>
        </p:txBody>
      </p:sp>
      <p:sp>
        <p:nvSpPr>
          <p:cNvPr id="144" name="Google Shape;144;p6"/>
          <p:cNvSpPr txBox="1"/>
          <p:nvPr/>
        </p:nvSpPr>
        <p:spPr>
          <a:xfrm>
            <a:off x="8599651" y="9688823"/>
            <a:ext cx="1416546" cy="2571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500">
                <a:solidFill>
                  <a:srgbClr val="7F7F7F"/>
                </a:solidFill>
                <a:latin typeface="Open Sans"/>
                <a:ea typeface="Open Sans"/>
                <a:cs typeface="Open Sans"/>
                <a:sym typeface="Open Sans"/>
              </a:rPr>
              <a:t>Завод “Темвод”</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48" name="Shape 148"/>
        <p:cNvGrpSpPr/>
        <p:nvPr/>
      </p:nvGrpSpPr>
      <p:grpSpPr>
        <a:xfrm>
          <a:off x="0" y="0"/>
          <a:ext cx="0" cy="0"/>
          <a:chOff x="0" y="0"/>
          <a:chExt cx="0" cy="0"/>
        </a:xfrm>
      </p:grpSpPr>
      <p:sp>
        <p:nvSpPr>
          <p:cNvPr id="149" name="Google Shape;149;p7"/>
          <p:cNvSpPr/>
          <p:nvPr/>
        </p:nvSpPr>
        <p:spPr>
          <a:xfrm>
            <a:off x="306713" y="4712591"/>
            <a:ext cx="5263317" cy="4197648"/>
          </a:xfrm>
          <a:custGeom>
            <a:rect b="b" l="l" r="r" t="t"/>
            <a:pathLst>
              <a:path extrusionOk="0" h="4197648" w="5263317">
                <a:moveTo>
                  <a:pt x="0" y="0"/>
                </a:moveTo>
                <a:lnTo>
                  <a:pt x="5263317" y="0"/>
                </a:lnTo>
                <a:lnTo>
                  <a:pt x="5263317" y="4197647"/>
                </a:lnTo>
                <a:lnTo>
                  <a:pt x="0" y="4197647"/>
                </a:lnTo>
                <a:lnTo>
                  <a:pt x="0" y="0"/>
                </a:lnTo>
                <a:close/>
              </a:path>
            </a:pathLst>
          </a:custGeom>
          <a:blipFill rotWithShape="1">
            <a:blip r:embed="rId3">
              <a:alphaModFix/>
            </a:blip>
            <a:stretch>
              <a:fillRect b="0" l="-2664" r="-11653" t="-7377"/>
            </a:stretch>
          </a:blipFill>
          <a:ln>
            <a:noFill/>
          </a:ln>
        </p:spPr>
      </p:sp>
      <p:sp>
        <p:nvSpPr>
          <p:cNvPr id="150" name="Google Shape;150;p7"/>
          <p:cNvSpPr/>
          <p:nvPr/>
        </p:nvSpPr>
        <p:spPr>
          <a:xfrm>
            <a:off x="6049321" y="4712591"/>
            <a:ext cx="4960356" cy="4197648"/>
          </a:xfrm>
          <a:custGeom>
            <a:rect b="b" l="l" r="r" t="t"/>
            <a:pathLst>
              <a:path extrusionOk="0" h="4197648" w="4960356">
                <a:moveTo>
                  <a:pt x="0" y="0"/>
                </a:moveTo>
                <a:lnTo>
                  <a:pt x="4960356" y="0"/>
                </a:lnTo>
                <a:lnTo>
                  <a:pt x="4960356" y="4197647"/>
                </a:lnTo>
                <a:lnTo>
                  <a:pt x="0" y="4197647"/>
                </a:lnTo>
                <a:lnTo>
                  <a:pt x="0" y="0"/>
                </a:lnTo>
                <a:close/>
              </a:path>
            </a:pathLst>
          </a:custGeom>
          <a:blipFill rotWithShape="1">
            <a:blip r:embed="rId4">
              <a:alphaModFix/>
            </a:blip>
            <a:stretch>
              <a:fillRect b="0" l="-12638" r="-9724" t="-8664"/>
            </a:stretch>
          </a:blipFill>
          <a:ln>
            <a:noFill/>
          </a:ln>
        </p:spPr>
      </p:sp>
      <p:sp>
        <p:nvSpPr>
          <p:cNvPr id="151" name="Google Shape;151;p7"/>
          <p:cNvSpPr/>
          <p:nvPr/>
        </p:nvSpPr>
        <p:spPr>
          <a:xfrm>
            <a:off x="11485927" y="4621049"/>
            <a:ext cx="6537592" cy="4289190"/>
          </a:xfrm>
          <a:custGeom>
            <a:rect b="b" l="l" r="r" t="t"/>
            <a:pathLst>
              <a:path extrusionOk="0" h="4289190" w="6537592">
                <a:moveTo>
                  <a:pt x="0" y="0"/>
                </a:moveTo>
                <a:lnTo>
                  <a:pt x="6537591" y="0"/>
                </a:lnTo>
                <a:lnTo>
                  <a:pt x="6537591" y="4289189"/>
                </a:lnTo>
                <a:lnTo>
                  <a:pt x="0" y="4289189"/>
                </a:lnTo>
                <a:lnTo>
                  <a:pt x="0" y="0"/>
                </a:lnTo>
                <a:close/>
              </a:path>
            </a:pathLst>
          </a:custGeom>
          <a:blipFill rotWithShape="1">
            <a:blip r:embed="rId5">
              <a:alphaModFix/>
            </a:blip>
            <a:stretch>
              <a:fillRect b="0" l="-11819" r="-5101" t="0"/>
            </a:stretch>
          </a:blipFill>
          <a:ln>
            <a:noFill/>
          </a:ln>
        </p:spPr>
      </p:sp>
      <p:sp>
        <p:nvSpPr>
          <p:cNvPr id="152" name="Google Shape;152;p7"/>
          <p:cNvSpPr txBox="1"/>
          <p:nvPr/>
        </p:nvSpPr>
        <p:spPr>
          <a:xfrm>
            <a:off x="2133600" y="470783"/>
            <a:ext cx="14252772" cy="1731243"/>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lang="en-US" sz="4656">
                <a:solidFill>
                  <a:srgbClr val="000000"/>
                </a:solidFill>
                <a:latin typeface="Century Gothic"/>
                <a:ea typeface="Century Gothic"/>
                <a:cs typeface="Century Gothic"/>
                <a:sym typeface="Century Gothic"/>
              </a:rPr>
              <a:t>Практична частина</a:t>
            </a:r>
            <a:endParaRPr sz="4656">
              <a:solidFill>
                <a:srgbClr val="000000"/>
              </a:solidFill>
              <a:latin typeface="Century Gothic"/>
              <a:ea typeface="Century Gothic"/>
              <a:cs typeface="Century Gothic"/>
              <a:sym typeface="Century Gothic"/>
            </a:endParaRPr>
          </a:p>
          <a:p>
            <a:pPr indent="0" lvl="0" marL="0" marR="0" rtl="0" algn="ctr">
              <a:lnSpc>
                <a:spcPct val="150000"/>
              </a:lnSpc>
              <a:spcBef>
                <a:spcPts val="0"/>
              </a:spcBef>
              <a:spcAft>
                <a:spcPts val="0"/>
              </a:spcAft>
              <a:buNone/>
            </a:pPr>
            <a:r>
              <a:rPr lang="en-US" sz="4356">
                <a:solidFill>
                  <a:srgbClr val="000000"/>
                </a:solidFill>
                <a:latin typeface="Century Gothic"/>
                <a:ea typeface="Century Gothic"/>
                <a:cs typeface="Century Gothic"/>
                <a:sym typeface="Century Gothic"/>
              </a:rPr>
              <a:t>“Шталаг-364"</a:t>
            </a:r>
            <a:endParaRPr/>
          </a:p>
        </p:txBody>
      </p:sp>
      <p:sp>
        <p:nvSpPr>
          <p:cNvPr id="153" name="Google Shape;153;p7"/>
          <p:cNvSpPr txBox="1"/>
          <p:nvPr/>
        </p:nvSpPr>
        <p:spPr>
          <a:xfrm>
            <a:off x="685799" y="2324100"/>
            <a:ext cx="16066829" cy="2381741"/>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lang="en-US" sz="2199">
                <a:solidFill>
                  <a:srgbClr val="000000"/>
                </a:solidFill>
                <a:latin typeface="Century Gothic"/>
                <a:ea typeface="Century Gothic"/>
                <a:cs typeface="Century Gothic"/>
                <a:sym typeface="Century Gothic"/>
              </a:rPr>
              <a:t>Після окупації міста увагу фашистів привернула відокремлена обгороджена кам'яним парканом велика територія, на якій вже були побудовані одно- і двоповерхові корпуси, що стояли окремо, і їх легко можна було перетворити на бараки. Виселивши жителів з будинків, забезпечивши огорожу колючим дротом, що залишилася від старого Адміралтейства і поставивши сторожові вишки, нацисти створили з житлового Темвода концентраційний табір для радянських військовополонених. Табір отримав назву "Шталаг-364"</a:t>
            </a:r>
            <a:endParaRPr/>
          </a:p>
          <a:p>
            <a:pPr indent="0" lvl="0" marL="0" marR="0" rtl="0" algn="l">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sp>
        <p:nvSpPr>
          <p:cNvPr id="154" name="Google Shape;154;p7"/>
          <p:cNvSpPr txBox="1"/>
          <p:nvPr/>
        </p:nvSpPr>
        <p:spPr>
          <a:xfrm>
            <a:off x="457200" y="8953500"/>
            <a:ext cx="4790079"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lang="en-US" sz="1599">
                <a:solidFill>
                  <a:srgbClr val="7F7F7F"/>
                </a:solidFill>
                <a:latin typeface="Century Gothic"/>
                <a:ea typeface="Century Gothic"/>
                <a:cs typeface="Century Gothic"/>
                <a:sym typeface="Century Gothic"/>
              </a:rPr>
              <a:t>Арка “Шталаг 364”. Фото Вікіпедія</a:t>
            </a:r>
            <a:endParaRPr sz="1599">
              <a:solidFill>
                <a:srgbClr val="7F7F7F"/>
              </a:solidFill>
              <a:latin typeface="Century Gothic"/>
              <a:ea typeface="Century Gothic"/>
              <a:cs typeface="Century Gothic"/>
              <a:sym typeface="Century Gothic"/>
            </a:endParaRPr>
          </a:p>
        </p:txBody>
      </p:sp>
      <p:sp>
        <p:nvSpPr>
          <p:cNvPr id="155" name="Google Shape;155;p7"/>
          <p:cNvSpPr txBox="1"/>
          <p:nvPr/>
        </p:nvSpPr>
        <p:spPr>
          <a:xfrm>
            <a:off x="6121595" y="8964295"/>
            <a:ext cx="4815808" cy="54991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lang="en-US" sz="1599">
                <a:solidFill>
                  <a:srgbClr val="7F7F7F"/>
                </a:solidFill>
                <a:latin typeface="Century Gothic"/>
                <a:ea typeface="Century Gothic"/>
                <a:cs typeface="Century Gothic"/>
                <a:sym typeface="Century Gothic"/>
              </a:rPr>
              <a:t>Територія конц-табору “Шталаг 364”. Фото: гугл карти</a:t>
            </a:r>
            <a:endParaRPr sz="1599">
              <a:solidFill>
                <a:srgbClr val="7F7F7F"/>
              </a:solidFill>
              <a:latin typeface="Century Gothic"/>
              <a:ea typeface="Century Gothic"/>
              <a:cs typeface="Century Gothic"/>
              <a:sym typeface="Century Gothic"/>
            </a:endParaRPr>
          </a:p>
        </p:txBody>
      </p:sp>
      <p:sp>
        <p:nvSpPr>
          <p:cNvPr id="156" name="Google Shape;156;p7"/>
          <p:cNvSpPr txBox="1"/>
          <p:nvPr/>
        </p:nvSpPr>
        <p:spPr>
          <a:xfrm>
            <a:off x="11734800" y="8953500"/>
            <a:ext cx="5981551"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lang="en-US" sz="1599">
                <a:solidFill>
                  <a:srgbClr val="7F7F7F"/>
                </a:solidFill>
                <a:latin typeface="Century Gothic"/>
                <a:ea typeface="Century Gothic"/>
                <a:cs typeface="Century Gothic"/>
                <a:sym typeface="Century Gothic"/>
              </a:rPr>
              <a:t>Адміністративна будівля на території табору. Фото: inshe.tv</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60" name="Shape 160"/>
        <p:cNvGrpSpPr/>
        <p:nvPr/>
      </p:nvGrpSpPr>
      <p:grpSpPr>
        <a:xfrm>
          <a:off x="0" y="0"/>
          <a:ext cx="0" cy="0"/>
          <a:chOff x="0" y="0"/>
          <a:chExt cx="0" cy="0"/>
        </a:xfrm>
      </p:grpSpPr>
      <p:sp>
        <p:nvSpPr>
          <p:cNvPr id="161" name="Google Shape;161;p8"/>
          <p:cNvSpPr/>
          <p:nvPr/>
        </p:nvSpPr>
        <p:spPr>
          <a:xfrm>
            <a:off x="9543243" y="5655386"/>
            <a:ext cx="7344870" cy="4113127"/>
          </a:xfrm>
          <a:custGeom>
            <a:rect b="b" l="l" r="r" t="t"/>
            <a:pathLst>
              <a:path extrusionOk="0" h="4113127" w="7344870">
                <a:moveTo>
                  <a:pt x="0" y="0"/>
                </a:moveTo>
                <a:lnTo>
                  <a:pt x="7344870" y="0"/>
                </a:lnTo>
                <a:lnTo>
                  <a:pt x="7344870" y="4113127"/>
                </a:lnTo>
                <a:lnTo>
                  <a:pt x="0" y="4113127"/>
                </a:lnTo>
                <a:lnTo>
                  <a:pt x="0" y="0"/>
                </a:lnTo>
                <a:close/>
              </a:path>
            </a:pathLst>
          </a:custGeom>
          <a:blipFill rotWithShape="1">
            <a:blip r:embed="rId3">
              <a:alphaModFix/>
            </a:blip>
            <a:stretch>
              <a:fillRect b="0" l="0" r="0" t="0"/>
            </a:stretch>
          </a:blipFill>
          <a:ln>
            <a:noFill/>
          </a:ln>
        </p:spPr>
      </p:sp>
      <p:sp>
        <p:nvSpPr>
          <p:cNvPr id="162" name="Google Shape;162;p8"/>
          <p:cNvSpPr/>
          <p:nvPr/>
        </p:nvSpPr>
        <p:spPr>
          <a:xfrm>
            <a:off x="838289" y="5655386"/>
            <a:ext cx="6407364" cy="4038161"/>
          </a:xfrm>
          <a:custGeom>
            <a:rect b="b" l="l" r="r" t="t"/>
            <a:pathLst>
              <a:path extrusionOk="0" h="4038161" w="6407364">
                <a:moveTo>
                  <a:pt x="0" y="0"/>
                </a:moveTo>
                <a:lnTo>
                  <a:pt x="6407364" y="0"/>
                </a:lnTo>
                <a:lnTo>
                  <a:pt x="6407364" y="4038161"/>
                </a:lnTo>
                <a:lnTo>
                  <a:pt x="0" y="4038161"/>
                </a:lnTo>
                <a:lnTo>
                  <a:pt x="0" y="0"/>
                </a:lnTo>
                <a:close/>
              </a:path>
            </a:pathLst>
          </a:custGeom>
          <a:blipFill rotWithShape="1">
            <a:blip r:embed="rId4">
              <a:alphaModFix/>
            </a:blip>
            <a:stretch>
              <a:fillRect b="-5775" l="0" r="0" t="-10578"/>
            </a:stretch>
          </a:blipFill>
          <a:ln>
            <a:noFill/>
          </a:ln>
        </p:spPr>
      </p:sp>
      <p:sp>
        <p:nvSpPr>
          <p:cNvPr id="163" name="Google Shape;163;p8"/>
          <p:cNvSpPr txBox="1"/>
          <p:nvPr/>
        </p:nvSpPr>
        <p:spPr>
          <a:xfrm>
            <a:off x="533399" y="137609"/>
            <a:ext cx="17526001" cy="5539978"/>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lang="en-US" sz="1899">
                <a:solidFill>
                  <a:srgbClr val="000000"/>
                </a:solidFill>
                <a:latin typeface="Century Gothic"/>
                <a:ea typeface="Century Gothic"/>
                <a:cs typeface="Century Gothic"/>
                <a:sym typeface="Century Gothic"/>
              </a:rPr>
              <a:t>За даними німецьких фондів, він існував з квітня 1942-го до листопада 1943 рр. Комплекс споруд шталагу складався з двадцяти шести бараків на сімдесят тисяч полонених, яких поділяли на чотири умовних зони за національним принципом, більшість із яких склали росіяни та українці, частково — представники інших республік СРСР. Неопалювані взимку і без шибок бараки, де містилося до сорока бранців, не мали шансів на втечу: вони були захищені від світу кількома рядами колючого дроту, сторожовими вежами з кулеметними розрахунками. Люди спали на цементній підлозі. Бранців годували, як правило, з корит для худоби баландою з лушпиння, до якої рідко, коли додавали листя соняшника, тирсу. Відомо, що в таборі не було трави: її поїли до корінців. Як пригадують в'язні львівського шталагу, у них навіть траплялися випадки канібалізму.</a:t>
            </a:r>
            <a:endParaRPr/>
          </a:p>
          <a:p>
            <a:pPr indent="0" lvl="0" marL="0" marR="0" rtl="0" algn="l">
              <a:lnSpc>
                <a:spcPct val="147722"/>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40021"/>
              </a:lnSpc>
              <a:spcBef>
                <a:spcPts val="0"/>
              </a:spcBef>
              <a:spcAft>
                <a:spcPts val="0"/>
              </a:spcAft>
              <a:buNone/>
            </a:pPr>
            <a:r>
              <a:rPr lang="en-US" sz="1899">
                <a:solidFill>
                  <a:srgbClr val="000000"/>
                </a:solidFill>
                <a:latin typeface="Century Gothic"/>
                <a:ea typeface="Century Gothic"/>
                <a:cs typeface="Century Gothic"/>
                <a:sym typeface="Century Gothic"/>
              </a:rPr>
              <a:t>Тривалість робочого дня складала 12-14 годин на добу в залежності від фізичної групи. В роботах було задіяно до 90% полонених, закріплених за відповідними трудовими загонами. Робочий день розпочинався із того, що табірний поліцай тарабанив ломом по рейці в караульному приміщенні. Згодом із бараків виходили виснажені військовополонені. Як правило, їх працю використовували на суднобудівних заводах, які умовно об'єднали у Південну верф — корабельну міць Третього Рейху. До того ж, на плечі бранців було покладено всі роботи з відновлення промисловості, військових баз, аеродромів, комунального господарства, житлового фонду, що потребували відновлення. Відомо, що на початку березня 1944 року, напередодні визволення Миколаєва, до спішно підготовлених у таборі траншей із трупами безперервно підганяли нових жертв і розстрілювали. Кожен новий пласт обливали бензином, підкидали дрова та знову вкривали гарячими людськими тілами. Статистика свідчить: на Темводі поховано близько 30 тисяч людей, повний список імен яких не встановлено і досі. У «Книзі пам’яті України. Миколаївська область» згадані прізвища тільки 4655 земляків-військовополонених, подальша доля яких не встановлена.</a:t>
            </a:r>
            <a:endParaRPr sz="1899">
              <a:solidFill>
                <a:srgbClr val="000000"/>
              </a:solidFill>
              <a:latin typeface="Century Gothic"/>
              <a:ea typeface="Century Gothic"/>
              <a:cs typeface="Century Gothic"/>
              <a:sym typeface="Century Gothic"/>
            </a:endParaRPr>
          </a:p>
        </p:txBody>
      </p:sp>
      <p:sp>
        <p:nvSpPr>
          <p:cNvPr id="164" name="Google Shape;164;p8"/>
          <p:cNvSpPr txBox="1"/>
          <p:nvPr/>
        </p:nvSpPr>
        <p:spPr>
          <a:xfrm>
            <a:off x="9394080" y="9845983"/>
            <a:ext cx="8304975" cy="240665"/>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lang="en-US" sz="1399">
                <a:solidFill>
                  <a:srgbClr val="7F7F7F"/>
                </a:solidFill>
                <a:latin typeface="Century Gothic"/>
                <a:ea typeface="Century Gothic"/>
                <a:cs typeface="Century Gothic"/>
                <a:sym typeface="Century Gothic"/>
              </a:rPr>
              <a:t>Пам'ятний знак про жертв "Шталагу-364".</a:t>
            </a:r>
            <a:endParaRPr sz="1399">
              <a:solidFill>
                <a:srgbClr val="7F7F7F"/>
              </a:solidFill>
              <a:latin typeface="Century Gothic"/>
              <a:ea typeface="Century Gothic"/>
              <a:cs typeface="Century Gothic"/>
              <a:sym typeface="Century Gothic"/>
            </a:endParaRPr>
          </a:p>
        </p:txBody>
      </p:sp>
      <p:sp>
        <p:nvSpPr>
          <p:cNvPr id="165" name="Google Shape;165;p8"/>
          <p:cNvSpPr txBox="1"/>
          <p:nvPr/>
        </p:nvSpPr>
        <p:spPr>
          <a:xfrm>
            <a:off x="327335" y="9758735"/>
            <a:ext cx="7429272" cy="44627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280">
                <a:solidFill>
                  <a:srgbClr val="7F7F7F"/>
                </a:solidFill>
                <a:latin typeface="Century Gothic"/>
                <a:ea typeface="Century Gothic"/>
                <a:cs typeface="Century Gothic"/>
                <a:sym typeface="Century Gothic"/>
              </a:rPr>
              <a:t>Радянські військовополонені в німецькому полоні. </a:t>
            </a:r>
            <a:endParaRPr/>
          </a:p>
          <a:p>
            <a:pPr indent="0" lvl="0" marL="0" marR="0" rtl="0" algn="ctr">
              <a:lnSpc>
                <a:spcPct val="140000"/>
              </a:lnSpc>
              <a:spcBef>
                <a:spcPts val="0"/>
              </a:spcBef>
              <a:spcAft>
                <a:spcPts val="0"/>
              </a:spcAft>
              <a:buNone/>
            </a:pPr>
            <a:r>
              <a:rPr lang="en-US" sz="1280">
                <a:solidFill>
                  <a:srgbClr val="7F7F7F"/>
                </a:solidFill>
                <a:latin typeface="Century Gothic"/>
                <a:ea typeface="Century Gothic"/>
                <a:cs typeface="Century Gothic"/>
                <a:sym typeface="Century Gothic"/>
              </a:rPr>
              <a:t>Фото: : Ташлай Л.Б., Даниленко Т.І. За колючим дротом: "Шталаг-364" - табір смерті.</a:t>
            </a:r>
            <a:endParaRPr sz="1280">
              <a:solidFill>
                <a:srgbClr val="7F7F7F"/>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70" name="Shape 170"/>
        <p:cNvGrpSpPr/>
        <p:nvPr/>
      </p:nvGrpSpPr>
      <p:grpSpPr>
        <a:xfrm>
          <a:off x="0" y="0"/>
          <a:ext cx="0" cy="0"/>
          <a:chOff x="0" y="0"/>
          <a:chExt cx="0" cy="0"/>
        </a:xfrm>
      </p:grpSpPr>
      <p:sp>
        <p:nvSpPr>
          <p:cNvPr id="171" name="Google Shape;171;p9"/>
          <p:cNvSpPr txBox="1"/>
          <p:nvPr/>
        </p:nvSpPr>
        <p:spPr>
          <a:xfrm>
            <a:off x="381000" y="266700"/>
            <a:ext cx="17520567" cy="8947962"/>
          </a:xfrm>
          <a:prstGeom prst="rect">
            <a:avLst/>
          </a:prstGeom>
          <a:noFill/>
          <a:ln>
            <a:noFill/>
          </a:ln>
        </p:spPr>
        <p:txBody>
          <a:bodyPr anchorCtr="0" anchor="t" bIns="0" lIns="0" spcFirstLastPara="1" rIns="0" wrap="square" tIns="0">
            <a:spAutoFit/>
          </a:bodyPr>
          <a:lstStyle/>
          <a:p>
            <a:pPr indent="0" lvl="0" marL="0" marR="0" rtl="0" algn="l">
              <a:lnSpc>
                <a:spcPct val="140099"/>
              </a:lnSpc>
              <a:spcBef>
                <a:spcPts val="0"/>
              </a:spcBef>
              <a:spcAft>
                <a:spcPts val="0"/>
              </a:spcAft>
              <a:buNone/>
            </a:pPr>
            <a:r>
              <a:rPr lang="en-US" sz="2020">
                <a:solidFill>
                  <a:srgbClr val="000000"/>
                </a:solidFill>
                <a:latin typeface="Century Gothic"/>
                <a:ea typeface="Century Gothic"/>
                <a:cs typeface="Century Gothic"/>
                <a:sym typeface="Century Gothic"/>
              </a:rPr>
              <a:t>Табір №126 МВС СРСР,утворений 16 червня 1943 р. у м. Шадринськ Курганської області, зупинився в Миколаєві тільки 10 травня 1944 року. Для його розміщення виділили шматок землі в межах темводівського „Шталагу-364”, де розмістили фашистських військовополонених для їх використання на примусових роботах із відновлення Миколаєва. Як свідчать факти, за огорожею цього концтабору ще виднілися гори трупів, людських кісток. Поруч була величезна яма: донедавна в ній спалювали трупи полонених. Тут же, за 70-80 м від корпусів бараків, на території Суднобудівного заводу імені 61 Комунара, стояла обладнана колючим дротом, мишоловка на шість відділень, де фашисти катували бранців: їх залишали стояти влітку під палючим сонцем роздягненими до пояса та без головного убору. На горищах корпусів табору все ще зберігалися дрова: фашисти планували повністю зачистити табір, але не встигли...</a:t>
            </a:r>
            <a:endParaRPr/>
          </a:p>
          <a:p>
            <a:pPr indent="0" lvl="0" marL="0" marR="0" rtl="0" algn="l">
              <a:lnSpc>
                <a:spcPct val="140099"/>
              </a:lnSpc>
              <a:spcBef>
                <a:spcPts val="0"/>
              </a:spcBef>
              <a:spcAft>
                <a:spcPts val="0"/>
              </a:spcAft>
              <a:buNone/>
            </a:pPr>
            <a:r>
              <a:rPr lang="en-US" sz="2020">
                <a:solidFill>
                  <a:srgbClr val="000000"/>
                </a:solidFill>
                <a:latin typeface="Century Gothic"/>
                <a:ea typeface="Century Gothic"/>
                <a:cs typeface="Century Gothic"/>
                <a:sym typeface="Century Gothic"/>
              </a:rPr>
              <a:t>    У вересні 1944 року до Миколаєва прибула перша партія військовополонених, яких наприкінці 1945 року було близько 20 тисяч осіб. Частина з них – примусово вивезене з Румунії, Югославії, Угорщини, Чехословаччини населення. З метою уникнення скупчення та ефективного управління в Миколаєві бранців поділили на відділення, взводи, роти, а батальйони — за національним принципом. Зокрема, діяло 9 німецьких батальйонів, 6 – угорських, 2 – румунських, до яких долучили австрійців, голландців, бельгійців, чехів, румунів, поляків, росіян, українців, словенців, болгар, французів, греків, литовців, циганів, євреїв, латишів, сербів, шведів, хорватів, італійців, русинів, фінів, швейцарців, люксембуржців.</a:t>
            </a:r>
            <a:endParaRPr/>
          </a:p>
          <a:p>
            <a:pPr indent="0" lvl="0" marL="0" marR="0" rtl="0" algn="l">
              <a:lnSpc>
                <a:spcPct val="140099"/>
              </a:lnSpc>
              <a:spcBef>
                <a:spcPts val="0"/>
              </a:spcBef>
              <a:spcAft>
                <a:spcPts val="0"/>
              </a:spcAft>
              <a:buNone/>
            </a:pPr>
            <a:r>
              <a:rPr lang="en-US" sz="2020">
                <a:solidFill>
                  <a:srgbClr val="000000"/>
                </a:solidFill>
                <a:latin typeface="Century Gothic"/>
                <a:ea typeface="Century Gothic"/>
                <a:cs typeface="Century Gothic"/>
                <a:sym typeface="Century Gothic"/>
              </a:rPr>
              <a:t>Трудовий фонд повоєнних бранців із Темводу використано на роботах з відродження суднобудівного заводу імені 61 Комунара, а таборове відділення №1 — на реанімації суднобудівного заводу імені Андре Марті, зокрема, його 18-ти цехів: електромонтажного, механічно-ремонтного, інструментального, корпусного, деревообробного, чавуноливарного, міднокотельного, цеху металоконструкцій, котельні, ЦЕС, паротяжного депо, каботажного молу, гаражу. Таборове відділення № 2 наново будувало Військово-морське мінно-торпедне авіаційне училище імені Героя Радянського Союзу С.Леваневського. Одночасно велися роботи з відновлення морпорту, кар’єрів, підсобних господарств, драмтеатру імені В.Чкалова, Миколаївської ТЕЦ, залізниці, житлового фонду. За кілька років було відновлено „Дормашину”, кораблебудівний інститут, будівельний, суднобудівний технікуми, трамвайні шляхи, вагони, бані, пральний комбінат, водопровідні колодязі, насосні станції, водонапірну вежу.</a:t>
            </a:r>
            <a:endParaRPr/>
          </a:p>
          <a:p>
            <a:pPr indent="0" lvl="0" marL="0" marR="0" rtl="0" algn="l">
              <a:lnSpc>
                <a:spcPct val="140099"/>
              </a:lnSpc>
              <a:spcBef>
                <a:spcPts val="0"/>
              </a:spcBef>
              <a:spcAft>
                <a:spcPts val="0"/>
              </a:spcAft>
              <a:buNone/>
            </a:pPr>
            <a:r>
              <a:rPr lang="en-US" sz="2020">
                <a:solidFill>
                  <a:srgbClr val="000000"/>
                </a:solidFill>
                <a:latin typeface="Century Gothic"/>
                <a:ea typeface="Century Gothic"/>
                <a:cs typeface="Century Gothic"/>
                <a:sym typeface="Century Gothic"/>
              </a:rPr>
              <a:t>Незважаючи на це, серед військовополонених були втрати. За орієнтовними даними, їх померло вдесятеро менше, ніж радянських військовополонених. Кажуть, що загиблі бранці поховані в одній із частин Темводу</a:t>
            </a:r>
            <a:endParaRPr/>
          </a:p>
          <a:p>
            <a:pPr indent="0" lvl="0" marL="0" marR="0" rtl="0" algn="l">
              <a:lnSpc>
                <a:spcPct val="157222"/>
              </a:lnSpc>
              <a:spcBef>
                <a:spcPts val="0"/>
              </a:spcBef>
              <a:spcAft>
                <a:spcPts val="0"/>
              </a:spcAft>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72" name="Google Shape;172;p9"/>
          <p:cNvSpPr/>
          <p:nvPr/>
        </p:nvSpPr>
        <p:spPr>
          <a:xfrm>
            <a:off x="14325600" y="8534400"/>
            <a:ext cx="3581400" cy="1752600"/>
          </a:xfrm>
          <a:custGeom>
            <a:rect b="b" l="l" r="r" t="t"/>
            <a:pathLst>
              <a:path extrusionOk="0" h="3735923" w="4117751">
                <a:moveTo>
                  <a:pt x="0" y="0"/>
                </a:moveTo>
                <a:lnTo>
                  <a:pt x="4117751" y="0"/>
                </a:lnTo>
                <a:lnTo>
                  <a:pt x="4117751" y="3735923"/>
                </a:lnTo>
                <a:lnTo>
                  <a:pt x="0" y="3735923"/>
                </a:lnTo>
                <a:lnTo>
                  <a:pt x="0" y="0"/>
                </a:lnTo>
                <a:close/>
              </a:path>
            </a:pathLst>
          </a:custGeom>
          <a:blipFill rotWithShape="1">
            <a:blip r:embed="rId3">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