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71" r:id="rId3"/>
    <p:sldId id="257" r:id="rId4"/>
    <p:sldId id="270" r:id="rId5"/>
    <p:sldId id="258" r:id="rId6"/>
    <p:sldId id="260" r:id="rId7"/>
    <p:sldId id="261" r:id="rId8"/>
    <p:sldId id="259" r:id="rId9"/>
    <p:sldId id="263" r:id="rId10"/>
    <p:sldId id="262" r:id="rId11"/>
    <p:sldId id="272" r:id="rId12"/>
    <p:sldId id="264" r:id="rId13"/>
    <p:sldId id="273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CF658-1BBB-DF8B-11B0-F5AC231FEF37}" v="19" dt="2024-04-06T17:13:02.188"/>
    <p1510:client id="{6F08412E-C5D0-3A12-B705-9918A868EBBB}" v="160" dt="2024-04-05T18:39:27.993"/>
    <p1510:client id="{B9B39C85-A5D9-10B9-85FE-A7C380232884}" v="188" dt="2024-04-05T19:02:49.171"/>
    <p1510:client id="{CA8BDE4E-E227-B644-73AE-E0A6FF1CA765}" v="7" dt="2024-04-05T18:41:36.659"/>
    <p1510:client id="{E2F9EC52-A86E-D026-A9E2-1830A9F2FDD5}" v="711" dt="2024-04-05T18:14:05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3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0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3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8764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42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8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8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0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1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9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4/12/2024</a:t>
            </a:fld>
            <a:endParaRPr lang="en-US" spc="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29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87024-4CCB-762C-ED43-C7D9C58F7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783" y="0"/>
            <a:ext cx="9900920" cy="30852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en-US" sz="41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100" b="1" i="1" cap="all" spc="1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незвідані</a:t>
            </a:r>
            <a:r>
              <a:rPr lang="ru-RU" sz="4100" b="1" i="1" cap="all" spc="1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шляхи </a:t>
            </a:r>
            <a:r>
              <a:rPr lang="en-US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</a:t>
            </a:r>
            <a:r>
              <a:rPr lang="uk-UA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41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</a:t>
            </a:r>
            <a:r>
              <a:rPr lang="uk-UA" sz="41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41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en-US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селища</a:t>
            </a:r>
            <a:r>
              <a:rPr lang="en-US" sz="41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</a:t>
            </a:r>
            <a:endParaRPr lang="en-US" sz="4100" b="1" i="1" kern="1200" cap="all" spc="120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A71EEB-C446-A4CC-1C2B-7A5A6D935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054" y="3529627"/>
            <a:ext cx="11537874" cy="30852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269875" algn="r">
              <a:lnSpc>
                <a:spcPct val="115000"/>
              </a:lnSpc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Донченко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Тетяна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Валентинівна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Смоляр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Анастасія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Сергіївна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Учениці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8-А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класу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Авангардівська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гімназія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територіальне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відділення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Авангардівської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селищної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ради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Одеського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району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області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Шолойко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Тетяна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Олексіївна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вчитель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категорії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методист </a:t>
            </a:r>
            <a:endParaRPr lang="uk-UA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l">
              <a:lnSpc>
                <a:spcPct val="91000"/>
              </a:lnSpc>
            </a:pPr>
            <a:endParaRPr lang="en-US" sz="1400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929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на открытом воздухе, растение, могила&#10;&#10;Автоматически созданное описание">
            <a:extLst>
              <a:ext uri="{FF2B5EF4-FFF2-40B4-BE49-F238E27FC236}">
                <a16:creationId xmlns:a16="http://schemas.microsoft.com/office/drawing/2014/main" id="{A98685E5-6DDB-FA28-E45D-1E15B9CC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872" t="27570" r="9296" b="42801"/>
          <a:stretch/>
        </p:blipFill>
        <p:spPr>
          <a:xfrm>
            <a:off x="8230362" y="4251487"/>
            <a:ext cx="3846137" cy="2403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FE9ED3-1189-0BA6-125A-1291B90B2AC4}"/>
              </a:ext>
            </a:extLst>
          </p:cNvPr>
          <p:cNvSpPr txBox="1"/>
          <p:nvPr/>
        </p:nvSpPr>
        <p:spPr>
          <a:xfrm>
            <a:off x="115501" y="75426"/>
            <a:ext cx="8114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жертвам Голодомору 1932-1933 року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97A8A7-5A76-49FE-7177-9709FBF4F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456" y="75426"/>
            <a:ext cx="3039948" cy="40532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DFBF48-E29E-56AB-3446-4D434E590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8" r="1666" b="21649"/>
          <a:stretch/>
        </p:blipFill>
        <p:spPr>
          <a:xfrm>
            <a:off x="270502" y="1828798"/>
            <a:ext cx="3039948" cy="4845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675031-9974-260C-3E80-F84F71599827}"/>
              </a:ext>
            </a:extLst>
          </p:cNvPr>
          <p:cNvSpPr txBox="1"/>
          <p:nvPr/>
        </p:nvSpPr>
        <p:spPr>
          <a:xfrm>
            <a:off x="3310450" y="1645086"/>
            <a:ext cx="322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 книги «Авангард товариство з обмеженою відповідальністю та селище»</a:t>
            </a:r>
          </a:p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Бондаренко Лідією, яка пережила Голодомор 1932-1933 рр.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79A2C9-2998-2005-8876-8E42511F4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2" t="1806" r="18160" b="13105"/>
          <a:stretch/>
        </p:blipFill>
        <p:spPr>
          <a:xfrm>
            <a:off x="3558545" y="3579386"/>
            <a:ext cx="3654213" cy="2283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EF9CDB-768E-A2E4-13EC-42D6949F0E18}"/>
              </a:ext>
            </a:extLst>
          </p:cNvPr>
          <p:cNvSpPr txBox="1"/>
          <p:nvPr/>
        </p:nvSpPr>
        <p:spPr>
          <a:xfrm>
            <a:off x="3558545" y="6001121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документальними джерелами</a:t>
            </a:r>
          </a:p>
        </p:txBody>
      </p:sp>
    </p:spTree>
    <p:extLst>
      <p:ext uri="{BB962C8B-B14F-4D97-AF65-F5344CB8AC3E}">
        <p14:creationId xmlns:p14="http://schemas.microsoft.com/office/powerpoint/2010/main" val="2491578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04A563-668A-7696-8D95-ACBA57842577}"/>
              </a:ext>
            </a:extLst>
          </p:cNvPr>
          <p:cNvSpPr txBox="1"/>
          <p:nvPr/>
        </p:nvSpPr>
        <p:spPr>
          <a:xfrm>
            <a:off x="0" y="1039260"/>
            <a:ext cx="11887200" cy="6038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50000"/>
              </a:lnSpc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Є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дуже небагато документів, які висвітлюють історію селища Авангард. Але  все ж нам вдалося проаналізувати місцеву газету «Сучасний Авангард» з 2012 по 2023 рік, книгу </a:t>
            </a:r>
            <a:r>
              <a:rPr lang="uk-UA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Аргатюка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С.С. «Авангард  «Товариство з обмеженою відповідальністю та селище», </a:t>
            </a:r>
            <a:r>
              <a:rPr lang="uk-UA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Хрустовського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С.Г.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Аргатюка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С.С. «Я люблю тебе, Авангард!» та 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задокументовані свідчення місцевих жителів. </a:t>
            </a: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З’ясували, що поява історичних пам’ятників пов’язана тісно або в контексті з історичними подіями в Україні та впливом жителів селища на історію, або з особистим внеском діячів в розвиток селища.</a:t>
            </a: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Зрозуміли, що за кожною пам’яткою є справжня історія та важливість для кожного мешканця громади. Це ті, місця, якими дорожить кожен житель громади, які поважають, шанують і передають свої знання з покоління в покоління.</a:t>
            </a: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Під час створення </a:t>
            </a:r>
            <a:r>
              <a:rPr lang="uk-UA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нам вдалося провести пізнавальну екскурсію для учнів 6-А класу і створити мапу маршрут для бажаючих відвідати наше селище. </a:t>
            </a: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50000"/>
              </a:lnSpc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Авангард – це місце втілення різних </a:t>
            </a:r>
            <a:r>
              <a:rPr lang="uk-UA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процвітання громади!</a:t>
            </a: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59410" algn="just">
              <a:lnSpc>
                <a:spcPct val="150000"/>
              </a:lnSpc>
            </a:pPr>
            <a:endParaRPr lang="uk-UA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12896-C467-207D-1FC4-0B2534B84FB0}"/>
              </a:ext>
            </a:extLst>
          </p:cNvPr>
          <p:cNvSpPr txBox="1"/>
          <p:nvPr/>
        </p:nvSpPr>
        <p:spPr>
          <a:xfrm>
            <a:off x="386499" y="141402"/>
            <a:ext cx="2464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79772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2ECDD-ED6F-AA6A-EDB5-B47F9863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0" y="266730"/>
            <a:ext cx="8519160" cy="6324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565936-EF70-BAA8-5947-2E1BDAE54485}"/>
              </a:ext>
            </a:extLst>
          </p:cNvPr>
          <p:cNvSpPr txBox="1"/>
          <p:nvPr/>
        </p:nvSpPr>
        <p:spPr>
          <a:xfrm>
            <a:off x="152400" y="614095"/>
            <a:ext cx="32461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cap="all" spc="1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Мапа </a:t>
            </a:r>
            <a:r>
              <a:rPr lang="ru-RU" sz="2800" b="1" i="1" cap="all" spc="1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мандрівника</a:t>
            </a:r>
            <a:endParaRPr lang="ru-RU" sz="2800" b="1" i="1" cap="all" spc="12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cap="all" spc="1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cap="all" spc="12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незвідані</a:t>
            </a:r>
            <a:r>
              <a:rPr lang="ru-RU" sz="2800" b="1" i="1" cap="all" spc="1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шляхи </a:t>
            </a:r>
            <a:r>
              <a:rPr lang="en-US" sz="28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</a:t>
            </a:r>
            <a:r>
              <a:rPr lang="uk-UA" sz="28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28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</a:t>
            </a:r>
            <a:r>
              <a:rPr lang="uk-UA" sz="28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8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en-US" sz="28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селища</a:t>
            </a:r>
            <a:r>
              <a:rPr lang="en-US" sz="28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cap="all" spc="12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</a:t>
            </a:r>
            <a:r>
              <a:rPr lang="uk-UA" sz="2800" b="1" i="1" kern="1200" cap="all" spc="12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1334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9E082-5872-2150-9B8D-A4FC3FE0229C}"/>
              </a:ext>
            </a:extLst>
          </p:cNvPr>
          <p:cNvSpPr txBox="1"/>
          <p:nvPr/>
        </p:nvSpPr>
        <p:spPr>
          <a:xfrm>
            <a:off x="867266" y="1395167"/>
            <a:ext cx="95116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Авангардівська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ОТГ визнана однією з кращих в національному рейтингу. Газета «Сучасний Авангард».2019. №3. С.1</a:t>
            </a:r>
          </a:p>
          <a:p>
            <a:pPr marL="342900" indent="-342900">
              <a:buFontTx/>
              <a:buAutoNum type="arabicPeriod"/>
            </a:pP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Аргатюк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С.Авангард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Товариство з обмеженою відповідальністю.- Одесса: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Астропринт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-2008, - 246 с.</a:t>
            </a:r>
          </a:p>
          <a:p>
            <a:pPr marL="342900" indent="-342900">
              <a:buFontTx/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Авангард: вчора, сьогодні, завтра.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Одесса.2019.№137 </a:t>
            </a:r>
          </a:p>
          <a:p>
            <a:pPr marL="342900"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Ірина Вишневська Скульптор. Газета «Сучасний Авангард». 2017. №11. С.4</a:t>
            </a:r>
          </a:p>
          <a:p>
            <a:pPr marL="342900" indent="-342900"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Дідух Промтоварному ринку «7 кілометр» -30 років. Газета «Сучасний Авангард».2019. №12. С.1-2</a:t>
            </a:r>
          </a:p>
          <a:p>
            <a:pPr marL="342900" indent="-342900">
              <a:buAutoNum type="arabicPeriod"/>
            </a:pP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С.,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Аргатюк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 Я люблю тебе, Авангард.- Одеса, - 2016, -118 с .</a:t>
            </a:r>
          </a:p>
          <a:p>
            <a:pPr marL="342900" indent="-342900">
              <a:buAutoNum type="arabicPeriod"/>
            </a:pP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Інтерв’ю: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1.Музика Ірина Анатоліївна, 05.04.20.24 р., 15:00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Сергій Григорович, 10.04.2024 р., 08:30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Мараренко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Евдокия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08.04.2024р., 13:00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8C9C0-E8EB-3A06-62CA-A6FD85EBC517}"/>
              </a:ext>
            </a:extLst>
          </p:cNvPr>
          <p:cNvSpPr txBox="1"/>
          <p:nvPr/>
        </p:nvSpPr>
        <p:spPr>
          <a:xfrm>
            <a:off x="329937" y="0"/>
            <a:ext cx="899284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використаної літератури: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003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1D807-96FE-14F2-118D-C7FB8833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95" y="1765212"/>
            <a:ext cx="8592312" cy="26880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64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9D5C30-5C7B-EBC9-2BFF-C3323201FC4A}"/>
              </a:ext>
            </a:extLst>
          </p:cNvPr>
          <p:cNvSpPr txBox="1"/>
          <p:nvPr/>
        </p:nvSpPr>
        <p:spPr>
          <a:xfrm>
            <a:off x="353754" y="1077399"/>
            <a:ext cx="11674847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50000"/>
              </a:lnSpc>
            </a:pPr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дослідженні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осередків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селища Авангард. </a:t>
            </a:r>
            <a:endParaRPr lang="uk-U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поставленої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проаналізувати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документальні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інтерв’ю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селищі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Авангард;</a:t>
            </a:r>
            <a:endParaRPr lang="uk-UA" sz="240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селища для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екскурсію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240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мапу-маршрут.</a:t>
            </a:r>
            <a:endParaRPr lang="uk-UA" sz="240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39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E5945-001B-9A72-963B-F9E0188D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2" y="102537"/>
            <a:ext cx="3091228" cy="761063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C6674-DCE4-4A0E-E1EB-66812980FEC9}"/>
              </a:ext>
            </a:extLst>
          </p:cNvPr>
          <p:cNvSpPr txBox="1"/>
          <p:nvPr/>
        </p:nvSpPr>
        <p:spPr>
          <a:xfrm>
            <a:off x="4534271" y="394768"/>
            <a:ext cx="594833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Аванга́рд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 молоде селище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яке знаходиться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Одеському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сьогодні, це -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дміністративний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Авангардівської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небо, на открытом воздухе, строительств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898E20F9-7C21-B8AA-B6C0-4D581D36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6" y="824802"/>
            <a:ext cx="3091536" cy="29930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FC8BF4-A586-35CA-6A52-39D1001B7D24}"/>
              </a:ext>
            </a:extLst>
          </p:cNvPr>
          <p:cNvSpPr txBox="1"/>
          <p:nvPr/>
        </p:nvSpPr>
        <p:spPr>
          <a:xfrm>
            <a:off x="409467" y="3931803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Селищна рада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B036CD-F191-F18B-8075-C218A678D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" r="2024" b="12303"/>
          <a:stretch/>
        </p:blipFill>
        <p:spPr>
          <a:xfrm>
            <a:off x="9024550" y="1313705"/>
            <a:ext cx="2888315" cy="41349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DAF77-7C9F-E98A-D6FF-9EBBFDF00780}"/>
              </a:ext>
            </a:extLst>
          </p:cNvPr>
          <p:cNvSpPr txBox="1"/>
          <p:nvPr/>
        </p:nvSpPr>
        <p:spPr>
          <a:xfrm>
            <a:off x="9024550" y="5498593"/>
            <a:ext cx="349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березня 2019 рік, №3, «</a:t>
            </a:r>
            <a:r>
              <a:rPr lang="uk-UA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Авангардівська</a:t>
            </a:r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ОТГ визнано однією з найкращих </a:t>
            </a:r>
            <a:r>
              <a:rPr lang="uk-UA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внаціональному</a:t>
            </a:r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рейтингу»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64CD99-7018-D033-5EC5-531493877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58" y="1595097"/>
            <a:ext cx="4154144" cy="23367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D0E67-D7C1-D925-8C1E-9E42E5170EE4}"/>
              </a:ext>
            </a:extLst>
          </p:cNvPr>
          <p:cNvSpPr txBox="1"/>
          <p:nvPr/>
        </p:nvSpPr>
        <p:spPr>
          <a:xfrm>
            <a:off x="6193399" y="4071777"/>
            <a:ext cx="263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початку екскурсії для учнів 6-а класу «Незвіданими шляхами селища»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EB1AF5-2407-A0FD-53C6-497FD112C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399" y="3904452"/>
            <a:ext cx="2138259" cy="2851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F1DB1-878F-6E24-CBC6-4B67BD04DC3D}"/>
              </a:ext>
            </a:extLst>
          </p:cNvPr>
          <p:cNvSpPr txBox="1"/>
          <p:nvPr/>
        </p:nvSpPr>
        <p:spPr>
          <a:xfrm>
            <a:off x="1072387" y="5272106"/>
            <a:ext cx="206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селищним головою</a:t>
            </a:r>
          </a:p>
        </p:txBody>
      </p:sp>
    </p:spTree>
    <p:extLst>
      <p:ext uri="{BB962C8B-B14F-4D97-AF65-F5344CB8AC3E}">
        <p14:creationId xmlns:p14="http://schemas.microsoft.com/office/powerpoint/2010/main" val="363995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им живе одеський Сьомий кілометр - Бізнес-портал Одеської області">
            <a:extLst>
              <a:ext uri="{FF2B5EF4-FFF2-40B4-BE49-F238E27FC236}">
                <a16:creationId xmlns:a16="http://schemas.microsoft.com/office/drawing/2014/main" id="{382C1F67-8CCE-1AF7-F522-0306B151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9" y="841672"/>
            <a:ext cx="3924742" cy="24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13CA0A-65A9-F5E0-C8D1-A14A2B3DA051}"/>
              </a:ext>
            </a:extLst>
          </p:cNvPr>
          <p:cNvSpPr txBox="1"/>
          <p:nvPr/>
        </p:nvSpPr>
        <p:spPr>
          <a:xfrm>
            <a:off x="4489979" y="1302630"/>
            <a:ext cx="67150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Промисловий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ринок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став основою для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селища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Авангард.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Справою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займалися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місцеві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нові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люди,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приїхали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в село з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бажанням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відкрити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власну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справу.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Сьогодні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промисловий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ринок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«7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кілометр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» є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найбільшим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у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Європі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A68BA-7DF6-EA63-ACE1-DE5740D1E2B9}"/>
              </a:ext>
            </a:extLst>
          </p:cNvPr>
          <p:cNvSpPr txBox="1"/>
          <p:nvPr/>
        </p:nvSpPr>
        <p:spPr>
          <a:xfrm>
            <a:off x="937549" y="89118"/>
            <a:ext cx="9841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«7 Кілометр»- промисловий ринок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B442CE-9E35-8FC1-45A7-DEA8567EE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1301" r="1289" b="24948"/>
          <a:stretch/>
        </p:blipFill>
        <p:spPr>
          <a:xfrm rot="16200000">
            <a:off x="7810675" y="2365581"/>
            <a:ext cx="3704734" cy="505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619A7-6E6F-E138-2B60-AFFA74F5DA4F}"/>
              </a:ext>
            </a:extLst>
          </p:cNvPr>
          <p:cNvSpPr txBox="1"/>
          <p:nvPr/>
        </p:nvSpPr>
        <p:spPr>
          <a:xfrm>
            <a:off x="4767955" y="3186381"/>
            <a:ext cx="236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рік, №  «Промтоварному ринку «7 кілометр»- 30 років»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022E1-8EDD-CCBC-3714-C2612603E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" t="3574" r="-1" b="12714"/>
          <a:stretch/>
        </p:blipFill>
        <p:spPr>
          <a:xfrm>
            <a:off x="441322" y="3341803"/>
            <a:ext cx="2581475" cy="3427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3364D7-3DA8-7675-1E90-B90D7A52B75A}"/>
              </a:ext>
            </a:extLst>
          </p:cNvPr>
          <p:cNvSpPr txBox="1"/>
          <p:nvPr/>
        </p:nvSpPr>
        <p:spPr>
          <a:xfrm>
            <a:off x="3347134" y="4894540"/>
            <a:ext cx="2662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документальними джерелами</a:t>
            </a:r>
          </a:p>
        </p:txBody>
      </p:sp>
    </p:spTree>
    <p:extLst>
      <p:ext uri="{BB962C8B-B14F-4D97-AF65-F5344CB8AC3E}">
        <p14:creationId xmlns:p14="http://schemas.microsoft.com/office/powerpoint/2010/main" val="75189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BF4B7-7907-5FEF-F9A3-D202452D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85" y="54376"/>
            <a:ext cx="10268712" cy="826324"/>
          </a:xfrm>
        </p:spPr>
        <p:txBody>
          <a:bodyPr>
            <a:normAutofit/>
          </a:bodyPr>
          <a:lstStyle/>
          <a:p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Леонтійович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Добрянський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021F6-841E-4361-3DE3-11597D5A0AB0}"/>
              </a:ext>
            </a:extLst>
          </p:cNvPr>
          <p:cNvSpPr txBox="1"/>
          <p:nvPr/>
        </p:nvSpPr>
        <p:spPr>
          <a:xfrm>
            <a:off x="237092" y="776400"/>
            <a:ext cx="73422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Пам’ятник скульптора Олега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Новаєва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архетекора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Дмитра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Шакаля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25512D-9D22-CB9E-F03E-E94385E3C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14295" r="19439" b="1533"/>
          <a:stretch/>
        </p:blipFill>
        <p:spPr>
          <a:xfrm>
            <a:off x="237093" y="1098845"/>
            <a:ext cx="4265934" cy="29254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11BD99-167D-3595-C05E-8C82FC04F056}"/>
              </a:ext>
            </a:extLst>
          </p:cNvPr>
          <p:cNvSpPr txBox="1"/>
          <p:nvPr/>
        </p:nvSpPr>
        <p:spPr>
          <a:xfrm>
            <a:off x="177531" y="4162061"/>
            <a:ext cx="1838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онлайн газети, де надруковано про відкриття пам’ятника в Авангарді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5F05F5-5BA6-F798-FC64-4485957C940A}"/>
              </a:ext>
            </a:extLst>
          </p:cNvPr>
          <p:cNvSpPr txBox="1"/>
          <p:nvPr/>
        </p:nvSpPr>
        <p:spPr>
          <a:xfrm>
            <a:off x="8622348" y="4669892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В. Добрянському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F06F3C-F547-6C87-ADD3-D4BB9D01A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 r="3549" b="15464"/>
          <a:stretch/>
        </p:blipFill>
        <p:spPr>
          <a:xfrm>
            <a:off x="5656017" y="2323808"/>
            <a:ext cx="2911330" cy="4138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95BB6-ED6C-1A0B-3DDC-200A78952664}"/>
              </a:ext>
            </a:extLst>
          </p:cNvPr>
          <p:cNvSpPr txBox="1"/>
          <p:nvPr/>
        </p:nvSpPr>
        <p:spPr>
          <a:xfrm>
            <a:off x="5071621" y="1395167"/>
            <a:ext cx="2807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р. №11, «В Авангарді відкрито пам’ятник В.Л. Добрянському»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EB4C3-DD0B-F3D3-EF4A-5979E48D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51" y="877905"/>
            <a:ext cx="2846087" cy="3794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57B48C-7C8A-71E6-9663-75BBA4321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23"/>
          <a:stretch/>
        </p:blipFill>
        <p:spPr>
          <a:xfrm>
            <a:off x="2189989" y="4162061"/>
            <a:ext cx="3173830" cy="2064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AEA7DE-9C8A-F636-D7D2-EFE48809ECDA}"/>
              </a:ext>
            </a:extLst>
          </p:cNvPr>
          <p:cNvSpPr txBox="1"/>
          <p:nvPr/>
        </p:nvSpPr>
        <p:spPr>
          <a:xfrm>
            <a:off x="177531" y="6420279"/>
            <a:ext cx="704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екскурсії для учнів 6-а класу вулицею ім. </a:t>
            </a:r>
            <a:r>
              <a:rPr lang="uk-UA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В.Добрянського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9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5A4E7-C799-A865-F37A-A52C2DBC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23" y="95839"/>
            <a:ext cx="9736751" cy="1700784"/>
          </a:xfrm>
        </p:spPr>
        <p:txBody>
          <a:bodyPr>
            <a:normAutofit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Храм Святого мученика </a:t>
            </a:r>
            <a:r>
              <a:rPr lang="ru-RU" sz="4800" b="1" i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Віктора</a:t>
            </a:r>
            <a:r>
              <a:rPr lang="ru-RU" sz="4800" b="1" i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та </a:t>
            </a:r>
            <a:r>
              <a:rPr lang="ru-RU" sz="4800" b="1" i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Великомучениці</a:t>
            </a:r>
            <a:r>
              <a:rPr lang="ru-RU" sz="4800" b="1" i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Ірини</a:t>
            </a:r>
            <a:r>
              <a:rPr lang="ru-RU" sz="4800" b="1" i="1" dirty="0"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.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Изображение выглядит как строительство, на открытом воздухе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13011E66-5FD8-1524-72F6-0523F6A76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0997" y="95839"/>
            <a:ext cx="2561002" cy="3271133"/>
          </a:xfrm>
        </p:spPr>
      </p:pic>
      <p:pic>
        <p:nvPicPr>
          <p:cNvPr id="5" name="Рисунок 4" descr="Изображение выглядит как на открытом воздухе, небо, строитель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23EE2DD1-61AB-3902-4E6D-FA0E9CFC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196" y="3429000"/>
            <a:ext cx="2565803" cy="3127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13572-8F29-22A6-B2F2-2BD2F1B01EB8}"/>
              </a:ext>
            </a:extLst>
          </p:cNvPr>
          <p:cNvSpPr txBox="1"/>
          <p:nvPr/>
        </p:nvSpPr>
        <p:spPr>
          <a:xfrm>
            <a:off x="10143242" y="6556426"/>
            <a:ext cx="179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Усипальниця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B627C-D1ED-0989-622B-964D0C0E2FC7}"/>
              </a:ext>
            </a:extLst>
          </p:cNvPr>
          <p:cNvSpPr txBox="1"/>
          <p:nvPr/>
        </p:nvSpPr>
        <p:spPr>
          <a:xfrm>
            <a:off x="8436991" y="946231"/>
            <a:ext cx="1363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святого мученика Віктора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CCA0BF-BB5A-1504-5D17-3A8669AA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08" y="1598801"/>
            <a:ext cx="3951525" cy="2171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239BB-4CE2-57BA-B351-8A3EADB75243}"/>
              </a:ext>
            </a:extLst>
          </p:cNvPr>
          <p:cNvSpPr txBox="1"/>
          <p:nvPr/>
        </p:nvSpPr>
        <p:spPr>
          <a:xfrm>
            <a:off x="4368941" y="1796623"/>
            <a:ext cx="1517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екскурсії  територією храму для учнів 6-а класу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70D68D-423A-CFA8-1778-21327E134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85" y="4074328"/>
            <a:ext cx="4412618" cy="2482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683757-2CA0-7F98-45D4-5BDF4E973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965" y="2757308"/>
            <a:ext cx="3875682" cy="21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CA345-FCFC-D16F-30B5-ED87AD42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36" y="0"/>
            <a:ext cx="5502486" cy="2853746"/>
          </a:xfrm>
        </p:spPr>
        <p:txBody>
          <a:bodyPr>
            <a:normAutofit/>
          </a:bodyPr>
          <a:lstStyle/>
          <a:p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жительки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Мараренко</a:t>
            </a:r>
            <a:r>
              <a:rPr lang="uk-UA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Евдокії</a:t>
            </a:r>
            <a:r>
              <a:rPr lang="uk-UA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Андріївни послушниці храму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Объект 3" descr="Изображение выглядит как на открытом воздухе, строительство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C8870012-2BD6-0AB0-211C-849B6FFF9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798" b="33505"/>
          <a:stretch/>
        </p:blipFill>
        <p:spPr>
          <a:xfrm>
            <a:off x="10426420" y="4297299"/>
            <a:ext cx="1812425" cy="2560701"/>
          </a:xfrm>
        </p:spPr>
      </p:pic>
      <p:pic>
        <p:nvPicPr>
          <p:cNvPr id="5" name="Рисунок 4" descr="Изображение выглядит как на открытом воздухе, небо, строительств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A6E91BE-3ED6-AB0D-74E1-0B1039AC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91" y="3522452"/>
            <a:ext cx="2294779" cy="3335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34C96-C685-8B65-3135-B0F682A6EA8C}"/>
              </a:ext>
            </a:extLst>
          </p:cNvPr>
          <p:cNvSpPr txBox="1"/>
          <p:nvPr/>
        </p:nvSpPr>
        <p:spPr>
          <a:xfrm>
            <a:off x="4552295" y="1079445"/>
            <a:ext cx="5874125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освячено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2006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Блаженнішим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Митрополитом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освяченні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закладено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священномученика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Константинопольського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Патріарха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uk-UA" dirty="0"/>
          </a:p>
          <a:p>
            <a:pPr algn="just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страждальної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сповідував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християнство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Помолитися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іконі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викликані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отруєннями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переломами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кісток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благодійником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воїнів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оберігає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незаслужено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ошуканих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скривджених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адмінбудинок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дзвіницю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усипальницю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каплицю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водосвятних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молебнів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Віктора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нижнім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боковим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вівтарем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святій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мучениці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Ірині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споруджений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Л.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Добрянського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доньки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Ірини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Добрянської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E1850-F722-DF39-4F05-C0D35135E176}"/>
              </a:ext>
            </a:extLst>
          </p:cNvPr>
          <p:cNvSpPr txBox="1"/>
          <p:nvPr/>
        </p:nvSpPr>
        <p:spPr>
          <a:xfrm>
            <a:off x="2730907" y="3001676"/>
            <a:ext cx="128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Дзвінниця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E5E8F-818D-EFF4-5287-AC8499CE3C72}"/>
              </a:ext>
            </a:extLst>
          </p:cNvPr>
          <p:cNvSpPr txBox="1"/>
          <p:nvPr/>
        </p:nvSpPr>
        <p:spPr>
          <a:xfrm>
            <a:off x="10426420" y="3094009"/>
            <a:ext cx="1677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аплиц</a:t>
            </a:r>
            <a:r>
              <a:rPr lang="uk-UA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водосвятних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молебнів</a:t>
            </a:r>
            <a:endParaRPr lang="uk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A8313-FDCB-39FF-3782-91CB0709C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9" b="11313"/>
          <a:stretch/>
        </p:blipFill>
        <p:spPr>
          <a:xfrm>
            <a:off x="87609" y="2200207"/>
            <a:ext cx="2340449" cy="3451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7D5C0-1667-39E9-A508-F311AE696D94}"/>
              </a:ext>
            </a:extLst>
          </p:cNvPr>
          <p:cNvSpPr txBox="1"/>
          <p:nvPr/>
        </p:nvSpPr>
        <p:spPr>
          <a:xfrm>
            <a:off x="329938" y="5651891"/>
            <a:ext cx="167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послушницею</a:t>
            </a:r>
          </a:p>
        </p:txBody>
      </p:sp>
    </p:spTree>
    <p:extLst>
      <p:ext uri="{BB962C8B-B14F-4D97-AF65-F5344CB8AC3E}">
        <p14:creationId xmlns:p14="http://schemas.microsoft.com/office/powerpoint/2010/main" val="286592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A2CA2-3F4E-0C81-9406-67DB133C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" y="17479"/>
            <a:ext cx="6094428" cy="102144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захисникам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неба"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небо, на открытом воздухе, транспорт, ракета&#10;&#10;Автоматически созданное описание">
            <a:extLst>
              <a:ext uri="{FF2B5EF4-FFF2-40B4-BE49-F238E27FC236}">
                <a16:creationId xmlns:a16="http://schemas.microsoft.com/office/drawing/2014/main" id="{4767F703-4534-B6E0-DD24-F998CD96A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8" t="14396" r="2694" b="23074"/>
          <a:stretch/>
        </p:blipFill>
        <p:spPr>
          <a:xfrm>
            <a:off x="2880821" y="774685"/>
            <a:ext cx="2034267" cy="2964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6AE659-CE34-698A-D9C2-26588181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774685"/>
            <a:ext cx="2407370" cy="4279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0EF49F-B2D6-6B81-9C5F-CD985AEFF45E}"/>
              </a:ext>
            </a:extLst>
          </p:cNvPr>
          <p:cNvSpPr txBox="1"/>
          <p:nvPr/>
        </p:nvSpPr>
        <p:spPr>
          <a:xfrm>
            <a:off x="141125" y="5184709"/>
            <a:ext cx="24073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екскурсії  біля Пам’ятника «Захисникам неба» для учнів 6-а класу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A44A25-91C0-C0FC-9F6E-879BC5196DBB}"/>
              </a:ext>
            </a:extLst>
          </p:cNvPr>
          <p:cNvSpPr txBox="1"/>
          <p:nvPr/>
        </p:nvSpPr>
        <p:spPr>
          <a:xfrm>
            <a:off x="5233407" y="340582"/>
            <a:ext cx="6663219" cy="496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ru-RU" sz="32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слів</a:t>
            </a:r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Музики</a:t>
            </a:r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Ірини</a:t>
            </a:r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Анатоліївни</a:t>
            </a:r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Відкрито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пам’ятник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Захисникам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неба» 26 червня 2006 року на честь 65-річчя 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військової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частини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А6120. 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авчально-тренувальний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літак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МіГ-21УМ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встановлений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вулиці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Ангарській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перепоховання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бійців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відбулося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2022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військовослужбовців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1941-1945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знайшли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посадці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провели ДНК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експертизи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знайшли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родичів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одного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бійця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приїжджали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перепоховання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нажаль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і не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впізнали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меморіальна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іменами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загиблих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односельчан» 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EEED39-00AF-8984-C27D-AF55C923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219" y="4016301"/>
            <a:ext cx="2548656" cy="2799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B70A85-8A7A-0667-1DBD-8624BC25A802}"/>
              </a:ext>
            </a:extLst>
          </p:cNvPr>
          <p:cNvSpPr txBox="1"/>
          <p:nvPr/>
        </p:nvSpPr>
        <p:spPr>
          <a:xfrm>
            <a:off x="6958593" y="4261659"/>
            <a:ext cx="2467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Пам’ятник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невідомому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солдатові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Старчьєву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Михайлу Петровичу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воїнам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і односельчанам,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що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загинули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у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війні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1941-1945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рр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CBAAB-3EBA-AC3B-8924-A4D1E3AD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798" y="4113280"/>
            <a:ext cx="3809524" cy="2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63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48DC5-98E8-89EA-41BA-D54F5F39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95" y="-720411"/>
            <a:ext cx="1353312" cy="329184"/>
          </a:xfrm>
        </p:spPr>
        <p:txBody>
          <a:bodyPr>
            <a:normAutofit/>
          </a:bodyPr>
          <a:lstStyle/>
          <a:p>
            <a:endParaRPr lang="ru-RU" sz="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4462A-17F9-CD9E-15F2-BDFB2A1E71AA}"/>
              </a:ext>
            </a:extLst>
          </p:cNvPr>
          <p:cNvSpPr txBox="1"/>
          <p:nvPr/>
        </p:nvSpPr>
        <p:spPr>
          <a:xfrm>
            <a:off x="386500" y="266700"/>
            <a:ext cx="1063343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воїнам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загиблим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Афганістану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воїнам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інтернаціоналістам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3FEF74-9E31-B0EE-E67D-C2FDD9C9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189" y="2205692"/>
            <a:ext cx="2837115" cy="4051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300BBD-D276-2738-12F7-28D2F479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2" y="2205692"/>
            <a:ext cx="4024534" cy="2263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3D0D6-9017-7DBF-2238-0BC1504AE311}"/>
              </a:ext>
            </a:extLst>
          </p:cNvPr>
          <p:cNvSpPr txBox="1"/>
          <p:nvPr/>
        </p:nvSpPr>
        <p:spPr>
          <a:xfrm>
            <a:off x="42137" y="4547300"/>
            <a:ext cx="426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екскурсії для учнів 6-а класу біля пам’ятника Інтернаціоналістів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D62CC-6DC1-10E9-5B30-FF12E05FDF06}"/>
              </a:ext>
            </a:extLst>
          </p:cNvPr>
          <p:cNvSpPr txBox="1"/>
          <p:nvPr/>
        </p:nvSpPr>
        <p:spPr>
          <a:xfrm>
            <a:off x="7189564" y="2436524"/>
            <a:ext cx="18746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Воїнам-інтернаціоналістам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загиблим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натериторії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Афганістану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держав. </a:t>
            </a:r>
            <a:r>
              <a:rPr lang="uk-UA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ідкритий 15.02.2022 р., за підтримки 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Підгурського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C8B785-12F3-FED0-62D1-860C7ADD5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t="9073" r="1289" b="11477"/>
          <a:stretch/>
        </p:blipFill>
        <p:spPr>
          <a:xfrm>
            <a:off x="4352449" y="2205692"/>
            <a:ext cx="2837115" cy="4109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85A006-B22C-8557-AF83-4370F50818BF}"/>
              </a:ext>
            </a:extLst>
          </p:cNvPr>
          <p:cNvSpPr txBox="1"/>
          <p:nvPr/>
        </p:nvSpPr>
        <p:spPr>
          <a:xfrm>
            <a:off x="1432162" y="5485155"/>
            <a:ext cx="2837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лютого 2018, № 2, Дню пам’яті та скорботи присвячується</a:t>
            </a:r>
          </a:p>
        </p:txBody>
      </p:sp>
    </p:spTree>
    <p:extLst>
      <p:ext uri="{BB962C8B-B14F-4D97-AF65-F5344CB8AC3E}">
        <p14:creationId xmlns:p14="http://schemas.microsoft.com/office/powerpoint/2010/main" val="389461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1478</TotalTime>
  <Words>1041</Words>
  <Application>Microsoft Office PowerPoint</Application>
  <PresentationFormat>Широкий екран</PresentationFormat>
  <Paragraphs>83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Symbol</vt:lpstr>
      <vt:lpstr>Times New Roman</vt:lpstr>
      <vt:lpstr>Wingdings 3</vt:lpstr>
      <vt:lpstr>Іон</vt:lpstr>
      <vt:lpstr>Тема: незвідані шляхи Історичних пам’яток селища Авангард</vt:lpstr>
      <vt:lpstr>Презентація PowerPoint</vt:lpstr>
      <vt:lpstr>Авангард</vt:lpstr>
      <vt:lpstr>Презентація PowerPoint</vt:lpstr>
      <vt:lpstr>Віктор Леонтійович Добрянський</vt:lpstr>
      <vt:lpstr>Храм Святого мученика Віктора та Великомучениці Ірини.</vt:lpstr>
      <vt:lpstr>Зі слів місцевої жительки Мараренко Евдокії Андріївни послушниці храму:</vt:lpstr>
      <vt:lpstr>Пам'ятник "захисникам неба"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Бердянська ЗОШ №20</cp:lastModifiedBy>
  <cp:revision>30</cp:revision>
  <dcterms:created xsi:type="dcterms:W3CDTF">2024-04-05T17:05:45Z</dcterms:created>
  <dcterms:modified xsi:type="dcterms:W3CDTF">2024-04-12T06:59:07Z</dcterms:modified>
</cp:coreProperties>
</file>